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5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56"/>
  </p:notesMasterIdLst>
  <p:handoutMasterIdLst>
    <p:handoutMasterId r:id="rId57"/>
  </p:handoutMasterIdLst>
  <p:sldIdLst>
    <p:sldId id="256" r:id="rId2"/>
    <p:sldId id="581" r:id="rId3"/>
    <p:sldId id="585" r:id="rId4"/>
    <p:sldId id="584" r:id="rId5"/>
    <p:sldId id="634" r:id="rId6"/>
    <p:sldId id="635" r:id="rId7"/>
    <p:sldId id="636" r:id="rId8"/>
    <p:sldId id="637" r:id="rId9"/>
    <p:sldId id="638" r:id="rId10"/>
    <p:sldId id="639" r:id="rId11"/>
    <p:sldId id="640" r:id="rId12"/>
    <p:sldId id="641" r:id="rId13"/>
    <p:sldId id="642" r:id="rId14"/>
    <p:sldId id="643" r:id="rId15"/>
    <p:sldId id="644" r:id="rId16"/>
    <p:sldId id="645" r:id="rId17"/>
    <p:sldId id="646" r:id="rId18"/>
    <p:sldId id="647" r:id="rId19"/>
    <p:sldId id="648" r:id="rId20"/>
    <p:sldId id="649" r:id="rId21"/>
    <p:sldId id="650" r:id="rId22"/>
    <p:sldId id="651" r:id="rId23"/>
    <p:sldId id="652" r:id="rId24"/>
    <p:sldId id="653" r:id="rId25"/>
    <p:sldId id="654" r:id="rId26"/>
    <p:sldId id="655" r:id="rId27"/>
    <p:sldId id="656" r:id="rId28"/>
    <p:sldId id="657" r:id="rId29"/>
    <p:sldId id="658" r:id="rId30"/>
    <p:sldId id="659" r:id="rId31"/>
    <p:sldId id="660" r:id="rId32"/>
    <p:sldId id="661" r:id="rId33"/>
    <p:sldId id="662" r:id="rId34"/>
    <p:sldId id="663" r:id="rId35"/>
    <p:sldId id="664" r:id="rId36"/>
    <p:sldId id="665" r:id="rId37"/>
    <p:sldId id="666" r:id="rId38"/>
    <p:sldId id="667" r:id="rId39"/>
    <p:sldId id="668" r:id="rId40"/>
    <p:sldId id="669" r:id="rId41"/>
    <p:sldId id="670" r:id="rId42"/>
    <p:sldId id="671" r:id="rId43"/>
    <p:sldId id="672" r:id="rId44"/>
    <p:sldId id="673" r:id="rId45"/>
    <p:sldId id="674" r:id="rId46"/>
    <p:sldId id="675" r:id="rId47"/>
    <p:sldId id="676" r:id="rId48"/>
    <p:sldId id="677" r:id="rId49"/>
    <p:sldId id="678" r:id="rId50"/>
    <p:sldId id="679" r:id="rId51"/>
    <p:sldId id="680" r:id="rId52"/>
    <p:sldId id="681" r:id="rId53"/>
    <p:sldId id="682" r:id="rId54"/>
    <p:sldId id="683" r:id="rId55"/>
  </p:sldIdLst>
  <p:sldSz cx="9144000" cy="5143500" type="screen16x9"/>
  <p:notesSz cx="7010400" cy="9296400"/>
  <p:embeddedFontLst>
    <p:embeddedFont>
      <p:font typeface="Montserrat" charset="0"/>
      <p:regular r:id="rId58"/>
      <p:bold r:id="rId59"/>
    </p:embeddedFont>
    <p:embeddedFont>
      <p:font typeface="Roboto" charset="0"/>
      <p:regular r:id="rId60"/>
      <p:bold r:id="rId61"/>
      <p:italic r:id="rId62"/>
      <p:boldItalic r:id="rId63"/>
    </p:embeddedFont>
    <p:embeddedFont>
      <p:font typeface="Arial Narrow" pitchFamily="34" charset="0"/>
      <p:regular r:id="rId64"/>
      <p:bold r:id="rId65"/>
      <p:italic r:id="rId66"/>
      <p:boldItalic r:id="rId6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43" userDrawn="1">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66"/>
    <a:srgbClr val="003399"/>
    <a:srgbClr val="000099"/>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EED55199-94CA-42ED-A0CB-C9EE0738E382}">
  <a:tblStyle styleId="{EED55199-94CA-42ED-A0CB-C9EE0738E382}"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593" autoAdjust="0"/>
    <p:restoredTop sz="91642" autoAdjust="0"/>
  </p:normalViewPr>
  <p:slideViewPr>
    <p:cSldViewPr snapToGrid="0">
      <p:cViewPr varScale="1">
        <p:scale>
          <a:sx n="91" d="100"/>
          <a:sy n="91" d="100"/>
        </p:scale>
        <p:origin x="-558" y="-102"/>
      </p:cViewPr>
      <p:guideLst>
        <p:guide orient="horz" pos="1643"/>
        <p:guide pos="2880"/>
      </p:guideLst>
    </p:cSldViewPr>
  </p:slideViewPr>
  <p:notesTextViewPr>
    <p:cViewPr>
      <p:scale>
        <a:sx n="1" d="1"/>
        <a:sy n="1" d="1"/>
      </p:scale>
      <p:origin x="0" y="0"/>
    </p:cViewPr>
  </p:notesTextViewPr>
  <p:sorterViewPr>
    <p:cViewPr>
      <p:scale>
        <a:sx n="100" d="100"/>
        <a:sy n="100" d="100"/>
      </p:scale>
      <p:origin x="0" y="-546"/>
    </p:cViewPr>
  </p:sorterViewPr>
  <p:notesViewPr>
    <p:cSldViewPr snapToGrid="0">
      <p:cViewPr varScale="1">
        <p:scale>
          <a:sx n="66" d="100"/>
          <a:sy n="66" d="100"/>
        </p:scale>
        <p:origin x="2742" y="60"/>
      </p:cViewPr>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font" Target="fonts/font6.fntdata"/><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font" Target="fonts/font1.fntdata"/><Relationship Id="rId66" Type="http://schemas.openxmlformats.org/officeDocument/2006/relationships/font" Target="fonts/font9.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font" Target="fonts/font3.fntdata"/><Relationship Id="rId65"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64" Type="http://schemas.openxmlformats.org/officeDocument/2006/relationships/font" Target="fonts/font7.fntdata"/><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font" Target="fonts/font2.fntdata"/><Relationship Id="rId67" Type="http://schemas.openxmlformats.org/officeDocument/2006/relationships/font" Target="fonts/font10.fntdata"/><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font" Target="fonts/font5.fntdata"/><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23556" y="235853"/>
            <a:ext cx="3038475" cy="466725"/>
          </a:xfrm>
          <a:prstGeom prst="rect">
            <a:avLst/>
          </a:prstGeom>
        </p:spPr>
        <p:txBody>
          <a:bodyPr vert="horz" lIns="91440" tIns="45720" rIns="91440" bIns="45720" rtlCol="0"/>
          <a:lstStyle>
            <a:lvl1pPr algn="l">
              <a:defRPr sz="1200"/>
            </a:lvl1pPr>
          </a:lstStyle>
          <a:p>
            <a:endParaRPr lang="en-US" sz="1050" b="1" i="1" dirty="0"/>
          </a:p>
        </p:txBody>
      </p:sp>
      <p:sp>
        <p:nvSpPr>
          <p:cNvPr id="3" name="Date Placeholder 2"/>
          <p:cNvSpPr>
            <a:spLocks noGrp="1"/>
          </p:cNvSpPr>
          <p:nvPr>
            <p:ph type="dt" sz="quarter" idx="1"/>
          </p:nvPr>
        </p:nvSpPr>
        <p:spPr>
          <a:xfrm>
            <a:off x="3463902" y="198630"/>
            <a:ext cx="3038475" cy="466725"/>
          </a:xfrm>
          <a:prstGeom prst="rect">
            <a:avLst/>
          </a:prstGeom>
        </p:spPr>
        <p:txBody>
          <a:bodyPr vert="horz" lIns="91440" tIns="45720" rIns="91440" bIns="45720" rtlCol="0"/>
          <a:lstStyle>
            <a:lvl1pPr algn="r">
              <a:defRPr sz="1200"/>
            </a:lvl1pPr>
          </a:lstStyle>
          <a:p>
            <a:endParaRPr lang="en-US" sz="1050" dirty="0"/>
          </a:p>
        </p:txBody>
      </p:sp>
      <p:sp>
        <p:nvSpPr>
          <p:cNvPr id="4" name="Footer Placeholder 3"/>
          <p:cNvSpPr>
            <a:spLocks noGrp="1"/>
          </p:cNvSpPr>
          <p:nvPr>
            <p:ph type="ftr" sz="quarter" idx="2"/>
          </p:nvPr>
        </p:nvSpPr>
        <p:spPr>
          <a:xfrm>
            <a:off x="323556" y="8829674"/>
            <a:ext cx="3038475" cy="466725"/>
          </a:xfrm>
          <a:prstGeom prst="rect">
            <a:avLst/>
          </a:prstGeom>
        </p:spPr>
        <p:txBody>
          <a:bodyPr vert="horz" lIns="91440" tIns="45720" rIns="91440" bIns="45720" rtlCol="0" anchor="b"/>
          <a:lstStyle>
            <a:lvl1pPr algn="l">
              <a:defRPr sz="1200"/>
            </a:lvl1pPr>
          </a:lstStyle>
          <a:p>
            <a:r>
              <a:rPr lang="en-US" sz="1050" b="1" dirty="0" smtClean="0"/>
              <a:t>BUREAU OF INTERNAL REVENUE</a:t>
            </a:r>
          </a:p>
        </p:txBody>
      </p:sp>
      <p:sp>
        <p:nvSpPr>
          <p:cNvPr id="5" name="Slide Number Placeholder 4"/>
          <p:cNvSpPr>
            <a:spLocks noGrp="1"/>
          </p:cNvSpPr>
          <p:nvPr>
            <p:ph type="sldNum" sz="quarter" idx="3"/>
          </p:nvPr>
        </p:nvSpPr>
        <p:spPr>
          <a:xfrm>
            <a:off x="3731187" y="8829676"/>
            <a:ext cx="3038475" cy="466725"/>
          </a:xfrm>
          <a:prstGeom prst="rect">
            <a:avLst/>
          </a:prstGeom>
        </p:spPr>
        <p:txBody>
          <a:bodyPr vert="horz" lIns="91440" tIns="45720" rIns="91440" bIns="45720" rtlCol="0" anchor="b"/>
          <a:lstStyle>
            <a:lvl1pPr algn="r">
              <a:defRPr sz="1200"/>
            </a:lvl1pPr>
          </a:lstStyle>
          <a:p>
            <a:fld id="{6A5B7D4C-BD85-47E0-B17E-89AAD6E4C8D5}" type="slidenum">
              <a:rPr lang="en-US" sz="1050" smtClean="0"/>
              <a:pPr/>
              <a:t>‹#›</a:t>
            </a:fld>
            <a:endParaRPr lang="en-US" sz="1050" dirty="0"/>
          </a:p>
        </p:txBody>
      </p:sp>
    </p:spTree>
    <p:extLst>
      <p:ext uri="{BB962C8B-B14F-4D97-AF65-F5344CB8AC3E}">
        <p14:creationId xmlns:p14="http://schemas.microsoft.com/office/powerpoint/2010/main" xmlns="" val="186970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701043" y="4415790"/>
            <a:ext cx="5608319" cy="418338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dirty="0"/>
          </a:p>
        </p:txBody>
      </p:sp>
      <p:sp>
        <p:nvSpPr>
          <p:cNvPr id="2" name="Header Placeholder 1"/>
          <p:cNvSpPr>
            <a:spLocks noGrp="1"/>
          </p:cNvSpPr>
          <p:nvPr>
            <p:ph type="hdr" sz="quarter"/>
          </p:nvPr>
        </p:nvSpPr>
        <p:spPr>
          <a:xfrm>
            <a:off x="0" y="1"/>
            <a:ext cx="3348111" cy="464186"/>
          </a:xfrm>
          <a:prstGeom prst="rect">
            <a:avLst/>
          </a:prstGeom>
        </p:spPr>
        <p:txBody>
          <a:bodyPr vert="horz" lIns="91440" tIns="45720" rIns="91440" bIns="45720" rtlCol="0"/>
          <a:lstStyle>
            <a:lvl1pPr algn="l">
              <a:defRPr sz="1200"/>
            </a:lvl1pPr>
          </a:lstStyle>
          <a:p>
            <a:r>
              <a:rPr lang="en-US" dirty="0" smtClean="0"/>
              <a:t>Governance and Anti-Corruption in the Bureau of Internal Revenue</a:t>
            </a:r>
            <a:endParaRPr lang="en-US" dirty="0"/>
          </a:p>
        </p:txBody>
      </p:sp>
      <p:sp>
        <p:nvSpPr>
          <p:cNvPr id="5" name="Footer Placeholder 4"/>
          <p:cNvSpPr>
            <a:spLocks noGrp="1"/>
          </p:cNvSpPr>
          <p:nvPr>
            <p:ph type="ftr" sz="quarter" idx="4"/>
          </p:nvPr>
        </p:nvSpPr>
        <p:spPr>
          <a:xfrm>
            <a:off x="1" y="8829676"/>
            <a:ext cx="3038475" cy="466725"/>
          </a:xfrm>
          <a:prstGeom prst="rect">
            <a:avLst/>
          </a:prstGeom>
        </p:spPr>
        <p:txBody>
          <a:bodyPr vert="horz" lIns="91440" tIns="45720" rIns="91440" bIns="45720" rtlCol="0" anchor="b"/>
          <a:lstStyle>
            <a:lvl1pPr algn="l">
              <a:defRPr sz="1200"/>
            </a:lvl1pPr>
          </a:lstStyle>
          <a:p>
            <a:r>
              <a:rPr lang="en-US" dirty="0" smtClean="0"/>
              <a:t>08 June 2017</a:t>
            </a:r>
            <a:endParaRPr lang="en-US" dirty="0"/>
          </a:p>
        </p:txBody>
      </p:sp>
    </p:spTree>
    <p:extLst>
      <p:ext uri="{BB962C8B-B14F-4D97-AF65-F5344CB8AC3E}">
        <p14:creationId xmlns:p14="http://schemas.microsoft.com/office/powerpoint/2010/main" xmlns="" val="292422341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9" name="Shape 59"/>
          <p:cNvSpPr txBox="1">
            <a:spLocks noGrp="1"/>
          </p:cNvSpPr>
          <p:nvPr>
            <p:ph type="body" idx="1"/>
          </p:nvPr>
        </p:nvSpPr>
        <p:spPr>
          <a:xfrm>
            <a:off x="701043" y="4415790"/>
            <a:ext cx="5608319" cy="4183380"/>
          </a:xfrm>
          <a:prstGeom prst="rect">
            <a:avLst/>
          </a:prstGeom>
        </p:spPr>
        <p:txBody>
          <a:bodyPr lIns="91425" tIns="91425" rIns="91425" bIns="91425" anchor="t" anchorCtr="0">
            <a:noAutofit/>
          </a:bodyPr>
          <a:lstStyle/>
          <a:p>
            <a:pPr lvl="0">
              <a:spcBef>
                <a:spcPts val="0"/>
              </a:spcBef>
              <a:buNone/>
            </a:pPr>
            <a:r>
              <a:rPr lang="en-PH" b="1" u="sng" dirty="0" smtClean="0"/>
              <a:t>SCRIPT:</a:t>
            </a:r>
            <a:r>
              <a:rPr lang="en-PH" b="1" u="sng" baseline="0" dirty="0" smtClean="0"/>
              <a:t>  </a:t>
            </a:r>
            <a:endParaRPr lang="en-PH" b="1" u="sng" dirty="0" smtClean="0"/>
          </a:p>
        </p:txBody>
      </p:sp>
    </p:spTree>
    <p:extLst>
      <p:ext uri="{BB962C8B-B14F-4D97-AF65-F5344CB8AC3E}">
        <p14:creationId xmlns:p14="http://schemas.microsoft.com/office/powerpoint/2010/main" xmlns="" val="65792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150831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3680828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41474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624068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759235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6186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9559765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1120070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337119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22225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0767864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3499091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1106185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7669411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645109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5430556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5173143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9014894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2008048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5120245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3198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6217314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7808710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2679678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8648880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3778275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1798953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4121456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7938727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415949884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3098603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577744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3159049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4507056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1963768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30258424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3080019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7781272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04665401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34924681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01015296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79390789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608960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262847890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8015703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130270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35159517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774129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1519664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sz="1400" dirty="0"/>
          </a:p>
        </p:txBody>
      </p:sp>
    </p:spTree>
    <p:extLst>
      <p:ext uri="{BB962C8B-B14F-4D97-AF65-F5344CB8AC3E}">
        <p14:creationId xmlns:p14="http://schemas.microsoft.com/office/powerpoint/2010/main" xmlns="" val="800684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6FA8DC"/>
        </a:solidFill>
        <a:effectLst/>
      </p:bgPr>
    </p:bg>
    <p:spTree>
      <p:nvGrpSpPr>
        <p:cNvPr id="1" name="Shape 9"/>
        <p:cNvGrpSpPr/>
        <p:nvPr/>
      </p:nvGrpSpPr>
      <p:grpSpPr>
        <a:xfrm>
          <a:off x="0" y="0"/>
          <a:ext cx="0" cy="0"/>
          <a:chOff x="0" y="0"/>
          <a:chExt cx="0" cy="0"/>
        </a:xfrm>
      </p:grpSpPr>
      <p:sp>
        <p:nvSpPr>
          <p:cNvPr id="11" name="Shape 11"/>
          <p:cNvSpPr txBox="1">
            <a:spLocks noGrp="1"/>
          </p:cNvSpPr>
          <p:nvPr>
            <p:ph type="ctrTitle"/>
          </p:nvPr>
        </p:nvSpPr>
        <p:spPr>
          <a:xfrm>
            <a:off x="2786525" y="1968875"/>
            <a:ext cx="5859599" cy="2766300"/>
          </a:xfrm>
          <a:prstGeom prst="rect">
            <a:avLst/>
          </a:prstGeom>
        </p:spPr>
        <p:txBody>
          <a:bodyPr lIns="91425" tIns="91425" rIns="91425" bIns="91425" anchor="b" anchorCtr="0"/>
          <a:lstStyle>
            <a:lvl1pPr lvl="0" algn="r">
              <a:spcBef>
                <a:spcPts val="0"/>
              </a:spcBef>
              <a:buClr>
                <a:srgbClr val="FFFFFF"/>
              </a:buClr>
              <a:buSzPct val="100000"/>
              <a:defRPr sz="4800">
                <a:solidFill>
                  <a:srgbClr val="FFFFFF"/>
                </a:solidFill>
              </a:defRPr>
            </a:lvl1pPr>
            <a:lvl2pPr lvl="1" algn="ctr">
              <a:spcBef>
                <a:spcPts val="0"/>
              </a:spcBef>
              <a:buClr>
                <a:srgbClr val="FFFFFF"/>
              </a:buClr>
              <a:buSzPct val="100000"/>
              <a:defRPr sz="4800">
                <a:solidFill>
                  <a:srgbClr val="FFFFFF"/>
                </a:solidFill>
              </a:defRPr>
            </a:lvl2pPr>
            <a:lvl3pPr lvl="2" algn="ctr">
              <a:spcBef>
                <a:spcPts val="0"/>
              </a:spcBef>
              <a:buClr>
                <a:srgbClr val="FFFFFF"/>
              </a:buClr>
              <a:buSzPct val="100000"/>
              <a:defRPr sz="4800">
                <a:solidFill>
                  <a:srgbClr val="FFFFFF"/>
                </a:solidFill>
              </a:defRPr>
            </a:lvl3pPr>
            <a:lvl4pPr lvl="3" algn="ctr">
              <a:spcBef>
                <a:spcPts val="0"/>
              </a:spcBef>
              <a:buClr>
                <a:srgbClr val="FFFFFF"/>
              </a:buClr>
              <a:buSzPct val="100000"/>
              <a:defRPr sz="4800">
                <a:solidFill>
                  <a:srgbClr val="FFFFFF"/>
                </a:solidFill>
              </a:defRPr>
            </a:lvl4pPr>
            <a:lvl5pPr lvl="4" algn="ctr">
              <a:spcBef>
                <a:spcPts val="0"/>
              </a:spcBef>
              <a:buClr>
                <a:srgbClr val="FFFFFF"/>
              </a:buClr>
              <a:buSzPct val="100000"/>
              <a:defRPr sz="4800">
                <a:solidFill>
                  <a:srgbClr val="FFFFFF"/>
                </a:solidFill>
              </a:defRPr>
            </a:lvl5pPr>
            <a:lvl6pPr lvl="5" algn="ctr">
              <a:spcBef>
                <a:spcPts val="0"/>
              </a:spcBef>
              <a:buClr>
                <a:srgbClr val="FFFFFF"/>
              </a:buClr>
              <a:buSzPct val="100000"/>
              <a:defRPr sz="4800">
                <a:solidFill>
                  <a:srgbClr val="FFFFFF"/>
                </a:solidFill>
              </a:defRPr>
            </a:lvl6pPr>
            <a:lvl7pPr lvl="6" algn="ctr">
              <a:spcBef>
                <a:spcPts val="0"/>
              </a:spcBef>
              <a:buClr>
                <a:srgbClr val="FFFFFF"/>
              </a:buClr>
              <a:buSzPct val="100000"/>
              <a:defRPr sz="4800">
                <a:solidFill>
                  <a:srgbClr val="FFFFFF"/>
                </a:solidFill>
              </a:defRPr>
            </a:lvl7pPr>
            <a:lvl8pPr lvl="7" algn="ctr">
              <a:spcBef>
                <a:spcPts val="0"/>
              </a:spcBef>
              <a:buClr>
                <a:srgbClr val="FFFFFF"/>
              </a:buClr>
              <a:buSzPct val="100000"/>
              <a:defRPr sz="4800">
                <a:solidFill>
                  <a:srgbClr val="FFFFFF"/>
                </a:solidFill>
              </a:defRPr>
            </a:lvl8pPr>
            <a:lvl9pPr lvl="8" algn="ctr">
              <a:spcBef>
                <a:spcPts val="0"/>
              </a:spcBef>
              <a:buClr>
                <a:srgbClr val="FFFFFF"/>
              </a:buClr>
              <a:buSzPct val="100000"/>
              <a:defRPr sz="4800">
                <a:solidFill>
                  <a:srgbClr val="FFFFFF"/>
                </a:solidFill>
              </a:defRPr>
            </a:lvl9pPr>
          </a:lstStyle>
          <a:p>
            <a:endParaRPr dirty="0"/>
          </a:p>
        </p:txBody>
      </p:sp>
      <p:pic>
        <p:nvPicPr>
          <p:cNvPr id="4"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8147957" y="4479472"/>
            <a:ext cx="996043" cy="664028"/>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bg>
      <p:bgPr>
        <a:solidFill>
          <a:srgbClr val="6FA8DC"/>
        </a:solidFill>
        <a:effectLst/>
      </p:bgPr>
    </p:bg>
    <p:spTree>
      <p:nvGrpSpPr>
        <p:cNvPr id="1" name="Shape 42"/>
        <p:cNvGrpSpPr/>
        <p:nvPr/>
      </p:nvGrpSpPr>
      <p:grpSpPr>
        <a:xfrm>
          <a:off x="0" y="0"/>
          <a:ext cx="0" cy="0"/>
          <a:chOff x="0" y="0"/>
          <a:chExt cx="0" cy="0"/>
        </a:xfrm>
      </p:grpSpPr>
      <p:sp>
        <p:nvSpPr>
          <p:cNvPr id="44" name="Shape 44"/>
          <p:cNvSpPr txBox="1">
            <a:spLocks noGrp="1"/>
          </p:cNvSpPr>
          <p:nvPr>
            <p:ph type="title"/>
          </p:nvPr>
        </p:nvSpPr>
        <p:spPr>
          <a:xfrm>
            <a:off x="203875" y="1626750"/>
            <a:ext cx="1712400" cy="857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5" name="Shape 45"/>
          <p:cNvSpPr txBox="1">
            <a:spLocks noGrp="1"/>
          </p:cNvSpPr>
          <p:nvPr>
            <p:ph type="sldNum" idx="12"/>
          </p:nvPr>
        </p:nvSpPr>
        <p:spPr>
          <a:xfrm>
            <a:off x="153885" y="317476"/>
            <a:ext cx="452979" cy="392819"/>
          </a:xfrm>
          <a:prstGeom prst="rect">
            <a:avLst/>
          </a:prstGeom>
        </p:spPr>
        <p:txBody>
          <a:bodyPr lIns="91425" tIns="91425" rIns="91425" bIns="91425" anchor="t" anchorCtr="0">
            <a:noAutofit/>
          </a:bodyPr>
          <a:lstStyle/>
          <a:p>
            <a:fld id="{00000000-1234-1234-1234-123412341234}" type="slidenum">
              <a:rPr lang="en" smtClean="0"/>
              <a:pPr/>
              <a:t>‹#›</a:t>
            </a:fld>
            <a:endParaRPr lang="en"/>
          </a:p>
        </p:txBody>
      </p:sp>
      <p:sp>
        <p:nvSpPr>
          <p:cNvPr id="46" name="Shape 46"/>
          <p:cNvSpPr/>
          <p:nvPr/>
        </p:nvSpPr>
        <p:spPr>
          <a:xfrm flipH="1">
            <a:off x="2095199" y="0"/>
            <a:ext cx="7048800" cy="5143200"/>
          </a:xfrm>
          <a:prstGeom prst="rect">
            <a:avLst/>
          </a:prstGeom>
          <a:solidFill>
            <a:srgbClr val="FFFFFF"/>
          </a:solidFill>
          <a:ln>
            <a:noFill/>
          </a:ln>
        </p:spPr>
        <p:txBody>
          <a:bodyPr lIns="91425" tIns="91425" rIns="91425" bIns="91425" anchor="ctr" anchorCtr="0">
            <a:noAutofit/>
          </a:bodyPr>
          <a:lstStyle/>
          <a:p>
            <a:pPr lvl="0" rtl="0">
              <a:spcBef>
                <a:spcPts val="0"/>
              </a:spcBef>
              <a:buNone/>
            </a:pPr>
            <a:endParaRPr sz="1400" dirty="0">
              <a:solidFill>
                <a:srgbClr val="FFFFFF"/>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7683775" y="4643787"/>
            <a:ext cx="738419" cy="492279"/>
          </a:xfrm>
          <a:prstGeom prst="rect">
            <a:avLst/>
          </a:prstGeom>
        </p:spPr>
      </p:pic>
      <p:pic>
        <p:nvPicPr>
          <p:cNvPr id="7" name="Picture 6"/>
          <p:cNvPicPr>
            <a:picLocks noChangeAspect="1"/>
          </p:cNvPicPr>
          <p:nvPr userDrawn="1"/>
        </p:nvPicPr>
        <p:blipFill>
          <a:blip r:embed="rId3"/>
          <a:stretch>
            <a:fillRect/>
          </a:stretch>
        </p:blipFill>
        <p:spPr>
          <a:xfrm>
            <a:off x="8373208" y="4696871"/>
            <a:ext cx="681361" cy="353452"/>
          </a:xfrm>
          <a:prstGeom prst="rect">
            <a:avLst/>
          </a:prstGeom>
        </p:spPr>
      </p:pic>
      <p:sp>
        <p:nvSpPr>
          <p:cNvPr id="9" name="Rectangle 8"/>
          <p:cNvSpPr/>
          <p:nvPr userDrawn="1"/>
        </p:nvSpPr>
        <p:spPr>
          <a:xfrm>
            <a:off x="112180" y="4627459"/>
            <a:ext cx="2318657" cy="523220"/>
          </a:xfrm>
          <a:prstGeom prst="rect">
            <a:avLst/>
          </a:prstGeom>
        </p:spPr>
        <p:txBody>
          <a:bodyPr wrap="square">
            <a:spAutoFit/>
          </a:bodyPr>
          <a:lstStyle/>
          <a:p>
            <a:pPr algn="just"/>
            <a:r>
              <a:rPr lang="en-PH" sz="1400" dirty="0" smtClean="0">
                <a:latin typeface="Arial Narrow" panose="020B0606020202030204" pitchFamily="34" charset="0"/>
              </a:rPr>
              <a:t>TRAIN Briefing–VAT</a:t>
            </a:r>
          </a:p>
          <a:p>
            <a:pPr algn="just"/>
            <a:r>
              <a:rPr lang="en-PH" sz="1400" dirty="0" smtClean="0">
                <a:latin typeface="Arial Narrow" panose="020B0606020202030204" pitchFamily="34" charset="0"/>
              </a:rPr>
              <a:t>VER 2.0 – April 2018</a:t>
            </a:r>
            <a:endParaRPr lang="en-PH" sz="1400" dirty="0">
              <a:latin typeface="Arial Narrow" panose="020B0606020202030204" pitchFamily="34" charset="0"/>
            </a:endParaRPr>
          </a:p>
        </p:txBody>
      </p:sp>
    </p:spTree>
    <p:extLst>
      <p:ext uri="{BB962C8B-B14F-4D97-AF65-F5344CB8AC3E}">
        <p14:creationId xmlns:p14="http://schemas.microsoft.com/office/powerpoint/2010/main" xmlns="" val="284930023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PH" dirty="0"/>
          </a:p>
        </p:txBody>
      </p:sp>
      <p:sp>
        <p:nvSpPr>
          <p:cNvPr id="5" name="Footer Placeholder 4"/>
          <p:cNvSpPr>
            <a:spLocks noGrp="1"/>
          </p:cNvSpPr>
          <p:nvPr>
            <p:ph type="ftr" sz="quarter" idx="11"/>
          </p:nvPr>
        </p:nvSpPr>
        <p:spPr/>
        <p:txBody>
          <a:bodyPr/>
          <a:lstStyle/>
          <a:p>
            <a:endParaRPr lang="en-PH" dirty="0"/>
          </a:p>
        </p:txBody>
      </p:sp>
      <p:sp>
        <p:nvSpPr>
          <p:cNvPr id="6" name="Slide Number Placeholder 5"/>
          <p:cNvSpPr>
            <a:spLocks noGrp="1"/>
          </p:cNvSpPr>
          <p:nvPr>
            <p:ph type="sldNum" sz="quarter" idx="12"/>
          </p:nvPr>
        </p:nvSpPr>
        <p:spPr/>
        <p:txBody>
          <a:bodyPr/>
          <a:lstStyle/>
          <a:p>
            <a:fld id="{CC19824D-3DE4-4993-9CE3-20E64F22A652}" type="slidenum">
              <a:rPr lang="en-PH" smtClean="0"/>
              <a:pPr/>
              <a:t>‹#›</a:t>
            </a:fld>
            <a:endParaRPr lang="en-PH" dirty="0"/>
          </a:p>
        </p:txBody>
      </p:sp>
      <p:pic>
        <p:nvPicPr>
          <p:cNvPr id="8" name="Picture 7"/>
          <p:cNvPicPr>
            <a:picLocks noChangeAspect="1"/>
          </p:cNvPicPr>
          <p:nvPr userDrawn="1"/>
        </p:nvPicPr>
        <p:blipFill>
          <a:blip r:embed="rId2" cstate="hqprint">
            <a:extLst>
              <a:ext uri="{28A0092B-C50C-407E-A947-70E740481C1C}">
                <a14:useLocalDpi xmlns:a14="http://schemas.microsoft.com/office/drawing/2010/main" xmlns="" val="0"/>
              </a:ext>
            </a:extLst>
          </a:blip>
          <a:stretch>
            <a:fillRect/>
          </a:stretch>
        </p:blipFill>
        <p:spPr>
          <a:xfrm>
            <a:off x="7683775" y="4643786"/>
            <a:ext cx="738419" cy="492279"/>
          </a:xfrm>
          <a:prstGeom prst="rect">
            <a:avLst/>
          </a:prstGeom>
        </p:spPr>
      </p:pic>
      <p:pic>
        <p:nvPicPr>
          <p:cNvPr id="9" name="Picture 8"/>
          <p:cNvPicPr>
            <a:picLocks noChangeAspect="1"/>
          </p:cNvPicPr>
          <p:nvPr userDrawn="1"/>
        </p:nvPicPr>
        <p:blipFill>
          <a:blip r:embed="rId3"/>
          <a:stretch>
            <a:fillRect/>
          </a:stretch>
        </p:blipFill>
        <p:spPr>
          <a:xfrm>
            <a:off x="8373207" y="4696872"/>
            <a:ext cx="681361" cy="353452"/>
          </a:xfrm>
          <a:prstGeom prst="rect">
            <a:avLst/>
          </a:prstGeom>
        </p:spPr>
      </p:pic>
      <p:sp>
        <p:nvSpPr>
          <p:cNvPr id="10" name="Rectangle 9"/>
          <p:cNvSpPr/>
          <p:nvPr userDrawn="1"/>
        </p:nvSpPr>
        <p:spPr>
          <a:xfrm>
            <a:off x="109075" y="4623480"/>
            <a:ext cx="1923235" cy="523220"/>
          </a:xfrm>
          <a:prstGeom prst="rect">
            <a:avLst/>
          </a:prstGeom>
        </p:spPr>
        <p:txBody>
          <a:bodyPr wrap="square">
            <a:spAutoFit/>
          </a:bodyPr>
          <a:lstStyle/>
          <a:p>
            <a:pPr algn="just"/>
            <a:r>
              <a:rPr lang="en-PH" sz="1400" dirty="0">
                <a:latin typeface="Arial Narrow" panose="020B0606020202030204" pitchFamily="34" charset="0"/>
              </a:rPr>
              <a:t>TRAIN Briefing – </a:t>
            </a:r>
            <a:r>
              <a:rPr lang="en-PH" sz="1400" dirty="0" smtClean="0">
                <a:latin typeface="Arial Narrow" panose="020B0606020202030204" pitchFamily="34" charset="0"/>
              </a:rPr>
              <a:t>IT &amp; WT </a:t>
            </a:r>
            <a:endParaRPr lang="en-PH" sz="1400" dirty="0">
              <a:latin typeface="Arial Narrow" panose="020B0606020202030204" pitchFamily="34" charset="0"/>
            </a:endParaRPr>
          </a:p>
          <a:p>
            <a:pPr algn="just"/>
            <a:r>
              <a:rPr lang="en-PH" sz="1400" dirty="0">
                <a:latin typeface="Arial Narrow" panose="020B0606020202030204" pitchFamily="34" charset="0"/>
              </a:rPr>
              <a:t>VER </a:t>
            </a:r>
            <a:r>
              <a:rPr lang="en-PH" sz="1400" dirty="0" smtClean="0">
                <a:latin typeface="Arial Narrow" panose="020B0606020202030204" pitchFamily="34" charset="0"/>
              </a:rPr>
              <a:t>2.0 </a:t>
            </a:r>
            <a:r>
              <a:rPr lang="en-PH" sz="1400" dirty="0">
                <a:latin typeface="Arial Narrow" panose="020B0606020202030204" pitchFamily="34" charset="0"/>
              </a:rPr>
              <a:t>– </a:t>
            </a:r>
            <a:r>
              <a:rPr lang="en-PH" sz="1400" dirty="0" smtClean="0">
                <a:latin typeface="Arial Narrow" panose="020B0606020202030204" pitchFamily="34" charset="0"/>
              </a:rPr>
              <a:t>April 2018 </a:t>
            </a:r>
            <a:endParaRPr lang="en-PH" sz="1400" dirty="0">
              <a:latin typeface="Arial Narrow" panose="020B0606020202030204" pitchFamily="34" charset="0"/>
            </a:endParaRPr>
          </a:p>
        </p:txBody>
      </p:sp>
    </p:spTree>
    <p:extLst>
      <p:ext uri="{BB962C8B-B14F-4D97-AF65-F5344CB8AC3E}">
        <p14:creationId xmlns:p14="http://schemas.microsoft.com/office/powerpoint/2010/main" xmlns="" val="41892860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2874625" y="484600"/>
            <a:ext cx="5561999" cy="4207800"/>
          </a:xfrm>
          <a:prstGeom prst="rect">
            <a:avLst/>
          </a:prstGeom>
          <a:noFill/>
          <a:ln>
            <a:noFill/>
          </a:ln>
        </p:spPr>
        <p:txBody>
          <a:bodyPr lIns="91425" tIns="91425" rIns="91425" bIns="91425" anchor="t" anchorCtr="0"/>
          <a:lstStyle>
            <a:lvl1pPr lvl="0">
              <a:spcBef>
                <a:spcPts val="600"/>
              </a:spcBef>
              <a:buClr>
                <a:srgbClr val="6FA8DC"/>
              </a:buClr>
              <a:buSzPct val="100000"/>
              <a:buFont typeface="Roboto"/>
              <a:buChar char="▸"/>
              <a:defRPr sz="3000">
                <a:solidFill>
                  <a:srgbClr val="073763"/>
                </a:solidFill>
                <a:latin typeface="Roboto"/>
                <a:ea typeface="Roboto"/>
                <a:cs typeface="Roboto"/>
                <a:sym typeface="Roboto"/>
              </a:defRPr>
            </a:lvl1pPr>
            <a:lvl2pPr lvl="1">
              <a:spcBef>
                <a:spcPts val="480"/>
              </a:spcBef>
              <a:buClr>
                <a:srgbClr val="6FA8DC"/>
              </a:buClr>
              <a:buSzPct val="100000"/>
              <a:buFont typeface="Roboto"/>
              <a:buChar char="▹"/>
              <a:defRPr sz="2400">
                <a:solidFill>
                  <a:srgbClr val="073763"/>
                </a:solidFill>
                <a:latin typeface="Roboto"/>
                <a:ea typeface="Roboto"/>
                <a:cs typeface="Roboto"/>
                <a:sym typeface="Roboto"/>
              </a:defRPr>
            </a:lvl2pPr>
            <a:lvl3pPr lvl="2">
              <a:spcBef>
                <a:spcPts val="480"/>
              </a:spcBef>
              <a:buClr>
                <a:srgbClr val="6FA8DC"/>
              </a:buClr>
              <a:buSzPct val="100000"/>
              <a:buFont typeface="Roboto"/>
              <a:defRPr sz="2400">
                <a:solidFill>
                  <a:srgbClr val="073763"/>
                </a:solidFill>
                <a:latin typeface="Roboto"/>
                <a:ea typeface="Roboto"/>
                <a:cs typeface="Roboto"/>
                <a:sym typeface="Roboto"/>
              </a:defRPr>
            </a:lvl3pPr>
            <a:lvl4pPr lvl="3">
              <a:spcBef>
                <a:spcPts val="360"/>
              </a:spcBef>
              <a:buClr>
                <a:srgbClr val="6FA8DC"/>
              </a:buClr>
              <a:buSzPct val="100000"/>
              <a:buFont typeface="Roboto"/>
              <a:defRPr sz="1800">
                <a:solidFill>
                  <a:srgbClr val="073763"/>
                </a:solidFill>
                <a:latin typeface="Roboto"/>
                <a:ea typeface="Roboto"/>
                <a:cs typeface="Roboto"/>
                <a:sym typeface="Roboto"/>
              </a:defRPr>
            </a:lvl4pPr>
            <a:lvl5pPr lvl="4">
              <a:spcBef>
                <a:spcPts val="360"/>
              </a:spcBef>
              <a:buClr>
                <a:srgbClr val="073763"/>
              </a:buClr>
              <a:buSzPct val="100000"/>
              <a:buFont typeface="Roboto"/>
              <a:defRPr sz="1800">
                <a:solidFill>
                  <a:srgbClr val="073763"/>
                </a:solidFill>
                <a:latin typeface="Roboto"/>
                <a:ea typeface="Roboto"/>
                <a:cs typeface="Roboto"/>
                <a:sym typeface="Roboto"/>
              </a:defRPr>
            </a:lvl5pPr>
            <a:lvl6pPr lvl="5">
              <a:spcBef>
                <a:spcPts val="360"/>
              </a:spcBef>
              <a:buClr>
                <a:srgbClr val="073763"/>
              </a:buClr>
              <a:buSzPct val="100000"/>
              <a:buFont typeface="Roboto"/>
              <a:defRPr sz="1800">
                <a:solidFill>
                  <a:srgbClr val="073763"/>
                </a:solidFill>
                <a:latin typeface="Roboto"/>
                <a:ea typeface="Roboto"/>
                <a:cs typeface="Roboto"/>
                <a:sym typeface="Roboto"/>
              </a:defRPr>
            </a:lvl6pPr>
            <a:lvl7pPr lvl="6">
              <a:spcBef>
                <a:spcPts val="360"/>
              </a:spcBef>
              <a:buClr>
                <a:srgbClr val="073763"/>
              </a:buClr>
              <a:buSzPct val="100000"/>
              <a:buFont typeface="Roboto"/>
              <a:defRPr sz="1800">
                <a:solidFill>
                  <a:srgbClr val="073763"/>
                </a:solidFill>
                <a:latin typeface="Roboto"/>
                <a:ea typeface="Roboto"/>
                <a:cs typeface="Roboto"/>
                <a:sym typeface="Roboto"/>
              </a:defRPr>
            </a:lvl7pPr>
            <a:lvl8pPr lvl="7">
              <a:spcBef>
                <a:spcPts val="360"/>
              </a:spcBef>
              <a:buClr>
                <a:srgbClr val="073763"/>
              </a:buClr>
              <a:buSzPct val="100000"/>
              <a:buFont typeface="Roboto"/>
              <a:defRPr sz="1800">
                <a:solidFill>
                  <a:srgbClr val="073763"/>
                </a:solidFill>
                <a:latin typeface="Roboto"/>
                <a:ea typeface="Roboto"/>
                <a:cs typeface="Roboto"/>
                <a:sym typeface="Roboto"/>
              </a:defRPr>
            </a:lvl8pPr>
            <a:lvl9pPr lvl="8">
              <a:spcBef>
                <a:spcPts val="360"/>
              </a:spcBef>
              <a:buClr>
                <a:srgbClr val="073763"/>
              </a:buClr>
              <a:buSzPct val="100000"/>
              <a:buFont typeface="Roboto"/>
              <a:defRPr sz="1800">
                <a:solidFill>
                  <a:srgbClr val="073763"/>
                </a:solidFill>
                <a:latin typeface="Roboto"/>
                <a:ea typeface="Roboto"/>
                <a:cs typeface="Roboto"/>
                <a:sym typeface="Roboto"/>
              </a:defRPr>
            </a:lvl9pPr>
          </a:lstStyle>
          <a:p>
            <a:endParaRPr/>
          </a:p>
        </p:txBody>
      </p:sp>
      <p:sp>
        <p:nvSpPr>
          <p:cNvPr id="7" name="Shape 7"/>
          <p:cNvSpPr txBox="1">
            <a:spLocks noGrp="1"/>
          </p:cNvSpPr>
          <p:nvPr>
            <p:ph type="sldNum" idx="12"/>
          </p:nvPr>
        </p:nvSpPr>
        <p:spPr>
          <a:xfrm>
            <a:off x="109075" y="146024"/>
            <a:ext cx="1807200" cy="1252800"/>
          </a:xfrm>
          <a:prstGeom prst="rect">
            <a:avLst/>
          </a:prstGeom>
          <a:noFill/>
          <a:ln>
            <a:noFill/>
          </a:ln>
        </p:spPr>
        <p:txBody>
          <a:bodyPr lIns="91425" tIns="91425" rIns="91425" bIns="91425" anchor="t" anchorCtr="0">
            <a:noAutofit/>
          </a:bodyPr>
          <a:lstStyle/>
          <a:p>
            <a:pPr lvl="0">
              <a:spcBef>
                <a:spcPts val="0"/>
              </a:spcBef>
              <a:buNone/>
            </a:pPr>
            <a:fld id="{00000000-1234-1234-1234-123412341234}" type="slidenum">
              <a:rPr lang="en" sz="9600" b="1">
                <a:solidFill>
                  <a:srgbClr val="0B5394"/>
                </a:solidFill>
                <a:latin typeface="Montserrat"/>
                <a:ea typeface="Montserrat"/>
                <a:cs typeface="Montserrat"/>
                <a:sym typeface="Montserrat"/>
              </a:rPr>
              <a:pPr lvl="0">
                <a:spcBef>
                  <a:spcPts val="0"/>
                </a:spcBef>
                <a:buNone/>
              </a:pPr>
              <a:t>‹#›</a:t>
            </a:fld>
            <a:endParaRPr lang="en" sz="9600" b="1">
              <a:solidFill>
                <a:srgbClr val="0B5394"/>
              </a:solidFill>
              <a:latin typeface="Montserrat"/>
              <a:ea typeface="Montserrat"/>
              <a:cs typeface="Montserrat"/>
              <a:sym typeface="Montserrat"/>
            </a:endParaRPr>
          </a:p>
        </p:txBody>
      </p:sp>
      <p:sp>
        <p:nvSpPr>
          <p:cNvPr id="8" name="Shape 8"/>
          <p:cNvSpPr txBox="1">
            <a:spLocks noGrp="1"/>
          </p:cNvSpPr>
          <p:nvPr>
            <p:ph type="title"/>
          </p:nvPr>
        </p:nvSpPr>
        <p:spPr>
          <a:xfrm>
            <a:off x="203875" y="1626750"/>
            <a:ext cx="1712400" cy="857400"/>
          </a:xfrm>
          <a:prstGeom prst="rect">
            <a:avLst/>
          </a:prstGeom>
          <a:noFill/>
          <a:ln>
            <a:noFill/>
          </a:ln>
        </p:spPr>
        <p:txBody>
          <a:bodyPr lIns="91425" tIns="91425" rIns="91425" bIns="91425" anchor="t" anchorCtr="0"/>
          <a:lstStyle>
            <a:lvl1pPr lvl="0">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1pPr>
            <a:lvl2pPr lvl="1">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2pPr>
            <a:lvl3pPr lvl="2">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3pPr>
            <a:lvl4pPr lvl="3">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4pPr>
            <a:lvl5pPr lvl="4">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5pPr>
            <a:lvl6pPr lvl="5">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6pPr>
            <a:lvl7pPr lvl="6">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7pPr>
            <a:lvl8pPr lvl="7">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8pPr>
            <a:lvl9pPr lvl="8">
              <a:spcBef>
                <a:spcPts val="0"/>
              </a:spcBef>
              <a:buClr>
                <a:srgbClr val="FFFFFF"/>
              </a:buClr>
              <a:buSzPct val="100000"/>
              <a:buFont typeface="Montserrat"/>
              <a:buNone/>
              <a:defRPr sz="1800" b="1">
                <a:solidFill>
                  <a:srgbClr val="FFFFFF"/>
                </a:solidFill>
                <a:latin typeface="Montserrat"/>
                <a:ea typeface="Montserrat"/>
                <a:cs typeface="Montserrat"/>
                <a:sym typeface="Montserrat"/>
              </a:defRPr>
            </a:lvl9pPr>
          </a:lstStyle>
          <a:p>
            <a:endParaRPr dirty="0"/>
          </a:p>
        </p:txBody>
      </p:sp>
    </p:spTree>
  </p:cSld>
  <p:clrMap bg1="lt1" tx1="dk1" bg2="dk2" tx2="lt2" accent1="accent1" accent2="accent2" accent3="accent3" accent4="accent4" accent5="accent5" accent6="accent6" hlink="hlink" folHlink="folHlink"/>
  <p:sldLayoutIdLst>
    <p:sldLayoutId id="2147483648" r:id="rId1"/>
    <p:sldLayoutId id="2147483661" r:id="rId2"/>
    <p:sldLayoutId id="2147483663" r:id="rId3"/>
  </p:sldLayoutIdLst>
  <p:timing>
    <p:tnLst>
      <p:par>
        <p:cTn id="1" dur="indefinite" restart="never" nodeType="tmRoot"/>
      </p:par>
    </p:tnLst>
  </p:timing>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8" name="Rectangle 7"/>
          <p:cNvSpPr/>
          <p:nvPr/>
        </p:nvSpPr>
        <p:spPr>
          <a:xfrm>
            <a:off x="0" y="0"/>
            <a:ext cx="9144000" cy="51434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PH" sz="2400" dirty="0"/>
          </a:p>
        </p:txBody>
      </p:sp>
      <p:pic>
        <p:nvPicPr>
          <p:cNvPr id="11" name="Picture 10"/>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236689" y="4492067"/>
            <a:ext cx="981035" cy="636783"/>
          </a:xfrm>
          <a:prstGeom prst="rect">
            <a:avLst/>
          </a:prstGeom>
        </p:spPr>
      </p:pic>
      <p:sp>
        <p:nvSpPr>
          <p:cNvPr id="13" name="Shape 61"/>
          <p:cNvSpPr txBox="1">
            <a:spLocks/>
          </p:cNvSpPr>
          <p:nvPr/>
        </p:nvSpPr>
        <p:spPr>
          <a:xfrm>
            <a:off x="218039" y="1658472"/>
            <a:ext cx="4840940" cy="2404590"/>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FFFFFF"/>
              </a:buClr>
              <a:buSzPct val="100000"/>
              <a:buFont typeface="Montserrat"/>
              <a:buNone/>
              <a:defRPr sz="4800" b="1" i="0" u="none" strike="noStrike" cap="none">
                <a:solidFill>
                  <a:srgbClr val="FFFFFF"/>
                </a:solidFill>
                <a:latin typeface="Montserrat"/>
                <a:ea typeface="Montserrat"/>
                <a:cs typeface="Montserrat"/>
                <a:sym typeface="Montserrat"/>
              </a:defRPr>
            </a:lvl1pPr>
            <a:lvl2pPr lvl="1"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2pPr>
            <a:lvl3pPr lvl="2"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3pPr>
            <a:lvl4pPr lvl="3"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4pPr>
            <a:lvl5pPr lvl="4"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5pPr>
            <a:lvl6pPr lvl="5"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6pPr>
            <a:lvl7pPr lvl="6"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7pPr>
            <a:lvl8pPr lvl="7"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8pPr>
            <a:lvl9pPr lvl="8" algn="ctr">
              <a:spcBef>
                <a:spcPts val="0"/>
              </a:spcBef>
              <a:buClr>
                <a:srgbClr val="FFFFFF"/>
              </a:buClr>
              <a:buSzPct val="100000"/>
              <a:buFont typeface="Montserrat"/>
              <a:buNone/>
              <a:defRPr sz="4800" b="1">
                <a:solidFill>
                  <a:srgbClr val="FFFFFF"/>
                </a:solidFill>
                <a:latin typeface="Montserrat"/>
                <a:ea typeface="Montserrat"/>
                <a:cs typeface="Montserrat"/>
                <a:sym typeface="Montserrat"/>
              </a:defRPr>
            </a:lvl9pPr>
          </a:lstStyle>
          <a:p>
            <a:r>
              <a:rPr lang="en" sz="2000" dirty="0">
                <a:solidFill>
                  <a:srgbClr val="0070C0"/>
                </a:solidFill>
              </a:rPr>
              <a:t>Briefing on RA 10963:  </a:t>
            </a:r>
          </a:p>
          <a:p>
            <a:r>
              <a:rPr lang="en" sz="2000" dirty="0">
                <a:solidFill>
                  <a:srgbClr val="0070C0"/>
                </a:solidFill>
              </a:rPr>
              <a:t>Tax Reform for Acceleration and Inclusion (TRAIN) – </a:t>
            </a:r>
          </a:p>
          <a:p>
            <a:r>
              <a:rPr lang="en" sz="2000" i="1" dirty="0" smtClean="0">
                <a:solidFill>
                  <a:srgbClr val="0070C0"/>
                </a:solidFill>
              </a:rPr>
              <a:t>Revenue Regulations No. 13- 2018 on Value-Added Tax </a:t>
            </a:r>
            <a:endParaRPr lang="en" sz="2000" i="1" dirty="0">
              <a:solidFill>
                <a:srgbClr val="0070C0"/>
              </a:solidFill>
            </a:endParaRPr>
          </a:p>
        </p:txBody>
      </p:sp>
      <p:pic>
        <p:nvPicPr>
          <p:cNvPr id="16" name="Content Placeholder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073809" y="914399"/>
            <a:ext cx="4055361" cy="3041085"/>
          </a:xfrm>
          <a:prstGeom prst="rect">
            <a:avLst/>
          </a:prstGeom>
        </p:spPr>
      </p:pic>
      <p:pic>
        <p:nvPicPr>
          <p:cNvPr id="2" name="Picture 1"/>
          <p:cNvPicPr>
            <a:picLocks noChangeAspect="1"/>
          </p:cNvPicPr>
          <p:nvPr/>
        </p:nvPicPr>
        <p:blipFill>
          <a:blip r:embed="rId5"/>
          <a:stretch>
            <a:fillRect/>
          </a:stretch>
        </p:blipFill>
        <p:spPr>
          <a:xfrm>
            <a:off x="8182099" y="4595171"/>
            <a:ext cx="875819" cy="45432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4.108-5. </a:t>
            </a:r>
            <a:r>
              <a:rPr lang="en-US" sz="2000" u="sng" dirty="0"/>
              <a:t>Zero Rated Sale of </a:t>
            </a:r>
            <a:r>
              <a:rPr lang="en-US" sz="2000" u="sng" dirty="0" smtClean="0"/>
              <a:t>Services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10</a:t>
            </a:fld>
            <a:endParaRPr lang="en"/>
          </a:p>
        </p:txBody>
      </p:sp>
      <p:sp>
        <p:nvSpPr>
          <p:cNvPr id="6" name="Text Placeholder 2"/>
          <p:cNvSpPr txBox="1">
            <a:spLocks/>
          </p:cNvSpPr>
          <p:nvPr/>
        </p:nvSpPr>
        <p:spPr>
          <a:xfrm>
            <a:off x="2573518" y="297366"/>
            <a:ext cx="5710256" cy="87829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b="1" u="sng" smtClean="0">
                <a:solidFill>
                  <a:srgbClr val="003399"/>
                </a:solidFill>
                <a:latin typeface="Roboto" panose="020B0604020202020204" charset="0"/>
                <a:ea typeface="Roboto" panose="020B0604020202020204" charset="0"/>
              </a:rPr>
              <a:t>Shall be subject to the twelve percent (12%):</a:t>
            </a:r>
            <a:endParaRPr lang="en-US" sz="2800" dirty="0">
              <a:solidFill>
                <a:srgbClr val="003399"/>
              </a:solidFill>
              <a:latin typeface="Roboto" panose="020B0604020202020204" charset="0"/>
              <a:ea typeface="Roboto" panose="020B0604020202020204" charset="0"/>
            </a:endParaRPr>
          </a:p>
        </p:txBody>
      </p:sp>
      <p:sp>
        <p:nvSpPr>
          <p:cNvPr id="7" name="Text Placeholder 2"/>
          <p:cNvSpPr txBox="1">
            <a:spLocks/>
          </p:cNvSpPr>
          <p:nvPr/>
        </p:nvSpPr>
        <p:spPr>
          <a:xfrm>
            <a:off x="2573518" y="1319496"/>
            <a:ext cx="6065536" cy="3396342"/>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(1) Processing, manufacturing or repacking goods for other persons doing business outside the Philippines, which goods are subsequently exported, where the services are paid for in acceptable foreign currency and accounted for in accordance with the rules and regulations of the BSP</a:t>
            </a: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endPar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(5) Services performed by subcontractors and/or contractors in processing, converting, or manufacturing goods for an enterprise whose export sales exceed seventy percent (70%) of the total annual production; </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17815295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4.108-5. </a:t>
            </a:r>
            <a:r>
              <a:rPr lang="en-US" sz="2000" u="sng" dirty="0"/>
              <a:t>Zero Rated Sale of </a:t>
            </a:r>
            <a:r>
              <a:rPr lang="en-US" sz="2000" u="sng" dirty="0" smtClean="0"/>
              <a:t>Services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11</a:t>
            </a:fld>
            <a:endParaRPr lang="en"/>
          </a:p>
        </p:txBody>
      </p:sp>
      <p:sp>
        <p:nvSpPr>
          <p:cNvPr id="8" name="Text Placeholder 2"/>
          <p:cNvSpPr txBox="1">
            <a:spLocks/>
          </p:cNvSpPr>
          <p:nvPr/>
        </p:nvSpPr>
        <p:spPr>
          <a:xfrm>
            <a:off x="2328468" y="317476"/>
            <a:ext cx="5739549" cy="77729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3200" b="1" dirty="0" smtClean="0">
                <a:solidFill>
                  <a:srgbClr val="003399"/>
                </a:solidFill>
                <a:latin typeface="Roboto" panose="020B0604020202020204" charset="0"/>
                <a:ea typeface="Roboto" panose="020B0604020202020204" charset="0"/>
              </a:rPr>
              <a:t>Conditions for </a:t>
            </a:r>
            <a:r>
              <a:rPr lang="en-US" sz="3200" b="1" dirty="0" err="1" smtClean="0">
                <a:solidFill>
                  <a:srgbClr val="003399"/>
                </a:solidFill>
                <a:latin typeface="Roboto" panose="020B0604020202020204" charset="0"/>
                <a:ea typeface="Roboto" panose="020B0604020202020204" charset="0"/>
              </a:rPr>
              <a:t>vatability</a:t>
            </a:r>
            <a:r>
              <a:rPr lang="en-US" sz="3200" b="1" dirty="0" smtClean="0">
                <a:solidFill>
                  <a:srgbClr val="003399"/>
                </a:solidFill>
                <a:latin typeface="Roboto" panose="020B0604020202020204" charset="0"/>
                <a:ea typeface="Roboto" panose="020B0604020202020204" charset="0"/>
              </a:rPr>
              <a:t> :</a:t>
            </a:r>
            <a:endParaRPr lang="en-US" sz="3200" b="1" dirty="0">
              <a:solidFill>
                <a:srgbClr val="003399"/>
              </a:solidFill>
              <a:latin typeface="Roboto" panose="020B0604020202020204" charset="0"/>
              <a:ea typeface="Roboto" panose="020B0604020202020204" charset="0"/>
            </a:endParaRPr>
          </a:p>
        </p:txBody>
      </p:sp>
      <p:sp>
        <p:nvSpPr>
          <p:cNvPr id="9" name="Text Placeholder 2"/>
          <p:cNvSpPr txBox="1">
            <a:spLocks/>
          </p:cNvSpPr>
          <p:nvPr/>
        </p:nvSpPr>
        <p:spPr>
          <a:xfrm>
            <a:off x="2430466" y="886049"/>
            <a:ext cx="6353937" cy="3798967"/>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457200" marR="0" lvl="0" indent="-457200" algn="just" defTabSz="914400" rtl="0" eaLnBrk="1" fontAlgn="auto" latinLnBrk="0" hangingPunct="1">
              <a:lnSpc>
                <a:spcPct val="100000"/>
              </a:lnSpc>
              <a:spcBef>
                <a:spcPts val="60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The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successful establishment and implementation of an enhanced VAT refund system that grants and pays refunds of creditable input tax within ninety (90) days from the filing of the VAT refund application with the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Bureau</a:t>
            </a:r>
          </a:p>
          <a:p>
            <a:pPr marL="457200" marR="0" lvl="0" indent="-457200" algn="just" defTabSz="914400" rtl="0" eaLnBrk="1" fontAlgn="auto" latinLnBrk="0" hangingPunct="1">
              <a:lnSpc>
                <a:spcPct val="100000"/>
              </a:lnSpc>
              <a:spcBef>
                <a:spcPts val="60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The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Secretary of Finance shall provide transitory rules for the grant of refund under the enhanced VAT Refund System after the determination of the fulfilment of the condition by the Commissioner of Internal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Revenue</a:t>
            </a:r>
          </a:p>
          <a:p>
            <a:pPr marL="457200" marR="0" lvl="0" indent="-457200" algn="just" defTabSz="914400" rtl="0" eaLnBrk="1" fontAlgn="auto" latinLnBrk="0" hangingPunct="1">
              <a:lnSpc>
                <a:spcPct val="100000"/>
              </a:lnSpc>
              <a:spcBef>
                <a:spcPts val="60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Department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of Finance shall establish a VAT refund center in the BIR and in the Bureau of Customs (BOC) that will handle the processing and granting of cash refunds of creditable input tax</a:t>
            </a: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1006482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12</a:t>
            </a:fld>
            <a:endParaRPr lang="en"/>
          </a:p>
        </p:txBody>
      </p:sp>
      <p:sp>
        <p:nvSpPr>
          <p:cNvPr id="6" name="Text Placeholder 2"/>
          <p:cNvSpPr txBox="1">
            <a:spLocks/>
          </p:cNvSpPr>
          <p:nvPr/>
        </p:nvSpPr>
        <p:spPr>
          <a:xfrm>
            <a:off x="2307919" y="204142"/>
            <a:ext cx="5739549" cy="77729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3200" b="1" dirty="0" smtClean="0">
                <a:solidFill>
                  <a:srgbClr val="003399"/>
                </a:solidFill>
                <a:latin typeface="Roboto" panose="020B0604020202020204" charset="0"/>
                <a:ea typeface="Roboto" panose="020B0604020202020204" charset="0"/>
              </a:rPr>
              <a:t>Exempt transactions</a:t>
            </a:r>
            <a:endParaRPr lang="en-US" sz="3200" b="1" dirty="0">
              <a:solidFill>
                <a:srgbClr val="003399"/>
              </a:solidFill>
              <a:latin typeface="Roboto" panose="020B0604020202020204" charset="0"/>
              <a:ea typeface="Roboto" panose="020B0604020202020204" charset="0"/>
            </a:endParaRPr>
          </a:p>
        </p:txBody>
      </p:sp>
      <p:sp>
        <p:nvSpPr>
          <p:cNvPr id="7" name="Text Placeholder 2"/>
          <p:cNvSpPr txBox="1">
            <a:spLocks/>
          </p:cNvSpPr>
          <p:nvPr/>
        </p:nvSpPr>
        <p:spPr>
          <a:xfrm>
            <a:off x="2424702" y="710295"/>
            <a:ext cx="6482992" cy="4293220"/>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1"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(d)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Importation of professional instruments and implements, tools of trade, occupation or employment, wearing apparel, domestic animals, and personal and household effects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belonging to:</a:t>
            </a:r>
          </a:p>
          <a:p>
            <a:pPr marL="342900" marR="0" lvl="0" indent="-342900" algn="just" defTabSz="914400" rtl="0" eaLnBrk="1" fontAlgn="auto" latinLnBrk="0" hangingPunct="1">
              <a:lnSpc>
                <a:spcPct val="100000"/>
              </a:lnSpc>
              <a:spcBef>
                <a:spcPts val="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Persons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coming to settle in the Philippines or </a:t>
            </a:r>
            <a:endPar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342900" marR="0" lvl="0" indent="-342900" algn="just" defTabSz="914400" rtl="0" eaLnBrk="1" fontAlgn="auto" latinLnBrk="0" hangingPunct="1">
              <a:lnSpc>
                <a:spcPct val="100000"/>
              </a:lnSpc>
              <a:spcBef>
                <a:spcPts val="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Filipinos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or their families and descendants who are now residents or citizens of other countries, such parties hereinafter referred to as overseas Filipinos, </a:t>
            </a:r>
            <a:endPar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688975" lvl="1" indent="-288925" algn="just">
              <a:buFont typeface="Roboto"/>
              <a:buAutoNum type="alphaLcPeriod"/>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In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quantities and of the class suitable to the profession, rank or position of the persons importing said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items;</a:t>
            </a:r>
          </a:p>
          <a:p>
            <a:pPr marL="688975" lvl="1" indent="-288925" algn="just">
              <a:buFont typeface="Roboto"/>
              <a:buAutoNum type="alphaLcPeriod"/>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For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their own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use;</a:t>
            </a:r>
          </a:p>
          <a:p>
            <a:pPr marL="688975" lvl="1" indent="-288925" algn="just">
              <a:buFont typeface="Roboto"/>
              <a:buAutoNum type="alphaLcPeriod"/>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Not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for barter or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sale; and</a:t>
            </a:r>
          </a:p>
          <a:p>
            <a:pPr marL="688975" lvl="1" indent="-288925" algn="just">
              <a:buFont typeface="Roboto"/>
              <a:buAutoNum type="alphaLcPeriod"/>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Accompanying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such persons, or arriving within a reasonable time: </a:t>
            </a:r>
            <a:endPar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endParaRPr kumimoji="0" lang="en-US" sz="1800" b="1" i="1"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2066873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13</a:t>
            </a:fld>
            <a:endParaRPr lang="en"/>
          </a:p>
        </p:txBody>
      </p:sp>
      <p:sp>
        <p:nvSpPr>
          <p:cNvPr id="6" name="Text Placeholder 2"/>
          <p:cNvSpPr txBox="1">
            <a:spLocks/>
          </p:cNvSpPr>
          <p:nvPr/>
        </p:nvSpPr>
        <p:spPr>
          <a:xfrm>
            <a:off x="2307919" y="204142"/>
            <a:ext cx="5739549" cy="77729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3200" b="1" dirty="0" smtClean="0">
                <a:solidFill>
                  <a:srgbClr val="003399"/>
                </a:solidFill>
                <a:latin typeface="Roboto" panose="020B0604020202020204" charset="0"/>
                <a:ea typeface="Roboto" panose="020B0604020202020204" charset="0"/>
              </a:rPr>
              <a:t>Exempt transactions</a:t>
            </a:r>
            <a:endParaRPr lang="en-US" sz="3200" b="1" dirty="0">
              <a:solidFill>
                <a:srgbClr val="003399"/>
              </a:solidFill>
              <a:latin typeface="Roboto" panose="020B0604020202020204" charset="0"/>
              <a:ea typeface="Roboto" panose="020B0604020202020204" charset="0"/>
            </a:endParaRPr>
          </a:p>
        </p:txBody>
      </p:sp>
      <p:sp>
        <p:nvSpPr>
          <p:cNvPr id="8" name="Text Placeholder 2"/>
          <p:cNvSpPr txBox="1">
            <a:spLocks/>
          </p:cNvSpPr>
          <p:nvPr/>
        </p:nvSpPr>
        <p:spPr>
          <a:xfrm>
            <a:off x="2472306" y="721947"/>
            <a:ext cx="6363469" cy="4016564"/>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Bureau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of Customs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may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exempt such goods from payment of duties and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taxes subject to:</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endPar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342900" marR="0" lvl="0" indent="-342900" algn="just" defTabSz="914400" rtl="0" eaLnBrk="1" fontAlgn="auto" latinLnBrk="0" hangingPunct="1">
              <a:lnSpc>
                <a:spcPct val="100000"/>
              </a:lnSpc>
              <a:spcBef>
                <a:spcPts val="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T</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he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production of satisfactory evidence that such persons are actually coming to settle in the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Philippines; and</a:t>
            </a:r>
          </a:p>
          <a:p>
            <a:pPr marL="342900" marR="0" lvl="0" indent="-342900" algn="just" defTabSz="914400" rtl="0" eaLnBrk="1" fontAlgn="auto" latinLnBrk="0" hangingPunct="1">
              <a:lnSpc>
                <a:spcPct val="100000"/>
              </a:lnSpc>
              <a:spcBef>
                <a:spcPts val="0"/>
              </a:spcBef>
              <a:spcAft>
                <a:spcPts val="0"/>
              </a:spcAft>
              <a:buClr>
                <a:srgbClr val="6FA8DC"/>
              </a:buClr>
              <a:buSzPct val="100000"/>
              <a:buFont typeface="Roboto"/>
              <a:buAutoNum type="arabicPeriod"/>
              <a:tabLst/>
              <a:defRPr/>
            </a:pPr>
            <a:endPar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342900" marR="0" lvl="0" indent="-342900" algn="just" defTabSz="914400" rtl="0" eaLnBrk="1" fontAlgn="auto" latinLnBrk="0" hangingPunct="1">
              <a:lnSpc>
                <a:spcPct val="100000"/>
              </a:lnSpc>
              <a:spcBef>
                <a:spcPts val="0"/>
              </a:spcBef>
              <a:spcAft>
                <a:spcPts val="0"/>
              </a:spcAft>
              <a:buClr>
                <a:srgbClr val="6FA8DC"/>
              </a:buClr>
              <a:buSzPct val="100000"/>
              <a:buFont typeface="Roboto"/>
              <a:buAutoNum type="arabicPeriod"/>
              <a:tabLst/>
              <a:defRPr/>
            </a:pP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T</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hat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the goods are brought from their former place of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abode. </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endParaRPr kumimoji="0" lang="en-US" sz="1800" b="1" i="1"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1" i="1"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V</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ehicles</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 vessels, aircrafts, machineries and other similar goods for use in manufacture, shall not fall within this classification and shall therefore be subject to duties, taxes and other charges;</a:t>
            </a: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endParaRPr kumimoji="0" lang="en-US" sz="1800" b="1"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2499398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14</a:t>
            </a:fld>
            <a:endParaRPr lang="en"/>
          </a:p>
        </p:txBody>
      </p:sp>
      <p:sp>
        <p:nvSpPr>
          <p:cNvPr id="7" name="Text Placeholder 2"/>
          <p:cNvSpPr txBox="1">
            <a:spLocks/>
          </p:cNvSpPr>
          <p:nvPr/>
        </p:nvSpPr>
        <p:spPr>
          <a:xfrm>
            <a:off x="2544225" y="297367"/>
            <a:ext cx="6219631" cy="77114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dirty="0" smtClean="0">
                <a:latin typeface="Roboto" panose="020B0604020202020204" charset="0"/>
                <a:ea typeface="Roboto" panose="020B0604020202020204" charset="0"/>
              </a:rPr>
              <a:t>(p) The following sales of real properties are exempt from VAT, namely:</a:t>
            </a:r>
            <a:endParaRPr lang="en-US" sz="2000" dirty="0">
              <a:latin typeface="Roboto" panose="020B0604020202020204" charset="0"/>
              <a:ea typeface="Roboto" panose="020B0604020202020204" charset="0"/>
            </a:endParaRPr>
          </a:p>
        </p:txBody>
      </p:sp>
      <p:sp>
        <p:nvSpPr>
          <p:cNvPr id="9" name="Text Placeholder 2"/>
          <p:cNvSpPr txBox="1">
            <a:spLocks/>
          </p:cNvSpPr>
          <p:nvPr/>
        </p:nvSpPr>
        <p:spPr>
          <a:xfrm>
            <a:off x="2657240" y="1252704"/>
            <a:ext cx="5983326" cy="3124088"/>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457200" marR="0" lvl="0" indent="-457200" algn="just" defTabSz="914400" rtl="0" eaLnBrk="1" fontAlgn="auto" latinLnBrk="0" hangingPunct="1">
              <a:lnSpc>
                <a:spcPct val="100000"/>
              </a:lnSpc>
              <a:spcBef>
                <a:spcPts val="0"/>
              </a:spcBef>
              <a:spcAft>
                <a:spcPts val="0"/>
              </a:spcAft>
              <a:buClr>
                <a:srgbClr val="6FA8DC"/>
              </a:buClr>
              <a:buSzPct val="100000"/>
              <a:buFont typeface="Roboto"/>
              <a:buAutoNum type="arabicParenBoth"/>
              <a:tabLst/>
              <a:defRPr/>
            </a:pPr>
            <a:r>
              <a:rPr kumimoji="0" lang="en-PH" sz="20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Sale </a:t>
            </a:r>
            <a:r>
              <a:rPr kumimoji="0" lang="en-PH" sz="20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of real properties not primarily held for sale to customers or held for lease in the ordinary course of trade or </a:t>
            </a:r>
            <a:r>
              <a:rPr kumimoji="0" lang="en-PH" sz="20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business</a:t>
            </a:r>
          </a:p>
          <a:p>
            <a:pPr marL="457200" marR="0" lvl="0" indent="-457200" algn="just" defTabSz="914400" rtl="0" eaLnBrk="1" fontAlgn="auto" latinLnBrk="0" hangingPunct="1">
              <a:lnSpc>
                <a:spcPct val="100000"/>
              </a:lnSpc>
              <a:spcBef>
                <a:spcPts val="0"/>
              </a:spcBef>
              <a:spcAft>
                <a:spcPts val="0"/>
              </a:spcAft>
              <a:buClr>
                <a:srgbClr val="6FA8DC"/>
              </a:buClr>
              <a:buSzPct val="100000"/>
              <a:buFont typeface="Roboto"/>
              <a:buAutoNum type="arabicParenBoth"/>
              <a:tabLst/>
              <a:defRPr/>
            </a:pPr>
            <a:endParaRPr kumimoji="0" lang="en-PH" sz="20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endParaRPr>
          </a:p>
          <a:p>
            <a:pPr marL="457200" marR="0" lvl="0" indent="-457200" algn="just" defTabSz="914400" rtl="0" eaLnBrk="1" fontAlgn="auto" latinLnBrk="0" hangingPunct="1">
              <a:lnSpc>
                <a:spcPct val="100000"/>
              </a:lnSpc>
              <a:spcBef>
                <a:spcPts val="0"/>
              </a:spcBef>
              <a:spcAft>
                <a:spcPts val="0"/>
              </a:spcAft>
              <a:buClr>
                <a:srgbClr val="6FA8DC"/>
              </a:buClr>
              <a:buSzPct val="100000"/>
              <a:buFont typeface="Roboto"/>
              <a:buAutoNum type="arabicParenBoth"/>
              <a:tabLst/>
              <a:defRPr/>
            </a:pPr>
            <a:r>
              <a:rPr kumimoji="0" lang="en-US" sz="20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Sale </a:t>
            </a:r>
            <a:r>
              <a:rPr kumimoji="0" lang="en-US" sz="20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of real properties utilized for low-cost housing as defined by RA No. 7279, otherwise known as the "Urban Development and Housing Act of 1992" and other related laws.</a:t>
            </a:r>
          </a:p>
          <a:p>
            <a:pPr marL="457200" marR="0" lvl="0" indent="-457200" algn="just" defTabSz="914400" rtl="0" eaLnBrk="1" fontAlgn="auto" latinLnBrk="0" hangingPunct="1">
              <a:lnSpc>
                <a:spcPct val="100000"/>
              </a:lnSpc>
              <a:spcBef>
                <a:spcPts val="0"/>
              </a:spcBef>
              <a:spcAft>
                <a:spcPts val="0"/>
              </a:spcAft>
              <a:buClr>
                <a:srgbClr val="6FA8DC"/>
              </a:buClr>
              <a:buSzPct val="100000"/>
              <a:buFont typeface="Roboto"/>
              <a:buAutoNum type="arabicParenBoth"/>
              <a:tabLst/>
              <a:defRPr/>
            </a:pPr>
            <a:endParaRPr kumimoji="0" lang="en-US" sz="20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1501035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15</a:t>
            </a:fld>
            <a:endParaRPr lang="en"/>
          </a:p>
        </p:txBody>
      </p:sp>
      <p:sp>
        <p:nvSpPr>
          <p:cNvPr id="7" name="Text Placeholder 2"/>
          <p:cNvSpPr txBox="1">
            <a:spLocks/>
          </p:cNvSpPr>
          <p:nvPr/>
        </p:nvSpPr>
        <p:spPr>
          <a:xfrm>
            <a:off x="2420935" y="271150"/>
            <a:ext cx="6178535" cy="75039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dirty="0" smtClean="0">
                <a:latin typeface="Roboto" panose="020B0604020202020204" charset="0"/>
                <a:ea typeface="Roboto" panose="020B0604020202020204" charset="0"/>
              </a:rPr>
              <a:t>(p) The following sales of real properties are exempt from VAT, namely:</a:t>
            </a:r>
            <a:endParaRPr lang="en-US" sz="2000" dirty="0">
              <a:latin typeface="Roboto" panose="020B0604020202020204" charset="0"/>
              <a:ea typeface="Roboto" panose="020B0604020202020204" charset="0"/>
            </a:endParaRPr>
          </a:p>
        </p:txBody>
      </p:sp>
      <p:sp>
        <p:nvSpPr>
          <p:cNvPr id="6" name="Text Placeholder 2"/>
          <p:cNvSpPr txBox="1">
            <a:spLocks/>
          </p:cNvSpPr>
          <p:nvPr/>
        </p:nvSpPr>
        <p:spPr>
          <a:xfrm>
            <a:off x="2626417" y="1021544"/>
            <a:ext cx="6219633" cy="3827858"/>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(3) Sale of real properties utilized for socialized housing as defined under RA No. 7279, and other related laws, such as RA No. 7835 and RA No. 8763, wherein the price ceiling per unit is P450,000.00 or as may from time to time be determined by the HUDCC and the NEDA and other related laws</a:t>
            </a: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None/>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(4) Sale of residential lot valued at One Million Five Hundred Thousand Pesos (P1,500,000.00) and below, or house &amp; lot and other residential dwellings valued at Two Million Five Hundred Thousand Pesos (P2,500,000.00) and below</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 as adjusted in 2011 using the 2010 Consumer Price Index values.</a:t>
            </a: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 </a:t>
            </a:r>
          </a:p>
          <a:p>
            <a:pPr marL="0" marR="0" lvl="0" indent="0" algn="just" defTabSz="914400" rtl="0" eaLnBrk="1" fontAlgn="auto" latinLnBrk="0" hangingPunct="1">
              <a:lnSpc>
                <a:spcPct val="100000"/>
              </a:lnSpc>
              <a:spcBef>
                <a:spcPts val="0"/>
              </a:spcBef>
              <a:spcAft>
                <a:spcPts val="0"/>
              </a:spcAft>
              <a:buClr>
                <a:srgbClr val="6FA8DC"/>
              </a:buClr>
              <a:buSzPct val="100000"/>
              <a:buFont typeface="Roboto"/>
              <a:buChar char="▸"/>
              <a:tabLst/>
              <a:defRPr/>
            </a:pP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a:p>
            <a:pPr marL="457200" marR="0" lvl="0" indent="-457200" algn="just" defTabSz="914400" rtl="0" eaLnBrk="1" fontAlgn="auto" latinLnBrk="0" hangingPunct="1">
              <a:lnSpc>
                <a:spcPct val="100000"/>
              </a:lnSpc>
              <a:spcBef>
                <a:spcPts val="0"/>
              </a:spcBef>
              <a:spcAft>
                <a:spcPts val="0"/>
              </a:spcAft>
              <a:buClr>
                <a:srgbClr val="6FA8DC"/>
              </a:buClr>
              <a:buSzPct val="100000"/>
              <a:buFont typeface="Roboto"/>
              <a:buAutoNum type="arabicParenBoth"/>
              <a:tabLst/>
              <a:defRPr/>
            </a:pP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6523396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16</a:t>
            </a:fld>
            <a:endParaRPr lang="en"/>
          </a:p>
        </p:txBody>
      </p:sp>
      <p:sp>
        <p:nvSpPr>
          <p:cNvPr id="8" name="Text Placeholder 2"/>
          <p:cNvSpPr txBox="1">
            <a:spLocks/>
          </p:cNvSpPr>
          <p:nvPr/>
        </p:nvSpPr>
        <p:spPr>
          <a:xfrm>
            <a:off x="2420935" y="430931"/>
            <a:ext cx="6373744" cy="414107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u="sng" dirty="0" smtClean="0">
                <a:latin typeface="Roboto" panose="020B0604020202020204" charset="0"/>
                <a:ea typeface="Roboto" panose="020B0604020202020204" charset="0"/>
              </a:rPr>
              <a:t>Beginning January 1, 2021, the VAT exemption shall only apply to:</a:t>
            </a:r>
          </a:p>
          <a:p>
            <a:endParaRPr lang="en-US" sz="2000" b="1" u="sng"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1. sale of real properties not primarily held for sale to customers or held for lease in the ordinary course of trade or business</a:t>
            </a:r>
          </a:p>
          <a:p>
            <a:endParaRPr lang="en-US" sz="2000" b="1" u="sng"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2. Sale of real property utilized for socialized housing as defined by Republic Act No. 7279, </a:t>
            </a:r>
          </a:p>
          <a:p>
            <a:endParaRPr lang="en-US" sz="2000" b="1" u="sng"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3. Sale of house and lot, and other residential dwellings with selling price of not more than Two Million Pesos (P2,000,000.00)</a:t>
            </a:r>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624957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17</a:t>
            </a:fld>
            <a:endParaRPr lang="en"/>
          </a:p>
        </p:txBody>
      </p:sp>
      <p:sp>
        <p:nvSpPr>
          <p:cNvPr id="5" name="Text Placeholder 2"/>
          <p:cNvSpPr txBox="1">
            <a:spLocks/>
          </p:cNvSpPr>
          <p:nvPr/>
        </p:nvSpPr>
        <p:spPr>
          <a:xfrm>
            <a:off x="2544225" y="297367"/>
            <a:ext cx="6127164" cy="4254086"/>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smtClean="0">
                <a:latin typeface="Roboto" panose="020B0604020202020204" charset="0"/>
                <a:ea typeface="Roboto" panose="020B0604020202020204" charset="0"/>
              </a:rPr>
              <a:t>(q) Lease of residential units with a monthly rental per unit not exceeding </a:t>
            </a:r>
            <a:r>
              <a:rPr lang="en-US" sz="2000" b="1" u="sng" smtClean="0">
                <a:latin typeface="Roboto" panose="020B0604020202020204" charset="0"/>
                <a:ea typeface="Roboto" panose="020B0604020202020204" charset="0"/>
              </a:rPr>
              <a:t>Fifteen Thousand Pesos (P15,000.00).</a:t>
            </a:r>
          </a:p>
          <a:p>
            <a:endParaRPr lang="en-US" sz="2000" b="1" u="sng" smtClean="0">
              <a:latin typeface="Roboto" panose="020B0604020202020204" charset="0"/>
              <a:ea typeface="Roboto" panose="020B0604020202020204" charset="0"/>
            </a:endParaRPr>
          </a:p>
          <a:p>
            <a:r>
              <a:rPr lang="en-US" sz="2000" smtClean="0">
                <a:latin typeface="Roboto" panose="020B0604020202020204" charset="0"/>
                <a:ea typeface="Roboto" panose="020B0604020202020204" charset="0"/>
              </a:rPr>
              <a:t>The foregoing notwithstanding, lease of residential units where the monthly rental per unit exceeds </a:t>
            </a:r>
            <a:r>
              <a:rPr lang="en-US" sz="2000" b="1" u="sng" smtClean="0">
                <a:latin typeface="Roboto" panose="020B0604020202020204" charset="0"/>
                <a:ea typeface="Roboto" panose="020B0604020202020204" charset="0"/>
              </a:rPr>
              <a:t>Fifteen Thousand Pesos (P15,000.00),</a:t>
            </a:r>
            <a:r>
              <a:rPr lang="en-US" sz="2000" smtClean="0">
                <a:latin typeface="Roboto" panose="020B0604020202020204" charset="0"/>
                <a:ea typeface="Roboto" panose="020B0604020202020204" charset="0"/>
              </a:rPr>
              <a:t> but the aggregate of such rentals of the lessor during the year do not exceed </a:t>
            </a:r>
            <a:r>
              <a:rPr lang="en-US" sz="2000" b="1" u="sng" smtClean="0">
                <a:latin typeface="Roboto" panose="020B0604020202020204" charset="0"/>
                <a:ea typeface="Roboto" panose="020B0604020202020204" charset="0"/>
              </a:rPr>
              <a:t>Three</a:t>
            </a:r>
            <a:r>
              <a:rPr lang="en-US" sz="2000" u="sng" smtClean="0">
                <a:latin typeface="Roboto" panose="020B0604020202020204" charset="0"/>
                <a:ea typeface="Roboto" panose="020B0604020202020204" charset="0"/>
              </a:rPr>
              <a:t> </a:t>
            </a:r>
            <a:r>
              <a:rPr lang="en-US" sz="2000" b="1" u="sng" smtClean="0">
                <a:latin typeface="Roboto" panose="020B0604020202020204" charset="0"/>
                <a:ea typeface="Roboto" panose="020B0604020202020204" charset="0"/>
              </a:rPr>
              <a:t>Million</a:t>
            </a:r>
            <a:r>
              <a:rPr lang="en-US" sz="2000" u="sng" smtClean="0">
                <a:latin typeface="Roboto" panose="020B0604020202020204" charset="0"/>
                <a:ea typeface="Roboto" panose="020B0604020202020204" charset="0"/>
              </a:rPr>
              <a:t> </a:t>
            </a:r>
            <a:r>
              <a:rPr lang="en-US" sz="2000" b="1" u="sng" smtClean="0">
                <a:latin typeface="Roboto" panose="020B0604020202020204" charset="0"/>
                <a:ea typeface="Roboto" panose="020B0604020202020204" charset="0"/>
              </a:rPr>
              <a:t>Pesos</a:t>
            </a:r>
            <a:r>
              <a:rPr lang="en-US" sz="2000" u="sng" smtClean="0">
                <a:latin typeface="Roboto" panose="020B0604020202020204" charset="0"/>
                <a:ea typeface="Roboto" panose="020B0604020202020204" charset="0"/>
              </a:rPr>
              <a:t> </a:t>
            </a:r>
            <a:r>
              <a:rPr lang="en-US" sz="2000" b="1" u="sng" smtClean="0">
                <a:latin typeface="Roboto" panose="020B0604020202020204" charset="0"/>
                <a:ea typeface="Roboto" panose="020B0604020202020204" charset="0"/>
              </a:rPr>
              <a:t>(P3,000,000.00)</a:t>
            </a:r>
            <a:r>
              <a:rPr lang="en-US" sz="2000" smtClean="0">
                <a:latin typeface="Roboto" panose="020B0604020202020204" charset="0"/>
                <a:ea typeface="Roboto" panose="020B0604020202020204" charset="0"/>
              </a:rPr>
              <a:t> shall likewise be exempt from VAT; however, the same shall be subject to three percent (3%) percentage tax under Section 116 of the Tax Code.</a:t>
            </a:r>
          </a:p>
          <a:p>
            <a:endParaRPr lang="en-US" sz="200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0992014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18</a:t>
            </a:fld>
            <a:endParaRPr lang="en"/>
          </a:p>
        </p:txBody>
      </p:sp>
      <p:sp>
        <p:nvSpPr>
          <p:cNvPr id="6" name="Text Placeholder 2"/>
          <p:cNvSpPr txBox="1">
            <a:spLocks/>
          </p:cNvSpPr>
          <p:nvPr/>
        </p:nvSpPr>
        <p:spPr>
          <a:xfrm>
            <a:off x="2410662" y="275356"/>
            <a:ext cx="6260728" cy="470760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u="sng" dirty="0" smtClean="0">
                <a:solidFill>
                  <a:srgbClr val="FF0000"/>
                </a:solidFill>
                <a:latin typeface="Roboto" panose="020B0604020202020204" charset="0"/>
                <a:ea typeface="Roboto" panose="020B0604020202020204" charset="0"/>
              </a:rPr>
              <a:t>Illustration 1:</a:t>
            </a:r>
            <a:r>
              <a:rPr lang="en-US" sz="2000" b="1" u="sng" dirty="0" smtClean="0">
                <a:latin typeface="Roboto" panose="020B0604020202020204" charset="0"/>
                <a:ea typeface="Roboto" panose="020B0604020202020204" charset="0"/>
              </a:rPr>
              <a:t> A lessor rents his 15 residential units for P14,500 per month.  During the taxable year, his accumulated gross receipts amounted to P2,610,000.  He is not subject to VAT since the monthly rent per unit does not exceed P15,000.  He is also not subject to 3% Percentage Tax.</a:t>
            </a:r>
            <a:endParaRPr lang="en-US" sz="2000" dirty="0" smtClean="0">
              <a:latin typeface="Roboto" panose="020B0604020202020204" charset="0"/>
              <a:ea typeface="Roboto" panose="020B0604020202020204" charset="0"/>
            </a:endParaRPr>
          </a:p>
          <a:p>
            <a:r>
              <a:rPr lang="en-US" sz="2000" b="1" dirty="0" smtClean="0">
                <a:latin typeface="Roboto" panose="020B0604020202020204" charset="0"/>
                <a:ea typeface="Roboto" panose="020B0604020202020204" charset="0"/>
              </a:rPr>
              <a:t> </a:t>
            </a:r>
            <a:endParaRPr lang="en-US" sz="2000"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Using the same example, assuming he has 20 residential units with the same monthly rent per unit and his accumulated gross receipts during the taxable year amounted to P3,480,000, he is still not subject to VAT even if the accumulated earnings exceeded P3,000,000 since the monthly rent per unit does not exceed P15,000.  He is also not subject to 3% Percentage Tax.</a:t>
            </a:r>
            <a:endParaRPr lang="en-US" sz="2000" dirty="0" smtClean="0">
              <a:latin typeface="Roboto" panose="020B0604020202020204" charset="0"/>
              <a:ea typeface="Roboto" panose="020B0604020202020204" charset="0"/>
            </a:endParaRPr>
          </a:p>
          <a:p>
            <a:r>
              <a:rPr lang="en-US" sz="2000" b="1" dirty="0" smtClean="0">
                <a:latin typeface="Roboto" panose="020B0604020202020204" charset="0"/>
                <a:ea typeface="Roboto" panose="020B0604020202020204" charset="0"/>
              </a:rPr>
              <a:t> </a:t>
            </a:r>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470008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19</a:t>
            </a:fld>
            <a:endParaRPr lang="en"/>
          </a:p>
        </p:txBody>
      </p:sp>
      <p:sp>
        <p:nvSpPr>
          <p:cNvPr id="5" name="Text Placeholder 2"/>
          <p:cNvSpPr txBox="1">
            <a:spLocks/>
          </p:cNvSpPr>
          <p:nvPr/>
        </p:nvSpPr>
        <p:spPr>
          <a:xfrm>
            <a:off x="2410661" y="174077"/>
            <a:ext cx="6404566" cy="451094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u="sng" dirty="0" smtClean="0">
                <a:solidFill>
                  <a:srgbClr val="FF0000"/>
                </a:solidFill>
                <a:latin typeface="Roboto" panose="020B0604020202020204" charset="0"/>
                <a:ea typeface="Roboto" panose="020B0604020202020204" charset="0"/>
              </a:rPr>
              <a:t>Illustration 2:</a:t>
            </a:r>
            <a:r>
              <a:rPr lang="en-US" sz="2000" b="1" u="sng" dirty="0" smtClean="0">
                <a:latin typeface="Roboto" panose="020B0604020202020204" charset="0"/>
                <a:ea typeface="Roboto" panose="020B0604020202020204" charset="0"/>
              </a:rPr>
              <a:t> A lessor rents his 15 residential units for P15,500 per month.  During the taxable year, his accumulated gross receipts amounted to P2,790,000. He is not subject to VAT since his accumulated gross receipts did not exceed P3,000,000.  He is, however, subject to 3% Percentage Tax since the monthly rent per unit is more than P15,000.00.</a:t>
            </a:r>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Using the same example, assuming he has 20 residential units with the same monthly rent per unit and his accumulated gross receipts during the taxable year amounted to P3,720,000, he is already subject to VAT since the accumulated earnings exceeded P3,000,000 and the monthly rent per unit is more than P15,000.00.</a:t>
            </a:r>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922870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fld id="{00000000-1234-1234-1234-123412341234}" type="slidenum">
              <a:rPr lang="en" smtClean="0"/>
              <a:pPr/>
              <a:t>2</a:t>
            </a:fld>
            <a:endParaRPr lang="en"/>
          </a:p>
        </p:txBody>
      </p:sp>
      <p:sp>
        <p:nvSpPr>
          <p:cNvPr id="5" name="Subtitle 2"/>
          <p:cNvSpPr txBox="1">
            <a:spLocks/>
          </p:cNvSpPr>
          <p:nvPr/>
        </p:nvSpPr>
        <p:spPr>
          <a:xfrm>
            <a:off x="2581605" y="442981"/>
            <a:ext cx="5916935" cy="409315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endParaRPr lang="en-PH" b="1" dirty="0" smtClean="0"/>
          </a:p>
          <a:p>
            <a:pPr>
              <a:buNone/>
            </a:pPr>
            <a:r>
              <a:rPr lang="en-PH" b="1" dirty="0" smtClean="0">
                <a:latin typeface="Montserrat" panose="020B0604020202020204" charset="0"/>
              </a:rPr>
              <a:t>Regulations Implementing the Value-Added Tax Provisions under the Republic Act (RA) No. 10963, or the “Tax Reform for Acceleration and Inclusion (TRAIN),” Further Amending Revenue Regulations (RR) No. 16-2005 (Consolidated Value-Added Tax Regulations of 2005), as Amended. </a:t>
            </a:r>
            <a:endParaRPr lang="en-PH" b="1" dirty="0">
              <a:latin typeface="Montserrat" panose="020B0604020202020204" charset="0"/>
            </a:endParaRPr>
          </a:p>
        </p:txBody>
      </p:sp>
    </p:spTree>
    <p:extLst>
      <p:ext uri="{BB962C8B-B14F-4D97-AF65-F5344CB8AC3E}">
        <p14:creationId xmlns:p14="http://schemas.microsoft.com/office/powerpoint/2010/main" xmlns="" val="22648803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20</a:t>
            </a:fld>
            <a:endParaRPr lang="en"/>
          </a:p>
        </p:txBody>
      </p:sp>
      <p:sp>
        <p:nvSpPr>
          <p:cNvPr id="6" name="Text Placeholder 2"/>
          <p:cNvSpPr txBox="1">
            <a:spLocks/>
          </p:cNvSpPr>
          <p:nvPr/>
        </p:nvSpPr>
        <p:spPr>
          <a:xfrm>
            <a:off x="2667514" y="430930"/>
            <a:ext cx="6116889" cy="417189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u="sng" dirty="0" smtClean="0">
                <a:solidFill>
                  <a:srgbClr val="FF0000"/>
                </a:solidFill>
                <a:latin typeface="Roboto" panose="020B0604020202020204" charset="0"/>
                <a:ea typeface="Roboto" panose="020B0604020202020204" charset="0"/>
              </a:rPr>
              <a:t>Illustration 3</a:t>
            </a:r>
            <a:r>
              <a:rPr lang="en-US" sz="2000" b="1" u="sng" dirty="0" smtClean="0">
                <a:latin typeface="Roboto" panose="020B0604020202020204" charset="0"/>
                <a:ea typeface="Roboto" panose="020B0604020202020204" charset="0"/>
              </a:rPr>
              <a:t>: A lessor rents his 2 commercial and 10 residential units for monthly rent of P60,000 and P15,000 per unit, respectively.  During the taxable year, his accumulated gross receipts amounted to P3,240,000 (P1,440,000 from commercial units and P1,800,000 from residential units).  The P1,440,000 from commercial units is not subject to VAT since it did not exceed P3,000,000.  It is, however, subject to 3% Percentage Tax.  On the other hand, the P1,800,000 accumulated receipts from the residential units are not subject to Percentage Tax and exempt from VAT since the monthly rent is not more than P15,000.</a:t>
            </a:r>
            <a:endParaRPr lang="en-US" sz="2000" dirty="0" smtClean="0">
              <a:latin typeface="Roboto" panose="020B0604020202020204" charset="0"/>
              <a:ea typeface="Roboto" panose="020B0604020202020204" charset="0"/>
            </a:endParaRPr>
          </a:p>
          <a:p>
            <a:r>
              <a:rPr lang="en-US" sz="2000" b="1" dirty="0" smtClean="0">
                <a:latin typeface="Roboto" panose="020B0604020202020204" charset="0"/>
                <a:ea typeface="Roboto" panose="020B0604020202020204" charset="0"/>
              </a:rPr>
              <a:t> </a:t>
            </a:r>
            <a:endParaRPr lang="en-US" sz="2000" dirty="0" smtClean="0">
              <a:latin typeface="Roboto" panose="020B0604020202020204" charset="0"/>
              <a:ea typeface="Roboto" panose="020B0604020202020204" charset="0"/>
            </a:endParaRPr>
          </a:p>
          <a:p>
            <a:r>
              <a:rPr lang="en-US" sz="2000" b="1" dirty="0" smtClean="0">
                <a:latin typeface="Roboto" panose="020B0604020202020204" charset="0"/>
                <a:ea typeface="Roboto" panose="020B0604020202020204" charset="0"/>
              </a:rPr>
              <a:t> </a:t>
            </a:r>
            <a:endParaRPr lang="en-US" sz="2000" dirty="0" smtClean="0">
              <a:latin typeface="Roboto" panose="020B0604020202020204" charset="0"/>
              <a:ea typeface="Roboto" panose="020B0604020202020204" charset="0"/>
            </a:endParaRPr>
          </a:p>
        </p:txBody>
      </p:sp>
    </p:spTree>
    <p:extLst>
      <p:ext uri="{BB962C8B-B14F-4D97-AF65-F5344CB8AC3E}">
        <p14:creationId xmlns:p14="http://schemas.microsoft.com/office/powerpoint/2010/main" xmlns="" val="2560389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21</a:t>
            </a:fld>
            <a:endParaRPr lang="en"/>
          </a:p>
        </p:txBody>
      </p:sp>
      <p:sp>
        <p:nvSpPr>
          <p:cNvPr id="6" name="Text Placeholder 2"/>
          <p:cNvSpPr txBox="1">
            <a:spLocks/>
          </p:cNvSpPr>
          <p:nvPr/>
        </p:nvSpPr>
        <p:spPr>
          <a:xfrm>
            <a:off x="2544225" y="297366"/>
            <a:ext cx="6065519" cy="420271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dirty="0" smtClean="0">
                <a:latin typeface="Roboto" panose="020B0604020202020204" charset="0"/>
                <a:ea typeface="Roboto" panose="020B0604020202020204" charset="0"/>
              </a:rPr>
              <a:t> </a:t>
            </a:r>
            <a:endParaRPr lang="en-US" sz="2000"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Using the same example, assuming the lessor has 5 commercial units and his accumulated gross receipts during the taxable year amounted to P5,400,000 (P3,600,000 from commercial units and P1,800,000 from residential units), he is subject to VAT with respect to P3,600,000 since it exceeded P3,000,000.  The P1,800,000 accumulated receipts from residential units are not subject to Percentage Tax and exempt from VAT since the monthly rent is not more than P15,000.  </a:t>
            </a:r>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8776110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22</a:t>
            </a:fld>
            <a:endParaRPr lang="en"/>
          </a:p>
        </p:txBody>
      </p:sp>
      <p:sp>
        <p:nvSpPr>
          <p:cNvPr id="5" name="Text Placeholder 2"/>
          <p:cNvSpPr txBox="1">
            <a:spLocks/>
          </p:cNvSpPr>
          <p:nvPr/>
        </p:nvSpPr>
        <p:spPr>
          <a:xfrm>
            <a:off x="2544225" y="297367"/>
            <a:ext cx="5993600" cy="439792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b="1" u="sng" dirty="0" smtClean="0">
                <a:solidFill>
                  <a:srgbClr val="FF0000"/>
                </a:solidFill>
                <a:latin typeface="Roboto" panose="020B0604020202020204" charset="0"/>
                <a:ea typeface="Roboto" panose="020B0604020202020204" charset="0"/>
              </a:rPr>
              <a:t>Illustration 4:</a:t>
            </a:r>
            <a:r>
              <a:rPr lang="en-US" sz="2400" b="1" u="sng" dirty="0" smtClean="0">
                <a:latin typeface="Roboto" panose="020B0604020202020204" charset="0"/>
                <a:ea typeface="Roboto" panose="020B0604020202020204" charset="0"/>
              </a:rPr>
              <a:t> A lessor rents his 5 commercial and 10 residential units for monthly rent of P60,000 and P15,500 per unit, respectively. During the taxable year, his accumulated gross receipts amounting to P5,460,0000 (P3,600,000 from commercial units and P1,860,000 from residential units) shall be subject to VAT since it exceeded the P3,000,000 threshold and the monthly rent of residential units is more than P15,000.</a:t>
            </a:r>
            <a:endParaRPr lang="en-US" sz="2400" dirty="0" smtClean="0">
              <a:latin typeface="Roboto" panose="020B0604020202020204" charset="0"/>
              <a:ea typeface="Roboto" panose="020B0604020202020204" charset="0"/>
            </a:endParaRPr>
          </a:p>
          <a:p>
            <a:endParaRPr lang="en-US" sz="2400" dirty="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578245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23</a:t>
            </a:fld>
            <a:endParaRPr lang="en"/>
          </a:p>
        </p:txBody>
      </p:sp>
      <p:sp>
        <p:nvSpPr>
          <p:cNvPr id="6" name="Text Placeholder 2"/>
          <p:cNvSpPr txBox="1">
            <a:spLocks/>
          </p:cNvSpPr>
          <p:nvPr/>
        </p:nvSpPr>
        <p:spPr>
          <a:xfrm>
            <a:off x="2544225" y="2049530"/>
            <a:ext cx="5739549" cy="87829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dirty="0" smtClean="0">
                <a:solidFill>
                  <a:srgbClr val="000066"/>
                </a:solidFill>
                <a:latin typeface="Roboto" panose="020B0604020202020204" charset="0"/>
                <a:ea typeface="Roboto" panose="020B0604020202020204" charset="0"/>
              </a:rPr>
              <a:t>(s)</a:t>
            </a:r>
            <a:r>
              <a:rPr lang="en-US" sz="2800" b="1" dirty="0" smtClean="0">
                <a:solidFill>
                  <a:srgbClr val="000066"/>
                </a:solidFill>
                <a:latin typeface="Roboto" panose="020B0604020202020204" charset="0"/>
                <a:ea typeface="Roboto" panose="020B0604020202020204" charset="0"/>
              </a:rPr>
              <a:t> </a:t>
            </a:r>
            <a:r>
              <a:rPr lang="en-US" sz="2800" b="1" u="sng" dirty="0" smtClean="0">
                <a:solidFill>
                  <a:srgbClr val="000066"/>
                </a:solidFill>
                <a:latin typeface="Roboto" panose="020B0604020202020204" charset="0"/>
                <a:ea typeface="Roboto" panose="020B0604020202020204" charset="0"/>
              </a:rPr>
              <a:t>Transport of passengers by international carriers;</a:t>
            </a:r>
            <a:endParaRPr lang="en-US" sz="2800" dirty="0" smtClean="0">
              <a:solidFill>
                <a:srgbClr val="000066"/>
              </a:solidFill>
              <a:latin typeface="Roboto" panose="020B0604020202020204" charset="0"/>
              <a:ea typeface="Roboto" panose="020B0604020202020204" charset="0"/>
            </a:endParaRPr>
          </a:p>
          <a:p>
            <a:endParaRPr lang="en-US" sz="2800" dirty="0">
              <a:solidFill>
                <a:srgbClr val="000066"/>
              </a:solidFill>
              <a:latin typeface="Roboto" panose="020B0604020202020204" charset="0"/>
              <a:ea typeface="Roboto" panose="020B0604020202020204" charset="0"/>
            </a:endParaRPr>
          </a:p>
        </p:txBody>
      </p:sp>
    </p:spTree>
    <p:extLst>
      <p:ext uri="{BB962C8B-B14F-4D97-AF65-F5344CB8AC3E}">
        <p14:creationId xmlns:p14="http://schemas.microsoft.com/office/powerpoint/2010/main" xmlns="" val="36244096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24</a:t>
            </a:fld>
            <a:endParaRPr lang="en"/>
          </a:p>
        </p:txBody>
      </p:sp>
      <p:sp>
        <p:nvSpPr>
          <p:cNvPr id="5" name="Text Placeholder 2"/>
          <p:cNvSpPr txBox="1">
            <a:spLocks/>
          </p:cNvSpPr>
          <p:nvPr/>
        </p:nvSpPr>
        <p:spPr>
          <a:xfrm>
            <a:off x="2544225" y="542637"/>
            <a:ext cx="6003874" cy="3793058"/>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200" smtClean="0">
                <a:latin typeface="Roboto" panose="020B0604020202020204" charset="0"/>
                <a:ea typeface="Roboto" panose="020B0604020202020204" charset="0"/>
              </a:rPr>
              <a:t>(t) </a:t>
            </a:r>
            <a:r>
              <a:rPr lang="en-US" sz="2200" b="1" u="sng" smtClean="0">
                <a:latin typeface="Roboto" panose="020B0604020202020204" charset="0"/>
                <a:ea typeface="Roboto" panose="020B0604020202020204" charset="0"/>
              </a:rPr>
              <a:t>Sale, importation or lease of passenger or cargo vessels and aircraft, including engine, equipment and spare parts thereof for domestic or international transport operations</a:t>
            </a:r>
            <a:r>
              <a:rPr lang="en-US" sz="2200" b="1" smtClean="0">
                <a:latin typeface="Roboto" panose="020B0604020202020204" charset="0"/>
                <a:ea typeface="Roboto" panose="020B0604020202020204" charset="0"/>
              </a:rPr>
              <a:t>: </a:t>
            </a:r>
            <a:r>
              <a:rPr lang="en-US" sz="2200" i="1" smtClean="0">
                <a:latin typeface="Roboto" panose="020B0604020202020204" charset="0"/>
                <a:ea typeface="Roboto" panose="020B0604020202020204" charset="0"/>
              </a:rPr>
              <a:t>Provided, however</a:t>
            </a:r>
            <a:r>
              <a:rPr lang="en-US" sz="2200" smtClean="0">
                <a:latin typeface="Roboto" panose="020B0604020202020204" charset="0"/>
                <a:ea typeface="Roboto" panose="020B0604020202020204" charset="0"/>
              </a:rPr>
              <a:t>, that the exemption from VAT on the importation and local purchase of passenger and/or cargo vessels shall be subject to the requirements on restriction on vessel importation and mandatory vessel retirement program of Maritime Industry Authority (MARINA);</a:t>
            </a:r>
          </a:p>
          <a:p>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716589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25</a:t>
            </a:fld>
            <a:endParaRPr lang="en"/>
          </a:p>
        </p:txBody>
      </p:sp>
      <p:sp>
        <p:nvSpPr>
          <p:cNvPr id="6" name="Text Placeholder 2"/>
          <p:cNvSpPr txBox="1">
            <a:spLocks/>
          </p:cNvSpPr>
          <p:nvPr/>
        </p:nvSpPr>
        <p:spPr>
          <a:xfrm>
            <a:off x="2553555" y="915861"/>
            <a:ext cx="5739549" cy="314563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smtClean="0">
                <a:latin typeface="Roboto" panose="020B0604020202020204" charset="0"/>
                <a:ea typeface="Roboto" panose="020B0604020202020204" charset="0"/>
              </a:rPr>
              <a:t>(u) </a:t>
            </a:r>
            <a:r>
              <a:rPr lang="en-US" sz="2400" b="1" u="sng" smtClean="0">
                <a:latin typeface="Roboto" panose="020B0604020202020204" charset="0"/>
                <a:ea typeface="Roboto" panose="020B0604020202020204" charset="0"/>
              </a:rPr>
              <a:t>Importation of fuel, goods and supplies by persons engaged in international shipping or air transport operations</a:t>
            </a:r>
            <a:r>
              <a:rPr lang="en-US" sz="2400" b="1" u="sng" cap="all" smtClean="0">
                <a:latin typeface="Roboto" panose="020B0604020202020204" charset="0"/>
                <a:ea typeface="Roboto" panose="020B0604020202020204" charset="0"/>
              </a:rPr>
              <a:t>: </a:t>
            </a:r>
            <a:r>
              <a:rPr lang="en-US" sz="2400" b="1" i="1" u="sng" smtClean="0">
                <a:latin typeface="Roboto" panose="020B0604020202020204" charset="0"/>
                <a:ea typeface="Roboto" panose="020B0604020202020204" charset="0"/>
              </a:rPr>
              <a:t>Provided, That</a:t>
            </a:r>
            <a:r>
              <a:rPr lang="en-US" sz="2400" b="1" u="sng" smtClean="0">
                <a:latin typeface="Roboto" panose="020B0604020202020204" charset="0"/>
                <a:ea typeface="Roboto" panose="020B0604020202020204" charset="0"/>
              </a:rPr>
              <a:t> the fuel, goods and supplies shall be used for international shipping or air transport operations. </a:t>
            </a:r>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8129534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26</a:t>
            </a:fld>
            <a:endParaRPr lang="en"/>
          </a:p>
        </p:txBody>
      </p:sp>
      <p:sp>
        <p:nvSpPr>
          <p:cNvPr id="5" name="Text Placeholder 2"/>
          <p:cNvSpPr txBox="1">
            <a:spLocks/>
          </p:cNvSpPr>
          <p:nvPr/>
        </p:nvSpPr>
        <p:spPr>
          <a:xfrm>
            <a:off x="2451758" y="882993"/>
            <a:ext cx="6188809" cy="368900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dirty="0" smtClean="0">
                <a:latin typeface="Roboto" panose="020B0604020202020204" charset="0"/>
                <a:ea typeface="Roboto" panose="020B0604020202020204" charset="0"/>
              </a:rPr>
              <a:t>(w) </a:t>
            </a:r>
            <a:r>
              <a:rPr lang="en-US" sz="2400" b="1" u="sng" dirty="0" smtClean="0">
                <a:latin typeface="Roboto" panose="020B0604020202020204" charset="0"/>
                <a:ea typeface="Roboto" panose="020B0604020202020204" charset="0"/>
              </a:rPr>
              <a:t>Sale or lease of goods and services to senior citizens and persons with disabilities, as provided under Republic Act Nos. 9994 (Expanded Senior Citizens Act of 2010) and 10754 (An Act Expanding the Benefits and Privileges of Persons with Disability), respectively</a:t>
            </a:r>
            <a:r>
              <a:rPr lang="en-US" sz="2400" cap="all" dirty="0" smtClean="0">
                <a:latin typeface="Roboto" panose="020B0604020202020204" charset="0"/>
                <a:ea typeface="Roboto" panose="020B0604020202020204" charset="0"/>
              </a:rPr>
              <a:t>; </a:t>
            </a:r>
            <a:endParaRPr lang="en-US" sz="2400" dirty="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6579233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27</a:t>
            </a:fld>
            <a:endParaRPr lang="en"/>
          </a:p>
        </p:txBody>
      </p:sp>
      <p:sp>
        <p:nvSpPr>
          <p:cNvPr id="6" name="Text Placeholder 2"/>
          <p:cNvSpPr txBox="1">
            <a:spLocks/>
          </p:cNvSpPr>
          <p:nvPr/>
        </p:nvSpPr>
        <p:spPr>
          <a:xfrm>
            <a:off x="2600209" y="1519677"/>
            <a:ext cx="5739549" cy="177403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smtClean="0">
                <a:latin typeface="Roboto" panose="020B0604020202020204" charset="0"/>
                <a:ea typeface="Roboto" panose="020B0604020202020204" charset="0"/>
              </a:rPr>
              <a:t>(x) </a:t>
            </a:r>
            <a:r>
              <a:rPr lang="en-US" sz="2800" b="1" u="sng" smtClean="0">
                <a:latin typeface="Roboto" panose="020B0604020202020204" charset="0"/>
                <a:ea typeface="Roboto" panose="020B0604020202020204" charset="0"/>
              </a:rPr>
              <a:t>Transfer of Property pursuant to Section 40(C)(2) of the Tax Code, as amended</a:t>
            </a:r>
            <a:r>
              <a:rPr lang="en-US" sz="2800" u="sng" smtClean="0">
                <a:latin typeface="Roboto" panose="020B0604020202020204" charset="0"/>
                <a:ea typeface="Roboto" panose="020B0604020202020204" charset="0"/>
              </a:rPr>
              <a:t>;</a:t>
            </a:r>
            <a:endParaRPr lang="en-US" sz="2800" smtClean="0">
              <a:latin typeface="Roboto" panose="020B0604020202020204" charset="0"/>
              <a:ea typeface="Roboto" panose="020B0604020202020204" charset="0"/>
            </a:endParaRPr>
          </a:p>
          <a:p>
            <a:endParaRPr lang="en-US" sz="280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865487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28</a:t>
            </a:fld>
            <a:endParaRPr lang="en"/>
          </a:p>
        </p:txBody>
      </p:sp>
      <p:sp>
        <p:nvSpPr>
          <p:cNvPr id="5" name="Text Placeholder 2"/>
          <p:cNvSpPr txBox="1">
            <a:spLocks/>
          </p:cNvSpPr>
          <p:nvPr/>
        </p:nvSpPr>
        <p:spPr>
          <a:xfrm>
            <a:off x="2623587" y="864408"/>
            <a:ext cx="6088898" cy="358430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dirty="0" smtClean="0">
                <a:latin typeface="Roboto" panose="020B0604020202020204" charset="0"/>
                <a:ea typeface="Roboto" panose="020B0604020202020204" charset="0"/>
              </a:rPr>
              <a:t>(y) </a:t>
            </a:r>
            <a:r>
              <a:rPr lang="en-US" sz="2400" b="1" u="sng" dirty="0" smtClean="0">
                <a:latin typeface="Roboto" panose="020B0604020202020204" charset="0"/>
                <a:ea typeface="Roboto" panose="020B0604020202020204" charset="0"/>
              </a:rPr>
              <a:t>Association dues, membership fees, and other assessments and charges collected on a purely reimbursement basis by homeowners’ associations and condominium corporations established under Republic Act No. 9904 (Magna Carta for Homeowners and Homeowners’ Association) and Republic Act No. 4726 (The Condominium Act), respectively;</a:t>
            </a:r>
            <a:endParaRPr lang="en-US" sz="2400" dirty="0" smtClean="0">
              <a:latin typeface="Roboto" panose="020B0604020202020204" charset="0"/>
              <a:ea typeface="Roboto" panose="020B0604020202020204" charset="0"/>
            </a:endParaRPr>
          </a:p>
          <a:p>
            <a:endParaRPr lang="en-US" sz="2400" dirty="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1060782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29</a:t>
            </a:fld>
            <a:endParaRPr lang="en"/>
          </a:p>
        </p:txBody>
      </p:sp>
      <p:sp>
        <p:nvSpPr>
          <p:cNvPr id="6" name="Text Placeholder 2"/>
          <p:cNvSpPr txBox="1">
            <a:spLocks/>
          </p:cNvSpPr>
          <p:nvPr/>
        </p:nvSpPr>
        <p:spPr>
          <a:xfrm>
            <a:off x="2572217" y="1834710"/>
            <a:ext cx="5739549" cy="129816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smtClean="0">
                <a:latin typeface="Roboto" panose="020B0604020202020204" charset="0"/>
                <a:ea typeface="Roboto" panose="020B0604020202020204" charset="0"/>
              </a:rPr>
              <a:t>(z) </a:t>
            </a:r>
            <a:r>
              <a:rPr lang="en-US" sz="2800" b="1" u="sng" smtClean="0">
                <a:latin typeface="Roboto" panose="020B0604020202020204" charset="0"/>
                <a:ea typeface="Roboto" panose="020B0604020202020204" charset="0"/>
              </a:rPr>
              <a:t>Sale of gold to the Bangko Sentral ng Pilipinas;</a:t>
            </a:r>
            <a:endParaRPr lang="en-US" sz="280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071218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442" y="222390"/>
            <a:ext cx="8377405" cy="700976"/>
          </a:xfrm>
        </p:spPr>
        <p:txBody>
          <a:bodyPr>
            <a:noAutofit/>
          </a:bodyPr>
          <a:lstStyle/>
          <a:p>
            <a:r>
              <a:rPr lang="en-PH" sz="2800" dirty="0" smtClean="0">
                <a:solidFill>
                  <a:srgbClr val="003399"/>
                </a:solidFill>
                <a:latin typeface="Roboto" panose="020B0604020202020204" charset="0"/>
                <a:ea typeface="Roboto" panose="020B0604020202020204" charset="0"/>
              </a:rPr>
              <a:t>Amendments to Revenue Regulations No. 16-2005</a:t>
            </a:r>
            <a:endParaRPr lang="en-PH" sz="2800" dirty="0">
              <a:solidFill>
                <a:srgbClr val="003399"/>
              </a:solidFill>
              <a:latin typeface="Roboto" panose="020B0604020202020204" charset="0"/>
              <a:ea typeface="Roboto" panose="020B0604020202020204" charset="0"/>
            </a:endParaRPr>
          </a:p>
        </p:txBody>
      </p:sp>
      <p:sp>
        <p:nvSpPr>
          <p:cNvPr id="3" name="Slide Number Placeholder 2"/>
          <p:cNvSpPr>
            <a:spLocks noGrp="1"/>
          </p:cNvSpPr>
          <p:nvPr>
            <p:ph type="sldNum" sz="quarter" idx="12"/>
          </p:nvPr>
        </p:nvSpPr>
        <p:spPr/>
        <p:txBody>
          <a:bodyPr/>
          <a:lstStyle/>
          <a:p>
            <a:fld id="{CC19824D-3DE4-4993-9CE3-20E64F22A652}" type="slidenum">
              <a:rPr lang="en-PH" smtClean="0"/>
              <a:pPr/>
              <a:t>3</a:t>
            </a:fld>
            <a:endParaRPr lang="en-PH" dirty="0"/>
          </a:p>
        </p:txBody>
      </p:sp>
      <p:sp>
        <p:nvSpPr>
          <p:cNvPr id="6" name="Rectangle 5"/>
          <p:cNvSpPr/>
          <p:nvPr/>
        </p:nvSpPr>
        <p:spPr>
          <a:xfrm>
            <a:off x="698669" y="831945"/>
            <a:ext cx="8230178" cy="4093428"/>
          </a:xfrm>
          <a:prstGeom prst="rect">
            <a:avLst/>
          </a:prstGeom>
        </p:spPr>
        <p:txBody>
          <a:bodyPr wrap="square">
            <a:spAutoFit/>
          </a:bodyPr>
          <a:lstStyle/>
          <a:p>
            <a:r>
              <a:rPr lang="en-PH" altLang="en-US" sz="2000" b="1" dirty="0" smtClean="0">
                <a:solidFill>
                  <a:srgbClr val="C00000"/>
                </a:solidFill>
                <a:latin typeface="Roboto" panose="020B0604020202020204" charset="0"/>
                <a:ea typeface="Roboto" panose="020B0604020202020204" charset="0"/>
                <a:cs typeface="Times New Roman" pitchFamily="18" charset="0"/>
              </a:rPr>
              <a:t>Sections</a:t>
            </a:r>
            <a:endParaRPr lang="en-PH" altLang="en-US" sz="2000" b="1" i="1" u="sng" dirty="0" smtClean="0">
              <a:solidFill>
                <a:srgbClr val="C00000"/>
              </a:solidFill>
              <a:latin typeface="Roboto" panose="020B0604020202020204" charset="0"/>
              <a:ea typeface="Roboto" panose="020B0604020202020204" charset="0"/>
              <a:cs typeface="Times New Roman" pitchFamily="18" charset="0"/>
            </a:endParaRPr>
          </a:p>
          <a:p>
            <a:r>
              <a:rPr lang="en-PH" sz="2000" dirty="0">
                <a:latin typeface="Roboto" panose="020B0604020202020204" charset="0"/>
                <a:ea typeface="Roboto" panose="020B0604020202020204" charset="0"/>
              </a:rPr>
              <a:t>1. 4.106-5 - </a:t>
            </a:r>
            <a:r>
              <a:rPr lang="en-US" sz="2000" b="1" u="sng" dirty="0" smtClean="0">
                <a:latin typeface="Roboto" panose="020B0604020202020204" charset="0"/>
                <a:ea typeface="Roboto" panose="020B0604020202020204" charset="0"/>
              </a:rPr>
              <a:t>Zero </a:t>
            </a:r>
            <a:r>
              <a:rPr lang="en-US" sz="2000" b="1" u="sng" dirty="0">
                <a:latin typeface="Roboto" panose="020B0604020202020204" charset="0"/>
                <a:ea typeface="Roboto" panose="020B0604020202020204" charset="0"/>
              </a:rPr>
              <a:t>Rated Sales of Goods or Properties</a:t>
            </a:r>
          </a:p>
          <a:p>
            <a:r>
              <a:rPr lang="en-PH" sz="2000" dirty="0" smtClean="0">
                <a:latin typeface="Roboto" panose="020B0604020202020204" charset="0"/>
                <a:ea typeface="Roboto" panose="020B0604020202020204" charset="0"/>
              </a:rPr>
              <a:t>2</a:t>
            </a:r>
            <a:r>
              <a:rPr lang="en-PH" sz="2000" dirty="0">
                <a:latin typeface="Roboto" panose="020B0604020202020204" charset="0"/>
                <a:ea typeface="Roboto" panose="020B0604020202020204" charset="0"/>
              </a:rPr>
              <a:t>. 4.108-3 - </a:t>
            </a:r>
            <a:r>
              <a:rPr lang="en-US" sz="2000" b="1" u="sng" dirty="0" smtClean="0">
                <a:latin typeface="Roboto" panose="020B0604020202020204" charset="0"/>
                <a:ea typeface="Roboto" panose="020B0604020202020204" charset="0"/>
              </a:rPr>
              <a:t>Definitions </a:t>
            </a:r>
            <a:r>
              <a:rPr lang="en-US" sz="2000" b="1" u="sng" dirty="0">
                <a:latin typeface="Roboto" panose="020B0604020202020204" charset="0"/>
                <a:ea typeface="Roboto" panose="020B0604020202020204" charset="0"/>
              </a:rPr>
              <a:t>and Specific Rules on </a:t>
            </a:r>
            <a:r>
              <a:rPr lang="en-US" sz="2000" b="1" u="sng" dirty="0" smtClean="0">
                <a:latin typeface="Roboto" panose="020B0604020202020204" charset="0"/>
                <a:ea typeface="Roboto" panose="020B0604020202020204" charset="0"/>
              </a:rPr>
              <a:t>Selected </a:t>
            </a:r>
            <a:r>
              <a:rPr lang="en-US" sz="2000" b="1" u="sng" dirty="0">
                <a:latin typeface="Roboto" panose="020B0604020202020204" charset="0"/>
                <a:ea typeface="Roboto" panose="020B0604020202020204" charset="0"/>
              </a:rPr>
              <a:t>Services </a:t>
            </a:r>
          </a:p>
          <a:p>
            <a:r>
              <a:rPr lang="en-PH" sz="2000" dirty="0" smtClean="0">
                <a:latin typeface="Roboto" panose="020B0604020202020204" charset="0"/>
                <a:ea typeface="Roboto" panose="020B0604020202020204" charset="0"/>
              </a:rPr>
              <a:t>3</a:t>
            </a:r>
            <a:r>
              <a:rPr lang="en-PH" sz="2000" dirty="0">
                <a:latin typeface="Roboto" panose="020B0604020202020204" charset="0"/>
                <a:ea typeface="Roboto" panose="020B0604020202020204" charset="0"/>
              </a:rPr>
              <a:t>. 4.108-5 - </a:t>
            </a:r>
            <a:r>
              <a:rPr lang="en-US" sz="2000" b="1" u="sng" dirty="0" smtClean="0">
                <a:latin typeface="Roboto" panose="020B0604020202020204" charset="0"/>
                <a:ea typeface="Roboto" panose="020B0604020202020204" charset="0"/>
              </a:rPr>
              <a:t>Zero </a:t>
            </a:r>
            <a:r>
              <a:rPr lang="en-US" sz="2000" b="1" u="sng" dirty="0">
                <a:latin typeface="Roboto" panose="020B0604020202020204" charset="0"/>
                <a:ea typeface="Roboto" panose="020B0604020202020204" charset="0"/>
              </a:rPr>
              <a:t>Rated Sale of Services</a:t>
            </a:r>
          </a:p>
          <a:p>
            <a:r>
              <a:rPr lang="en-PH" sz="2000" dirty="0" smtClean="0">
                <a:latin typeface="Roboto" panose="020B0604020202020204" charset="0"/>
                <a:ea typeface="Roboto" panose="020B0604020202020204" charset="0"/>
              </a:rPr>
              <a:t>4</a:t>
            </a:r>
            <a:r>
              <a:rPr lang="en-PH" sz="2000" dirty="0">
                <a:latin typeface="Roboto" panose="020B0604020202020204" charset="0"/>
                <a:ea typeface="Roboto" panose="020B0604020202020204" charset="0"/>
              </a:rPr>
              <a:t>. 4.109-1 - </a:t>
            </a:r>
            <a:r>
              <a:rPr lang="en-US" sz="2000" b="1" u="sng" dirty="0" smtClean="0">
                <a:latin typeface="Roboto" panose="020B0604020202020204" charset="0"/>
                <a:ea typeface="Roboto" panose="020B0604020202020204" charset="0"/>
              </a:rPr>
              <a:t>VAT-Exempt </a:t>
            </a:r>
            <a:r>
              <a:rPr lang="en-US" sz="2000" b="1" u="sng" dirty="0">
                <a:latin typeface="Roboto" panose="020B0604020202020204" charset="0"/>
                <a:ea typeface="Roboto" panose="020B0604020202020204" charset="0"/>
              </a:rPr>
              <a:t>Transactions</a:t>
            </a:r>
          </a:p>
          <a:p>
            <a:r>
              <a:rPr lang="en-PH" sz="2000" dirty="0" smtClean="0">
                <a:latin typeface="Roboto" panose="020B0604020202020204" charset="0"/>
                <a:ea typeface="Roboto" panose="020B0604020202020204" charset="0"/>
              </a:rPr>
              <a:t>5</a:t>
            </a:r>
            <a:r>
              <a:rPr lang="en-PH" sz="2000" dirty="0">
                <a:latin typeface="Roboto" panose="020B0604020202020204" charset="0"/>
                <a:ea typeface="Roboto" panose="020B0604020202020204" charset="0"/>
              </a:rPr>
              <a:t>. 4.109-2-  </a:t>
            </a:r>
            <a:r>
              <a:rPr lang="en-US" sz="2000" b="1" u="sng" dirty="0" smtClean="0">
                <a:latin typeface="Roboto" panose="020B0604020202020204" charset="0"/>
                <a:ea typeface="Roboto" panose="020B0604020202020204" charset="0"/>
              </a:rPr>
              <a:t>Exempt </a:t>
            </a:r>
            <a:r>
              <a:rPr lang="en-US" sz="2000" b="1" u="sng" dirty="0">
                <a:latin typeface="Roboto" panose="020B0604020202020204" charset="0"/>
                <a:ea typeface="Roboto" panose="020B0604020202020204" charset="0"/>
              </a:rPr>
              <a:t>Transactions May be Registered for VAT Purposes</a:t>
            </a:r>
          </a:p>
          <a:p>
            <a:r>
              <a:rPr lang="en-PH" sz="2000" dirty="0" smtClean="0">
                <a:latin typeface="Roboto" panose="020B0604020202020204" charset="0"/>
                <a:ea typeface="Roboto" panose="020B0604020202020204" charset="0"/>
              </a:rPr>
              <a:t>6</a:t>
            </a:r>
            <a:r>
              <a:rPr lang="en-PH" sz="2000" dirty="0">
                <a:latin typeface="Roboto" panose="020B0604020202020204" charset="0"/>
                <a:ea typeface="Roboto" panose="020B0604020202020204" charset="0"/>
              </a:rPr>
              <a:t>. 4.110-3 - </a:t>
            </a:r>
            <a:r>
              <a:rPr lang="en-US" sz="2000" b="1" u="sng" dirty="0" smtClean="0">
                <a:latin typeface="Roboto" panose="020B0604020202020204" charset="0"/>
                <a:ea typeface="Roboto" panose="020B0604020202020204" charset="0"/>
              </a:rPr>
              <a:t>Claims </a:t>
            </a:r>
            <a:r>
              <a:rPr lang="en-US" sz="2000" b="1" u="sng" dirty="0">
                <a:latin typeface="Roboto" panose="020B0604020202020204" charset="0"/>
                <a:ea typeface="Roboto" panose="020B0604020202020204" charset="0"/>
              </a:rPr>
              <a:t>for Input Tax on Depreciable Goods</a:t>
            </a:r>
          </a:p>
          <a:p>
            <a:r>
              <a:rPr lang="en-PH" sz="2000" dirty="0" smtClean="0">
                <a:latin typeface="Roboto" panose="020B0604020202020204" charset="0"/>
                <a:ea typeface="Roboto" panose="020B0604020202020204" charset="0"/>
              </a:rPr>
              <a:t>7</a:t>
            </a:r>
            <a:r>
              <a:rPr lang="en-PH" sz="2000" dirty="0">
                <a:latin typeface="Roboto" panose="020B0604020202020204" charset="0"/>
                <a:ea typeface="Roboto" panose="020B0604020202020204" charset="0"/>
              </a:rPr>
              <a:t>. 4.112-1 - </a:t>
            </a:r>
            <a:r>
              <a:rPr lang="en-US" sz="2000" b="1" u="sng" dirty="0" smtClean="0">
                <a:latin typeface="Roboto" panose="020B0604020202020204" charset="0"/>
                <a:ea typeface="Roboto" panose="020B0604020202020204" charset="0"/>
              </a:rPr>
              <a:t>Claims </a:t>
            </a:r>
            <a:r>
              <a:rPr lang="en-US" sz="2000" b="1" u="sng" dirty="0">
                <a:latin typeface="Roboto" panose="020B0604020202020204" charset="0"/>
                <a:ea typeface="Roboto" panose="020B0604020202020204" charset="0"/>
              </a:rPr>
              <a:t>for Refund/Credit of Input Tax</a:t>
            </a:r>
          </a:p>
          <a:p>
            <a:r>
              <a:rPr lang="en-PH" sz="2000" dirty="0" smtClean="0">
                <a:latin typeface="Roboto" panose="020B0604020202020204" charset="0"/>
                <a:ea typeface="Roboto" panose="020B0604020202020204" charset="0"/>
              </a:rPr>
              <a:t>8</a:t>
            </a:r>
            <a:r>
              <a:rPr lang="en-PH" sz="2000" dirty="0">
                <a:latin typeface="Roboto" panose="020B0604020202020204" charset="0"/>
                <a:ea typeface="Roboto" panose="020B0604020202020204" charset="0"/>
              </a:rPr>
              <a:t>. 4.114-1 - </a:t>
            </a:r>
            <a:r>
              <a:rPr lang="en-US" sz="2000" b="1" u="sng" dirty="0" smtClean="0">
                <a:latin typeface="Roboto" panose="020B0604020202020204" charset="0"/>
                <a:ea typeface="Roboto" panose="020B0604020202020204" charset="0"/>
              </a:rPr>
              <a:t>Filing </a:t>
            </a:r>
            <a:r>
              <a:rPr lang="en-US" sz="2000" b="1" u="sng" dirty="0">
                <a:latin typeface="Roboto" panose="020B0604020202020204" charset="0"/>
                <a:ea typeface="Roboto" panose="020B0604020202020204" charset="0"/>
              </a:rPr>
              <a:t>of Return and Payment of VAT</a:t>
            </a:r>
          </a:p>
          <a:p>
            <a:r>
              <a:rPr lang="en-PH" sz="2000" dirty="0" smtClean="0">
                <a:latin typeface="Roboto" panose="020B0604020202020204" charset="0"/>
                <a:ea typeface="Roboto" panose="020B0604020202020204" charset="0"/>
              </a:rPr>
              <a:t>9</a:t>
            </a:r>
            <a:r>
              <a:rPr lang="en-PH" sz="2000" dirty="0">
                <a:latin typeface="Roboto" panose="020B0604020202020204" charset="0"/>
                <a:ea typeface="Roboto" panose="020B0604020202020204" charset="0"/>
              </a:rPr>
              <a:t>. 4.114-2 - </a:t>
            </a:r>
            <a:r>
              <a:rPr lang="en-US" sz="2000" b="1" u="sng" dirty="0" smtClean="0">
                <a:latin typeface="Roboto" panose="020B0604020202020204" charset="0"/>
                <a:ea typeface="Roboto" panose="020B0604020202020204" charset="0"/>
              </a:rPr>
              <a:t>Withholding </a:t>
            </a:r>
            <a:r>
              <a:rPr lang="en-US" sz="2000" b="1" u="sng" dirty="0">
                <a:latin typeface="Roboto" panose="020B0604020202020204" charset="0"/>
                <a:ea typeface="Roboto" panose="020B0604020202020204" charset="0"/>
              </a:rPr>
              <a:t>of VAT on Government Money Payments </a:t>
            </a:r>
          </a:p>
          <a:p>
            <a:r>
              <a:rPr lang="en-US" sz="2000" b="1" dirty="0" smtClean="0">
                <a:latin typeface="Roboto" panose="020B0604020202020204" charset="0"/>
                <a:ea typeface="Roboto" panose="020B0604020202020204" charset="0"/>
              </a:rPr>
              <a:t>		</a:t>
            </a:r>
            <a:r>
              <a:rPr lang="en-US" sz="2000" b="1" u="sng" dirty="0" smtClean="0">
                <a:latin typeface="Roboto" panose="020B0604020202020204" charset="0"/>
                <a:ea typeface="Roboto" panose="020B0604020202020204" charset="0"/>
              </a:rPr>
              <a:t>and </a:t>
            </a:r>
            <a:r>
              <a:rPr lang="en-US" sz="2000" b="1" u="sng" dirty="0">
                <a:latin typeface="Roboto" panose="020B0604020202020204" charset="0"/>
                <a:ea typeface="Roboto" panose="020B0604020202020204" charset="0"/>
              </a:rPr>
              <a:t>Payments </a:t>
            </a:r>
            <a:r>
              <a:rPr lang="en-US" sz="2000" b="1" u="sng" dirty="0" smtClean="0">
                <a:latin typeface="Roboto" panose="020B0604020202020204" charset="0"/>
                <a:ea typeface="Roboto" panose="020B0604020202020204" charset="0"/>
              </a:rPr>
              <a:t>to </a:t>
            </a:r>
            <a:r>
              <a:rPr lang="en-US" sz="2000" b="1" u="sng" dirty="0">
                <a:latin typeface="Roboto" panose="020B0604020202020204" charset="0"/>
                <a:ea typeface="Roboto" panose="020B0604020202020204" charset="0"/>
              </a:rPr>
              <a:t>Non-Residents</a:t>
            </a:r>
          </a:p>
          <a:p>
            <a:r>
              <a:rPr lang="en-PH" sz="2000" dirty="0" smtClean="0">
                <a:latin typeface="Roboto" panose="020B0604020202020204" charset="0"/>
                <a:ea typeface="Roboto" panose="020B0604020202020204" charset="0"/>
              </a:rPr>
              <a:t>10</a:t>
            </a:r>
            <a:r>
              <a:rPr lang="en-PH" sz="2000" dirty="0">
                <a:latin typeface="Roboto" panose="020B0604020202020204" charset="0"/>
                <a:ea typeface="Roboto" panose="020B0604020202020204" charset="0"/>
              </a:rPr>
              <a:t>. 4.116 - </a:t>
            </a:r>
            <a:r>
              <a:rPr lang="en-US" sz="2000" b="1" u="sng" dirty="0" smtClean="0">
                <a:latin typeface="Roboto" panose="020B0604020202020204" charset="0"/>
                <a:ea typeface="Roboto" panose="020B0604020202020204" charset="0"/>
              </a:rPr>
              <a:t>Tax </a:t>
            </a:r>
            <a:r>
              <a:rPr lang="en-US" sz="2000" b="1" u="sng" dirty="0">
                <a:latin typeface="Roboto" panose="020B0604020202020204" charset="0"/>
                <a:ea typeface="Roboto" panose="020B0604020202020204" charset="0"/>
              </a:rPr>
              <a:t>on Persons Exempt from Value-added Tax</a:t>
            </a:r>
            <a:endParaRPr lang="en-PH" sz="2000" dirty="0">
              <a:latin typeface="Roboto" panose="020B0604020202020204" charset="0"/>
              <a:ea typeface="Roboto" panose="020B0604020202020204" charset="0"/>
            </a:endParaRPr>
          </a:p>
          <a:p>
            <a:pPr marL="457200" indent="-457200">
              <a:buAutoNum type="arabicPeriod"/>
            </a:pPr>
            <a:endParaRPr lang="en-PH"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0476969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30</a:t>
            </a:fld>
            <a:endParaRPr lang="en"/>
          </a:p>
        </p:txBody>
      </p:sp>
      <p:sp>
        <p:nvSpPr>
          <p:cNvPr id="5" name="Text Placeholder 2"/>
          <p:cNvSpPr txBox="1">
            <a:spLocks/>
          </p:cNvSpPr>
          <p:nvPr/>
        </p:nvSpPr>
        <p:spPr>
          <a:xfrm>
            <a:off x="2516233" y="1175657"/>
            <a:ext cx="5739549" cy="267909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smtClean="0">
                <a:latin typeface="Roboto" panose="020B0604020202020204" charset="0"/>
                <a:ea typeface="Roboto" panose="020B0604020202020204" charset="0"/>
              </a:rPr>
              <a:t>(aa) </a:t>
            </a:r>
            <a:r>
              <a:rPr lang="en-US" sz="2800" b="1" u="sng" smtClean="0">
                <a:latin typeface="Roboto" panose="020B0604020202020204" charset="0"/>
                <a:ea typeface="Roboto" panose="020B0604020202020204" charset="0"/>
              </a:rPr>
              <a:t>Sale of drugs and medicines prescribed for diabetes, high cholesterol, and hypertension to beginning January 1, 2019 as determined by the Department of Health; and</a:t>
            </a:r>
            <a:endParaRPr lang="en-US" sz="280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7092308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31</a:t>
            </a:fld>
            <a:endParaRPr lang="en"/>
          </a:p>
        </p:txBody>
      </p:sp>
      <p:sp>
        <p:nvSpPr>
          <p:cNvPr id="6" name="Text Placeholder 2"/>
          <p:cNvSpPr txBox="1">
            <a:spLocks/>
          </p:cNvSpPr>
          <p:nvPr/>
        </p:nvSpPr>
        <p:spPr>
          <a:xfrm>
            <a:off x="2554500" y="879244"/>
            <a:ext cx="6065518" cy="364138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dirty="0" smtClean="0">
                <a:latin typeface="Roboto" panose="020B0604020202020204" charset="0"/>
                <a:ea typeface="Roboto" panose="020B0604020202020204" charset="0"/>
              </a:rPr>
              <a:t>(bb) Sale or lease of goods or properties or the performance of services other than the transactions mentioned in the preceding paragraphs, the gross annual sales and/or receipts do not exceed the amount of </a:t>
            </a:r>
            <a:r>
              <a:rPr lang="en-US" sz="2800" b="1" u="sng" dirty="0" smtClean="0">
                <a:latin typeface="Roboto" panose="020B0604020202020204" charset="0"/>
                <a:ea typeface="Roboto" panose="020B0604020202020204" charset="0"/>
              </a:rPr>
              <a:t>Three Million Pesos (P3,000,000.00).</a:t>
            </a:r>
            <a:endParaRPr lang="en-US" sz="2800" dirty="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4268265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4.109-1. </a:t>
            </a:r>
            <a:r>
              <a:rPr lang="en-US" sz="2000" u="sng" dirty="0"/>
              <a:t>VAT-Exempt </a:t>
            </a:r>
            <a:r>
              <a:rPr lang="en-US" sz="2000" u="sng" dirty="0" smtClean="0"/>
              <a:t>Transactions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32</a:t>
            </a:fld>
            <a:endParaRPr lang="en"/>
          </a:p>
        </p:txBody>
      </p:sp>
      <p:sp>
        <p:nvSpPr>
          <p:cNvPr id="5" name="Text Placeholder 2"/>
          <p:cNvSpPr txBox="1">
            <a:spLocks/>
          </p:cNvSpPr>
          <p:nvPr/>
        </p:nvSpPr>
        <p:spPr>
          <a:xfrm>
            <a:off x="2604927" y="721229"/>
            <a:ext cx="5953446" cy="365556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b="1" u="sng" smtClean="0">
                <a:latin typeface="Roboto" panose="020B0604020202020204" charset="0"/>
                <a:ea typeface="Roboto" panose="020B0604020202020204" charset="0"/>
              </a:rPr>
              <a:t>Self-employed individuals and professionals availing of the 8% tax on gross sales and/or receipts and other non-operating income, under Sections 24(A)(2)(b) and 24(A)(2)(c)(2)(a) of this Code shall also be exempt from the payment of twelve (12%) VAT.</a:t>
            </a:r>
            <a:r>
              <a:rPr lang="en-US" sz="2800" smtClean="0">
                <a:latin typeface="Roboto" panose="020B0604020202020204" charset="0"/>
                <a:ea typeface="Roboto" panose="020B0604020202020204" charset="0"/>
              </a:rPr>
              <a:t> </a:t>
            </a:r>
          </a:p>
          <a:p>
            <a:endParaRPr lang="en-US" sz="280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9539574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a:t>
            </a:r>
            <a:r>
              <a:rPr lang="en-US" sz="2000" u="sng" dirty="0"/>
              <a:t>Exempt Transactions May be Registered for VAT Purposes</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33</a:t>
            </a:fld>
            <a:endParaRPr lang="en"/>
          </a:p>
        </p:txBody>
      </p:sp>
      <p:sp>
        <p:nvSpPr>
          <p:cNvPr id="6" name="Text Placeholder 2"/>
          <p:cNvSpPr txBox="1">
            <a:spLocks/>
          </p:cNvSpPr>
          <p:nvPr/>
        </p:nvSpPr>
        <p:spPr>
          <a:xfrm>
            <a:off x="2516234" y="581688"/>
            <a:ext cx="6011317" cy="387729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smtClean="0">
                <a:latin typeface="Roboto" panose="020B0604020202020204" charset="0"/>
                <a:ea typeface="Roboto" panose="020B0604020202020204" charset="0"/>
              </a:rPr>
              <a:t>— </a:t>
            </a:r>
            <a:r>
              <a:rPr lang="en-US" sz="2000" smtClean="0">
                <a:latin typeface="Roboto" panose="020B0604020202020204" charset="0"/>
                <a:ea typeface="Roboto" panose="020B0604020202020204" charset="0"/>
              </a:rPr>
              <a:t>A VAT-registered person may, in relation to Sec. 236 (H) of the 1997 Tax Code, as amended, elect that the exemption in Sec. 4.109-1(B) hereof shall not apply to his sales of goods or properties or services. Once the election is made, it shall be irrevocable for a period of three (3) years counted from the quarter when the election was made except for franchise grantees of radio and TV broadcasting whose annual gross receipts for the preceding year do not exceed ten million pesos (P10,000,000.00) where the option becomes perpetually irrevocable.</a:t>
            </a:r>
          </a:p>
          <a:p>
            <a:endParaRPr lang="en-US" sz="2000" dirty="0" smtClean="0">
              <a:latin typeface="Roboto" panose="020B0604020202020204" charset="0"/>
              <a:ea typeface="Roboto" panose="020B0604020202020204" charset="0"/>
            </a:endParaRPr>
          </a:p>
        </p:txBody>
      </p:sp>
    </p:spTree>
    <p:extLst>
      <p:ext uri="{BB962C8B-B14F-4D97-AF65-F5344CB8AC3E}">
        <p14:creationId xmlns:p14="http://schemas.microsoft.com/office/powerpoint/2010/main" xmlns="" val="3794742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4.109-</a:t>
            </a:r>
            <a:r>
              <a:rPr lang="en-US" sz="2000" u="sng" dirty="0"/>
              <a:t>Exempt Transactions May be Registered for VAT Purposes</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34</a:t>
            </a:fld>
            <a:endParaRPr lang="en"/>
          </a:p>
        </p:txBody>
      </p:sp>
      <p:sp>
        <p:nvSpPr>
          <p:cNvPr id="5" name="Text Placeholder 2"/>
          <p:cNvSpPr txBox="1">
            <a:spLocks/>
          </p:cNvSpPr>
          <p:nvPr/>
        </p:nvSpPr>
        <p:spPr>
          <a:xfrm>
            <a:off x="2410661" y="194625"/>
            <a:ext cx="6466211" cy="475751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1600" b="1" u="sng" dirty="0" smtClean="0">
                <a:latin typeface="Roboto" panose="020B0604020202020204" charset="0"/>
                <a:ea typeface="Roboto" panose="020B0604020202020204" charset="0"/>
              </a:rPr>
              <a:t>WPM is a  rice  dealer . His total annual gross sales and/or receipts do not exceed Three Million (P3,000,000.00), allowing him to avail the following:</a:t>
            </a:r>
            <a:endParaRPr lang="en-US" sz="1600" dirty="0" smtClean="0">
              <a:latin typeface="Roboto" panose="020B0604020202020204" charset="0"/>
              <a:ea typeface="Roboto" panose="020B0604020202020204" charset="0"/>
            </a:endParaRPr>
          </a:p>
          <a:p>
            <a:endParaRPr lang="en-US" sz="1600" dirty="0" smtClean="0">
              <a:latin typeface="Roboto" panose="020B0604020202020204" charset="0"/>
              <a:ea typeface="Roboto" panose="020B0604020202020204" charset="0"/>
            </a:endParaRPr>
          </a:p>
          <a:p>
            <a:r>
              <a:rPr lang="en-US" sz="1600" b="1" u="sng" dirty="0" smtClean="0">
                <a:latin typeface="Roboto" panose="020B0604020202020204" charset="0"/>
                <a:ea typeface="Roboto" panose="020B0604020202020204" charset="0"/>
              </a:rPr>
              <a:t>(a) WPM is a VAT-exempt taxpayer. He may elect to avail of the optional registration for VAT of exempt person under Section 236 (H) of the 1997 Tax Code, as amended.  Upon election of such option, he shall not be entitled to cancel his VAT registration for the next three (3) years;</a:t>
            </a:r>
            <a:endParaRPr lang="en-US" sz="1600" dirty="0" smtClean="0">
              <a:latin typeface="Roboto" panose="020B0604020202020204" charset="0"/>
              <a:ea typeface="Roboto" panose="020B0604020202020204" charset="0"/>
            </a:endParaRPr>
          </a:p>
          <a:p>
            <a:endParaRPr lang="en-US" sz="1600" dirty="0" smtClean="0">
              <a:latin typeface="Roboto" panose="020B0604020202020204" charset="0"/>
              <a:ea typeface="Roboto" panose="020B0604020202020204" charset="0"/>
            </a:endParaRPr>
          </a:p>
          <a:p>
            <a:r>
              <a:rPr lang="en-US" sz="1600" b="1" u="sng" dirty="0" smtClean="0">
                <a:latin typeface="Roboto" panose="020B0604020202020204" charset="0"/>
                <a:ea typeface="Roboto" panose="020B0604020202020204" charset="0"/>
              </a:rPr>
              <a:t>(b) WPM may elect to pay the 8% commuted tax rate on gross sales or receipts and other non-operating income in lieu of the graduated income tax rates and the percentage tax under Section 24(A)(2)(b) of the 1997 Tax Code, as amended, since his gross sales or receipts did not exceed Three Million Pesos (P3,000,000) during the taxable year. If he elects to pay the 8% commuted tax, he shall not be allowed to avail of the optional registration for VAT of exempt person provided by Section 236(H) of the 1997 Tax Code, as amended.</a:t>
            </a:r>
            <a:endParaRPr lang="en-US" sz="1600" dirty="0" smtClean="0">
              <a:latin typeface="Roboto" panose="020B0604020202020204" charset="0"/>
              <a:ea typeface="Roboto" panose="020B0604020202020204" charset="0"/>
            </a:endParaRPr>
          </a:p>
          <a:p>
            <a:endParaRPr lang="en-US" sz="1600" dirty="0" smtClean="0">
              <a:latin typeface="Roboto" panose="020B0604020202020204" charset="0"/>
              <a:ea typeface="Roboto" panose="020B0604020202020204" charset="0"/>
            </a:endParaRPr>
          </a:p>
        </p:txBody>
      </p:sp>
    </p:spTree>
    <p:extLst>
      <p:ext uri="{BB962C8B-B14F-4D97-AF65-F5344CB8AC3E}">
        <p14:creationId xmlns:p14="http://schemas.microsoft.com/office/powerpoint/2010/main" xmlns="" val="30345707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4.110-3. </a:t>
            </a:r>
            <a:r>
              <a:rPr lang="en-US" sz="2000" u="sng" dirty="0"/>
              <a:t>Claims for Input Tax on Depreciable Goods</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35</a:t>
            </a:fld>
            <a:endParaRPr lang="en"/>
          </a:p>
        </p:txBody>
      </p:sp>
      <p:sp>
        <p:nvSpPr>
          <p:cNvPr id="6" name="Text Placeholder 2"/>
          <p:cNvSpPr txBox="1">
            <a:spLocks/>
          </p:cNvSpPr>
          <p:nvPr/>
        </p:nvSpPr>
        <p:spPr>
          <a:xfrm>
            <a:off x="2497574" y="710295"/>
            <a:ext cx="6153268" cy="346085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b="1" u="sng" dirty="0" smtClean="0">
                <a:latin typeface="Roboto" panose="020B0604020202020204" charset="0"/>
                <a:ea typeface="Roboto" panose="020B0604020202020204" charset="0"/>
              </a:rPr>
              <a:t>(c) The amortization of the input VAT shall only be allowed until December 31, 2021 after which taxpayers with unutilized input VAT on capital goods purchased or imported shall be allowed to apply the same as scheduled until fully utilized</a:t>
            </a:r>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7181582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4.110-3. </a:t>
            </a:r>
            <a:r>
              <a:rPr lang="en-US" sz="2000" u="sng" dirty="0"/>
              <a:t>Claims for Input Tax on Depreciable Goods</a:t>
            </a:r>
            <a:r>
              <a:rPr lang="en-US" sz="2000" u="sng" dirty="0" smtClean="0"/>
              <a:t>.</a:t>
            </a:r>
            <a:br>
              <a:rPr lang="en-US" sz="2000" u="sng" dirty="0" smtClean="0"/>
            </a:br>
            <a:r>
              <a:rPr lang="en-US" sz="2000" u="sng" dirty="0"/>
              <a:t/>
            </a:r>
            <a:br>
              <a:rPr lang="en-US" sz="2000" u="sng" dirty="0"/>
            </a:br>
            <a:r>
              <a:rPr lang="en-US" sz="2000" dirty="0" smtClean="0"/>
              <a:t>SAMPLE </a:t>
            </a:r>
            <a:br>
              <a:rPr lang="en-US" sz="2000" dirty="0" smtClean="0"/>
            </a:br>
            <a:r>
              <a:rPr lang="en-US" sz="2000" dirty="0" smtClean="0"/>
              <a:t>PROBLEMS</a:t>
            </a:r>
            <a:r>
              <a:rPr lang="en-US" sz="2000" u="sng" dirty="0"/>
              <a:t/>
            </a:r>
            <a:br>
              <a:rPr lang="en-US" sz="2000" u="sng" dirty="0"/>
            </a:b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36</a:t>
            </a:fld>
            <a:endParaRPr lang="en"/>
          </a:p>
        </p:txBody>
      </p:sp>
      <p:sp>
        <p:nvSpPr>
          <p:cNvPr id="5" name="Text Placeholder 2"/>
          <p:cNvSpPr txBox="1">
            <a:spLocks/>
          </p:cNvSpPr>
          <p:nvPr/>
        </p:nvSpPr>
        <p:spPr>
          <a:xfrm>
            <a:off x="2099676" y="85492"/>
            <a:ext cx="6160746" cy="93108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b="1" u="sng" dirty="0" smtClean="0">
                <a:solidFill>
                  <a:srgbClr val="000066"/>
                </a:solidFill>
                <a:latin typeface="Roboto" panose="020B0604020202020204" charset="0"/>
                <a:ea typeface="Roboto" panose="020B0604020202020204" charset="0"/>
              </a:rPr>
              <a:t>A manufacturer purchased capital goods on different occasions as follows:</a:t>
            </a:r>
          </a:p>
          <a:p>
            <a:endParaRPr lang="en-US" sz="2400" b="1" u="sng" dirty="0" smtClean="0">
              <a:solidFill>
                <a:srgbClr val="000066"/>
              </a:solidFill>
              <a:latin typeface="Roboto" panose="020B0604020202020204" charset="0"/>
              <a:ea typeface="Roboto" panose="020B0604020202020204" charset="0"/>
            </a:endParaRPr>
          </a:p>
          <a:p>
            <a:endParaRPr lang="en-US" sz="2400" dirty="0">
              <a:solidFill>
                <a:srgbClr val="000066"/>
              </a:solidFill>
              <a:latin typeface="Roboto" panose="020B0604020202020204" charset="0"/>
              <a:ea typeface="Roboto" panose="020B0604020202020204"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1379401404"/>
              </p:ext>
            </p:extLst>
          </p:nvPr>
        </p:nvGraphicFramePr>
        <p:xfrm>
          <a:off x="2171595" y="1016577"/>
          <a:ext cx="6890212" cy="3429000"/>
        </p:xfrm>
        <a:graphic>
          <a:graphicData uri="http://schemas.openxmlformats.org/drawingml/2006/table">
            <a:tbl>
              <a:tblPr firstRow="1" bandRow="1">
                <a:tableStyleId>{EED55199-94CA-42ED-A0CB-C9EE0738E382}</a:tableStyleId>
              </a:tblPr>
              <a:tblGrid>
                <a:gridCol w="1023668">
                  <a:extLst>
                    <a:ext uri="{9D8B030D-6E8A-4147-A177-3AD203B41FA5}">
                      <a16:colId xmlns:a16="http://schemas.microsoft.com/office/drawing/2014/main" xmlns="" val="1272556252"/>
                    </a:ext>
                  </a:extLst>
                </a:gridCol>
                <a:gridCol w="1417834">
                  <a:extLst>
                    <a:ext uri="{9D8B030D-6E8A-4147-A177-3AD203B41FA5}">
                      <a16:colId xmlns:a16="http://schemas.microsoft.com/office/drawing/2014/main" xmlns="" val="3177077219"/>
                    </a:ext>
                  </a:extLst>
                </a:gridCol>
                <a:gridCol w="1417833">
                  <a:extLst>
                    <a:ext uri="{9D8B030D-6E8A-4147-A177-3AD203B41FA5}">
                      <a16:colId xmlns:a16="http://schemas.microsoft.com/office/drawing/2014/main" xmlns="" val="3013378786"/>
                    </a:ext>
                  </a:extLst>
                </a:gridCol>
                <a:gridCol w="863030">
                  <a:extLst>
                    <a:ext uri="{9D8B030D-6E8A-4147-A177-3AD203B41FA5}">
                      <a16:colId xmlns:a16="http://schemas.microsoft.com/office/drawing/2014/main" xmlns="" val="2125160700"/>
                    </a:ext>
                  </a:extLst>
                </a:gridCol>
                <a:gridCol w="1047964">
                  <a:extLst>
                    <a:ext uri="{9D8B030D-6E8A-4147-A177-3AD203B41FA5}">
                      <a16:colId xmlns:a16="http://schemas.microsoft.com/office/drawing/2014/main" xmlns="" val="2838045186"/>
                    </a:ext>
                  </a:extLst>
                </a:gridCol>
                <a:gridCol w="1119883">
                  <a:extLst>
                    <a:ext uri="{9D8B030D-6E8A-4147-A177-3AD203B41FA5}">
                      <a16:colId xmlns:a16="http://schemas.microsoft.com/office/drawing/2014/main" xmlns="" val="3081283143"/>
                    </a:ext>
                  </a:extLst>
                </a:gridCol>
              </a:tblGrid>
              <a:tr h="370840">
                <a:tc>
                  <a:txBody>
                    <a:bodyPr/>
                    <a:lstStyle/>
                    <a:p>
                      <a:r>
                        <a:rPr lang="en-US" sz="1500" dirty="0" smtClean="0">
                          <a:latin typeface="Roboto" panose="020B0604020202020204" charset="0"/>
                          <a:ea typeface="Roboto" panose="020B0604020202020204" charset="0"/>
                        </a:rPr>
                        <a:t>Month</a:t>
                      </a:r>
                      <a:r>
                        <a:rPr lang="en-US" sz="1500" baseline="0" dirty="0" smtClean="0">
                          <a:latin typeface="Roboto" panose="020B0604020202020204" charset="0"/>
                          <a:ea typeface="Roboto" panose="020B0604020202020204" charset="0"/>
                        </a:rPr>
                        <a:t> of Purchase</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Amount (</a:t>
                      </a:r>
                      <a:r>
                        <a:rPr lang="en-US" sz="1500" dirty="0" err="1" smtClean="0">
                          <a:latin typeface="Roboto" panose="020B0604020202020204" charset="0"/>
                          <a:ea typeface="Roboto" panose="020B0604020202020204" charset="0"/>
                        </a:rPr>
                        <a:t>Php</a:t>
                      </a:r>
                      <a:r>
                        <a:rPr lang="en-US" sz="1500" dirty="0" smtClean="0">
                          <a:latin typeface="Roboto" panose="020B0604020202020204" charset="0"/>
                          <a:ea typeface="Roboto" panose="020B0604020202020204" charset="0"/>
                        </a:rPr>
                        <a:t>)</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12% Input Tax</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Useful Life</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No. of Monthly </a:t>
                      </a:r>
                      <a:r>
                        <a:rPr lang="en-US" sz="1500" dirty="0" err="1" smtClean="0">
                          <a:latin typeface="Roboto" panose="020B0604020202020204" charset="0"/>
                          <a:ea typeface="Roboto" panose="020B0604020202020204" charset="0"/>
                        </a:rPr>
                        <a:t>Amortiza-tion</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Last Month of </a:t>
                      </a:r>
                      <a:r>
                        <a:rPr lang="en-US" sz="1500" dirty="0" err="1" smtClean="0">
                          <a:latin typeface="Roboto" panose="020B0604020202020204" charset="0"/>
                          <a:ea typeface="Roboto" panose="020B0604020202020204" charset="0"/>
                        </a:rPr>
                        <a:t>Amortiza-tion</a:t>
                      </a:r>
                      <a:r>
                        <a:rPr lang="en-US" sz="1500" baseline="0" dirty="0" smtClean="0">
                          <a:latin typeface="Roboto" panose="020B0604020202020204" charset="0"/>
                          <a:ea typeface="Roboto" panose="020B0604020202020204" charset="0"/>
                        </a:rPr>
                        <a:t> </a:t>
                      </a:r>
                      <a:endParaRPr lang="en-US" sz="1500" dirty="0">
                        <a:latin typeface="Roboto" panose="020B0604020202020204" charset="0"/>
                        <a:ea typeface="Roboto" panose="020B0604020202020204" charset="0"/>
                      </a:endParaRPr>
                    </a:p>
                  </a:txBody>
                  <a:tcPr/>
                </a:tc>
                <a:extLst>
                  <a:ext uri="{0D108BD9-81ED-4DB2-BD59-A6C34878D82A}">
                    <a16:rowId xmlns:a16="http://schemas.microsoft.com/office/drawing/2014/main" xmlns="" val="2093473875"/>
                  </a:ext>
                </a:extLst>
              </a:tr>
              <a:tr h="370840">
                <a:tc>
                  <a:txBody>
                    <a:bodyPr/>
                    <a:lstStyle/>
                    <a:p>
                      <a:r>
                        <a:rPr lang="en-US" sz="1500" dirty="0" smtClean="0">
                          <a:latin typeface="Roboto" panose="020B0604020202020204" charset="0"/>
                          <a:ea typeface="Roboto" panose="020B0604020202020204" charset="0"/>
                        </a:rPr>
                        <a:t>Jan 2018</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8,500,000.00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1,020,000.00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6 years</a:t>
                      </a:r>
                      <a:endParaRPr lang="en-US" sz="1500" dirty="0">
                        <a:latin typeface="Roboto" panose="020B0604020202020204" charset="0"/>
                        <a:ea typeface="Roboto" panose="020B0604020202020204" charset="0"/>
                      </a:endParaRPr>
                    </a:p>
                  </a:txBody>
                  <a:tcPr/>
                </a:tc>
                <a:tc>
                  <a:txBody>
                    <a:bodyPr/>
                    <a:lstStyle/>
                    <a:p>
                      <a:pPr algn="ctr"/>
                      <a:r>
                        <a:rPr lang="en-US" sz="1500" dirty="0" smtClean="0">
                          <a:latin typeface="Roboto" panose="020B0604020202020204" charset="0"/>
                          <a:ea typeface="Roboto" panose="020B0604020202020204" charset="0"/>
                        </a:rPr>
                        <a:t>60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December 2022</a:t>
                      </a:r>
                      <a:endParaRPr lang="en-US" sz="1500" dirty="0">
                        <a:latin typeface="Roboto" panose="020B0604020202020204" charset="0"/>
                        <a:ea typeface="Roboto" panose="020B0604020202020204" charset="0"/>
                      </a:endParaRPr>
                    </a:p>
                  </a:txBody>
                  <a:tcPr/>
                </a:tc>
                <a:extLst>
                  <a:ext uri="{0D108BD9-81ED-4DB2-BD59-A6C34878D82A}">
                    <a16:rowId xmlns:a16="http://schemas.microsoft.com/office/drawing/2014/main" xmlns="" val="1982797579"/>
                  </a:ext>
                </a:extLst>
              </a:tr>
              <a:tr h="370840">
                <a:tc>
                  <a:txBody>
                    <a:bodyPr/>
                    <a:lstStyle/>
                    <a:p>
                      <a:r>
                        <a:rPr lang="en-US" sz="1500" dirty="0" smtClean="0">
                          <a:latin typeface="Roboto" panose="020B0604020202020204" charset="0"/>
                          <a:ea typeface="Roboto" panose="020B0604020202020204" charset="0"/>
                        </a:rPr>
                        <a:t>Feb 2019</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8,500,000.00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1,020.000.00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4 years</a:t>
                      </a:r>
                      <a:endParaRPr lang="en-US" sz="1500" dirty="0">
                        <a:latin typeface="Roboto" panose="020B0604020202020204" charset="0"/>
                        <a:ea typeface="Roboto" panose="020B0604020202020204" charset="0"/>
                      </a:endParaRPr>
                    </a:p>
                  </a:txBody>
                  <a:tcPr/>
                </a:tc>
                <a:tc>
                  <a:txBody>
                    <a:bodyPr/>
                    <a:lstStyle/>
                    <a:p>
                      <a:pPr algn="ctr"/>
                      <a:r>
                        <a:rPr lang="en-US" sz="1500" dirty="0" smtClean="0">
                          <a:latin typeface="Roboto" panose="020B0604020202020204" charset="0"/>
                          <a:ea typeface="Roboto" panose="020B0604020202020204" charset="0"/>
                        </a:rPr>
                        <a:t>48</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January 2022</a:t>
                      </a:r>
                      <a:endParaRPr lang="en-US" sz="1500" dirty="0">
                        <a:latin typeface="Roboto" panose="020B0604020202020204" charset="0"/>
                        <a:ea typeface="Roboto" panose="020B0604020202020204" charset="0"/>
                      </a:endParaRPr>
                    </a:p>
                  </a:txBody>
                  <a:tcPr/>
                </a:tc>
                <a:extLst>
                  <a:ext uri="{0D108BD9-81ED-4DB2-BD59-A6C34878D82A}">
                    <a16:rowId xmlns:a16="http://schemas.microsoft.com/office/drawing/2014/main" xmlns="" val="128267306"/>
                  </a:ext>
                </a:extLst>
              </a:tr>
              <a:tr h="370840">
                <a:tc>
                  <a:txBody>
                    <a:bodyPr/>
                    <a:lstStyle/>
                    <a:p>
                      <a:r>
                        <a:rPr lang="en-US" sz="1500" dirty="0" smtClean="0">
                          <a:latin typeface="Roboto" panose="020B0604020202020204" charset="0"/>
                          <a:ea typeface="Roboto" panose="020B0604020202020204" charset="0"/>
                        </a:rPr>
                        <a:t>Dec 2</a:t>
                      </a:r>
                      <a:r>
                        <a:rPr lang="en-US" sz="1500" baseline="0" dirty="0" smtClean="0">
                          <a:latin typeface="Roboto" panose="020B0604020202020204" charset="0"/>
                          <a:ea typeface="Roboto" panose="020B0604020202020204" charset="0"/>
                        </a:rPr>
                        <a:t>021</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10,000,000.00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1,200.000.00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5</a:t>
                      </a:r>
                      <a:r>
                        <a:rPr lang="en-US" sz="1500" baseline="0" dirty="0" smtClean="0">
                          <a:latin typeface="Roboto" panose="020B0604020202020204" charset="0"/>
                          <a:ea typeface="Roboto" panose="020B0604020202020204" charset="0"/>
                        </a:rPr>
                        <a:t> years </a:t>
                      </a:r>
                      <a:endParaRPr lang="en-US" sz="1500" dirty="0">
                        <a:latin typeface="Roboto" panose="020B0604020202020204" charset="0"/>
                        <a:ea typeface="Roboto" panose="020B0604020202020204" charset="0"/>
                      </a:endParaRPr>
                    </a:p>
                  </a:txBody>
                  <a:tcPr/>
                </a:tc>
                <a:tc>
                  <a:txBody>
                    <a:bodyPr/>
                    <a:lstStyle/>
                    <a:p>
                      <a:pPr algn="ctr"/>
                      <a:r>
                        <a:rPr lang="en-US" sz="1500" dirty="0" smtClean="0">
                          <a:latin typeface="Roboto" panose="020B0604020202020204" charset="0"/>
                          <a:ea typeface="Roboto" panose="020B0604020202020204" charset="0"/>
                        </a:rPr>
                        <a:t>60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November</a:t>
                      </a:r>
                      <a:r>
                        <a:rPr lang="en-US" sz="1500" baseline="0" dirty="0" smtClean="0">
                          <a:latin typeface="Roboto" panose="020B0604020202020204" charset="0"/>
                          <a:ea typeface="Roboto" panose="020B0604020202020204" charset="0"/>
                        </a:rPr>
                        <a:t> 2026</a:t>
                      </a:r>
                      <a:endParaRPr lang="en-US" sz="1500" dirty="0">
                        <a:latin typeface="Roboto" panose="020B0604020202020204" charset="0"/>
                        <a:ea typeface="Roboto" panose="020B0604020202020204" charset="0"/>
                      </a:endParaRPr>
                    </a:p>
                  </a:txBody>
                  <a:tcPr/>
                </a:tc>
                <a:extLst>
                  <a:ext uri="{0D108BD9-81ED-4DB2-BD59-A6C34878D82A}">
                    <a16:rowId xmlns:a16="http://schemas.microsoft.com/office/drawing/2014/main" xmlns="" val="1918092374"/>
                  </a:ext>
                </a:extLst>
              </a:tr>
              <a:tr h="370840">
                <a:tc>
                  <a:txBody>
                    <a:bodyPr/>
                    <a:lstStyle/>
                    <a:p>
                      <a:r>
                        <a:rPr lang="en-US" sz="1500" dirty="0" smtClean="0">
                          <a:latin typeface="Roboto" panose="020B0604020202020204" charset="0"/>
                          <a:ea typeface="Roboto" panose="020B0604020202020204" charset="0"/>
                        </a:rPr>
                        <a:t>Jan 2022</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10,000,000.00</a:t>
                      </a:r>
                      <a:endParaRPr lang="en-US" sz="1500" dirty="0">
                        <a:latin typeface="Roboto" panose="020B0604020202020204" charset="0"/>
                        <a:ea typeface="Roboto" panose="020B0604020202020204" charset="0"/>
                      </a:endParaRPr>
                    </a:p>
                  </a:txBody>
                  <a:tcPr/>
                </a:tc>
                <a:tc>
                  <a:txBody>
                    <a:bodyPr/>
                    <a:lstStyle/>
                    <a:p>
                      <a:r>
                        <a:rPr lang="en-US" sz="1500" smtClean="0">
                          <a:latin typeface="Roboto" panose="020B0604020202020204" charset="0"/>
                          <a:ea typeface="Roboto" panose="020B0604020202020204" charset="0"/>
                        </a:rPr>
                        <a:t>1,200.000.00</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5</a:t>
                      </a:r>
                      <a:r>
                        <a:rPr lang="en-US" sz="1500" baseline="0" dirty="0" smtClean="0">
                          <a:latin typeface="Roboto" panose="020B0604020202020204" charset="0"/>
                          <a:ea typeface="Roboto" panose="020B0604020202020204" charset="0"/>
                        </a:rPr>
                        <a:t> years </a:t>
                      </a:r>
                      <a:endParaRPr lang="en-US" sz="1500" dirty="0">
                        <a:latin typeface="Roboto" panose="020B0604020202020204" charset="0"/>
                        <a:ea typeface="Roboto" panose="020B0604020202020204" charset="0"/>
                      </a:endParaRPr>
                    </a:p>
                  </a:txBody>
                  <a:tcPr/>
                </a:tc>
                <a:tc>
                  <a:txBody>
                    <a:bodyPr/>
                    <a:lstStyle/>
                    <a:p>
                      <a:pPr algn="ctr"/>
                      <a:r>
                        <a:rPr lang="en-US" sz="1500" dirty="0" smtClean="0">
                          <a:latin typeface="Roboto" panose="020B0604020202020204" charset="0"/>
                          <a:ea typeface="Roboto" panose="020B0604020202020204" charset="0"/>
                        </a:rPr>
                        <a:t>-</a:t>
                      </a:r>
                      <a:endParaRPr lang="en-US" sz="1500" dirty="0">
                        <a:latin typeface="Roboto" panose="020B0604020202020204" charset="0"/>
                        <a:ea typeface="Roboto" panose="020B0604020202020204" charset="0"/>
                      </a:endParaRPr>
                    </a:p>
                  </a:txBody>
                  <a:tcPr/>
                </a:tc>
                <a:tc>
                  <a:txBody>
                    <a:bodyPr/>
                    <a:lstStyle/>
                    <a:p>
                      <a:r>
                        <a:rPr lang="en-US" sz="1500" dirty="0" smtClean="0">
                          <a:latin typeface="Roboto" panose="020B0604020202020204" charset="0"/>
                          <a:ea typeface="Roboto" panose="020B0604020202020204" charset="0"/>
                        </a:rPr>
                        <a:t>*Outright claim</a:t>
                      </a:r>
                      <a:r>
                        <a:rPr lang="en-US" sz="1500" baseline="0" dirty="0" smtClean="0">
                          <a:latin typeface="Roboto" panose="020B0604020202020204" charset="0"/>
                          <a:ea typeface="Roboto" panose="020B0604020202020204" charset="0"/>
                        </a:rPr>
                        <a:t> on Jan. 2022</a:t>
                      </a:r>
                      <a:endParaRPr lang="en-US" sz="1500" dirty="0">
                        <a:latin typeface="Roboto" panose="020B0604020202020204" charset="0"/>
                        <a:ea typeface="Roboto" panose="020B0604020202020204" charset="0"/>
                      </a:endParaRPr>
                    </a:p>
                  </a:txBody>
                  <a:tcPr/>
                </a:tc>
                <a:extLst>
                  <a:ext uri="{0D108BD9-81ED-4DB2-BD59-A6C34878D82A}">
                    <a16:rowId xmlns:a16="http://schemas.microsoft.com/office/drawing/2014/main" xmlns="" val="1079762699"/>
                  </a:ext>
                </a:extLst>
              </a:tr>
            </a:tbl>
          </a:graphicData>
        </a:graphic>
      </p:graphicFrame>
    </p:spTree>
    <p:extLst>
      <p:ext uri="{BB962C8B-B14F-4D97-AF65-F5344CB8AC3E}">
        <p14:creationId xmlns:p14="http://schemas.microsoft.com/office/powerpoint/2010/main" xmlns="" val="31118999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3"/>
            <a:ext cx="1859850" cy="2696978"/>
          </a:xfrm>
        </p:spPr>
        <p:txBody>
          <a:bodyPr/>
          <a:lstStyle/>
          <a:p>
            <a:r>
              <a:rPr lang="en-US" sz="2000" dirty="0"/>
              <a:t>SEC. 4.110-3. </a:t>
            </a:r>
            <a:r>
              <a:rPr lang="en-US" sz="2000" u="sng" dirty="0"/>
              <a:t>Claims for Input Tax on Depreciable Goods</a:t>
            </a:r>
            <a:r>
              <a:rPr lang="en-US" sz="2000" u="sng" dirty="0" smtClean="0"/>
              <a:t>.</a:t>
            </a:r>
            <a:br>
              <a:rPr lang="en-US" sz="2000" u="sng" dirty="0" smtClean="0"/>
            </a:br>
            <a:r>
              <a:rPr lang="en-US" sz="2000" u="sng" dirty="0"/>
              <a:t/>
            </a:r>
            <a:br>
              <a:rPr lang="en-US" sz="2000" u="sng" dirty="0"/>
            </a:br>
            <a:r>
              <a:rPr lang="en-US" sz="2000" u="sng" dirty="0" smtClean="0"/>
              <a:t>SAMPLE PROBLEMS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37</a:t>
            </a:fld>
            <a:endParaRPr lang="en"/>
          </a:p>
        </p:txBody>
      </p:sp>
      <p:sp>
        <p:nvSpPr>
          <p:cNvPr id="6" name="Rectangle 5"/>
          <p:cNvSpPr/>
          <p:nvPr/>
        </p:nvSpPr>
        <p:spPr>
          <a:xfrm>
            <a:off x="2306549" y="441966"/>
            <a:ext cx="6570324" cy="393482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a. For </a:t>
            </a:r>
            <a:r>
              <a:rPr kumimoji="0" lang="en-US" sz="1800" b="1" i="0" u="sng"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rPr>
              <a:t>purchase made on January 2018, the amortization shall be for the shorter period of 5 years only or up to December 2022 although the useful life is 6 years</a:t>
            </a: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b. For </a:t>
            </a:r>
            <a:r>
              <a:rPr kumimoji="0" lang="en-US" sz="1800" b="1" i="0" u="sng"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rPr>
              <a:t>purchase made on February 2018, the amortization shall be for period of 4 years only or up to January 2022 since the useful life of the asset is shorter than 5 years</a:t>
            </a: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c. For </a:t>
            </a:r>
            <a:r>
              <a:rPr kumimoji="0" lang="en-US" sz="1800" b="1" i="0" u="sng"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rPr>
              <a:t>purchase made on December 2021, the amortization shall be for the period of 5 years or up to November 2026</a:t>
            </a: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800" b="1" i="0" u="sng" strike="noStrike" kern="0" cap="none" spc="0" normalizeH="0" baseline="0" noProof="0" dirty="0" smtClean="0">
                <a:ln>
                  <a:noFill/>
                </a:ln>
                <a:solidFill>
                  <a:srgbClr val="000000"/>
                </a:solidFill>
                <a:effectLst/>
                <a:uLnTx/>
                <a:uFillTx/>
                <a:latin typeface="Roboto" panose="020B0604020202020204" charset="0"/>
                <a:ea typeface="Roboto" panose="020B0604020202020204" charset="0"/>
                <a:sym typeface="Arial"/>
              </a:rPr>
              <a:t>d. For </a:t>
            </a:r>
            <a:r>
              <a:rPr kumimoji="0" lang="en-US" sz="1800" b="1" i="0" u="sng"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rPr>
              <a:t>purchase made on January 2022, no amortization shall be made and the input VAT shall be claimed on the month of purchase or January 2022.</a:t>
            </a:r>
            <a:endParaRPr kumimoji="0" lang="en-US" sz="1800" b="0" i="0" u="none" strike="noStrike" kern="0" cap="none" spc="0" normalizeH="0" baseline="0" noProof="0" dirty="0">
              <a:ln>
                <a:noFill/>
              </a:ln>
              <a:solidFill>
                <a:srgbClr val="000000"/>
              </a:solidFill>
              <a:effectLst/>
              <a:uLnTx/>
              <a:uFillTx/>
              <a:latin typeface="Roboto" panose="020B0604020202020204" charset="0"/>
              <a:ea typeface="Roboto" panose="020B0604020202020204" charset="0"/>
              <a:sym typeface="Arial"/>
            </a:endParaRPr>
          </a:p>
        </p:txBody>
      </p:sp>
    </p:spTree>
    <p:extLst>
      <p:ext uri="{BB962C8B-B14F-4D97-AF65-F5344CB8AC3E}">
        <p14:creationId xmlns:p14="http://schemas.microsoft.com/office/powerpoint/2010/main" xmlns="" val="12116183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38</a:t>
            </a:fld>
            <a:endParaRPr lang="en"/>
          </a:p>
        </p:txBody>
      </p:sp>
      <p:sp>
        <p:nvSpPr>
          <p:cNvPr id="5" name="Text Placeholder 2"/>
          <p:cNvSpPr txBox="1">
            <a:spLocks/>
          </p:cNvSpPr>
          <p:nvPr/>
        </p:nvSpPr>
        <p:spPr>
          <a:xfrm>
            <a:off x="2513402" y="378098"/>
            <a:ext cx="6086067" cy="411024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smtClean="0">
                <a:latin typeface="Roboto" panose="020B0604020202020204" charset="0"/>
                <a:ea typeface="Roboto" panose="020B0604020202020204" charset="0"/>
              </a:rPr>
              <a:t>(b) Cancellation of VAT registration</a:t>
            </a:r>
            <a:endParaRPr lang="en-US" sz="2000" smtClean="0">
              <a:latin typeface="Roboto" panose="020B0604020202020204" charset="0"/>
              <a:ea typeface="Roboto" panose="020B0604020202020204" charset="0"/>
            </a:endParaRPr>
          </a:p>
          <a:p>
            <a:endParaRPr lang="en-US" sz="2000" smtClean="0">
              <a:latin typeface="Roboto" panose="020B0604020202020204" charset="0"/>
              <a:ea typeface="Roboto" panose="020B0604020202020204" charset="0"/>
            </a:endParaRPr>
          </a:p>
          <a:p>
            <a:r>
              <a:rPr lang="en-US" sz="2000" smtClean="0">
                <a:latin typeface="Roboto" panose="020B0604020202020204" charset="0"/>
                <a:ea typeface="Roboto" panose="020B0604020202020204" charset="0"/>
              </a:rPr>
              <a:t>A VAT-registered person whose registration has been cancelled due to retirement from or cessation of business, or due to changes in or cessation of status under Sec. 106 (C) of the Tax Code may, within two (2) years from the date of cancellation, apply for the issuance of tax credit certificate for any unused input tax which he may use in payment of his other internal revenue taxes: </a:t>
            </a:r>
            <a:r>
              <a:rPr lang="en-US" sz="2000" i="1" smtClean="0">
                <a:latin typeface="Roboto" panose="020B0604020202020204" charset="0"/>
                <a:ea typeface="Roboto" panose="020B0604020202020204" charset="0"/>
              </a:rPr>
              <a:t>Provided, however,</a:t>
            </a:r>
            <a:r>
              <a:rPr lang="en-US" sz="2000" smtClean="0">
                <a:latin typeface="Roboto" panose="020B0604020202020204" charset="0"/>
                <a:ea typeface="Roboto" panose="020B0604020202020204" charset="0"/>
              </a:rPr>
              <a:t> that he shall be entitled to a refund if he has no internal revenue tax liabilities against which the tax credit certificate may be utilized.</a:t>
            </a: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7796996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39</a:t>
            </a:fld>
            <a:endParaRPr lang="en"/>
          </a:p>
        </p:txBody>
      </p:sp>
      <p:sp>
        <p:nvSpPr>
          <p:cNvPr id="6" name="Text Placeholder 2"/>
          <p:cNvSpPr txBox="1">
            <a:spLocks/>
          </p:cNvSpPr>
          <p:nvPr/>
        </p:nvSpPr>
        <p:spPr>
          <a:xfrm>
            <a:off x="2486352" y="453680"/>
            <a:ext cx="6195310" cy="4354626"/>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smtClean="0">
                <a:latin typeface="Roboto" panose="020B0604020202020204" charset="0"/>
                <a:ea typeface="Roboto" panose="020B0604020202020204" charset="0"/>
              </a:rPr>
              <a:t>(b) Cancellation of VAT registration - Requirements</a:t>
            </a:r>
            <a:endParaRPr lang="en-US" sz="2000" smtClean="0">
              <a:latin typeface="Roboto" panose="020B0604020202020204" charset="0"/>
              <a:ea typeface="Roboto" panose="020B0604020202020204" charset="0"/>
            </a:endParaRPr>
          </a:p>
          <a:p>
            <a:endParaRPr lang="en-US" sz="2000" smtClean="0">
              <a:latin typeface="Roboto" panose="020B0604020202020204" charset="0"/>
              <a:ea typeface="Roboto" panose="020B0604020202020204" charset="0"/>
            </a:endParaRPr>
          </a:p>
          <a:p>
            <a:r>
              <a:rPr lang="en-US" sz="2000" b="1" u="sng" smtClean="0">
                <a:latin typeface="Roboto" panose="020B0604020202020204" charset="0"/>
                <a:ea typeface="Roboto" panose="020B0604020202020204" charset="0"/>
              </a:rPr>
              <a:t>The date of cancellation being referred hereto is the date of issuance of tax clearance by the BIR, after full settlement of all tax liabilities relative to cessation of business or change of status of the concerned taxpayer: </a:t>
            </a:r>
            <a:r>
              <a:rPr lang="en-US" sz="2000" b="1" i="1" u="sng" smtClean="0">
                <a:latin typeface="Roboto" panose="020B0604020202020204" charset="0"/>
                <a:ea typeface="Roboto" panose="020B0604020202020204" charset="0"/>
              </a:rPr>
              <a:t>Provided, finally,</a:t>
            </a:r>
            <a:r>
              <a:rPr lang="en-US" sz="2000" b="1" u="sng" smtClean="0">
                <a:latin typeface="Roboto" panose="020B0604020202020204" charset="0"/>
                <a:ea typeface="Roboto" panose="020B0604020202020204" charset="0"/>
              </a:rPr>
              <a:t> that the filing of the claim shall be made only after completion of the mandatory audit of all internal revenue tax liabilities covering the immediately preceding year and the short period return and the issuance of the applicable tax clearance/s by the appropriate BIR Office which has jurisdiction over the taxpayer.</a:t>
            </a:r>
            <a:endParaRPr lang="en-US" sz="200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867184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4.106-5. Zero Rated Sales of Goods or </a:t>
            </a:r>
            <a:r>
              <a:rPr lang="en-US" sz="2000" dirty="0" smtClean="0"/>
              <a:t>Properties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a:t>
            </a:fld>
            <a:endParaRPr lang="en"/>
          </a:p>
        </p:txBody>
      </p:sp>
      <p:sp>
        <p:nvSpPr>
          <p:cNvPr id="7" name="Text Placeholder 2"/>
          <p:cNvSpPr txBox="1">
            <a:spLocks/>
          </p:cNvSpPr>
          <p:nvPr/>
        </p:nvSpPr>
        <p:spPr>
          <a:xfrm>
            <a:off x="2633872" y="710295"/>
            <a:ext cx="5882599" cy="339003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dirty="0" smtClean="0">
                <a:latin typeface="Roboto" panose="020B0604020202020204" charset="0"/>
                <a:ea typeface="Roboto" panose="020B0604020202020204" charset="0"/>
              </a:rPr>
              <a:t>(5) The sale of goods, supplies, equipment and fuel to persons engaged in international shipping or international air transport operations: </a:t>
            </a:r>
            <a:r>
              <a:rPr lang="en-US" sz="2400" b="1" i="1" u="sng" dirty="0" smtClean="0">
                <a:latin typeface="Roboto" panose="020B0604020202020204" charset="0"/>
                <a:ea typeface="Roboto" panose="020B0604020202020204" charset="0"/>
              </a:rPr>
              <a:t>Provided, That</a:t>
            </a:r>
            <a:r>
              <a:rPr lang="en-US" sz="2400" b="1" u="sng" dirty="0" smtClean="0">
                <a:latin typeface="Roboto" panose="020B0604020202020204" charset="0"/>
                <a:ea typeface="Roboto" panose="020B0604020202020204" charset="0"/>
              </a:rPr>
              <a:t> the goods, supplies, equipment, and fuel shall be used exclusively for international shipping or air transport operations.</a:t>
            </a:r>
            <a:r>
              <a:rPr lang="en-US" sz="2400" u="sng" dirty="0" smtClean="0">
                <a:latin typeface="Roboto" panose="020B0604020202020204" charset="0"/>
                <a:ea typeface="Roboto" panose="020B0604020202020204" charset="0"/>
              </a:rPr>
              <a:t> </a:t>
            </a:r>
            <a:endParaRPr lang="en-US" sz="2400" dirty="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1575413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40</a:t>
            </a:fld>
            <a:endParaRPr lang="en"/>
          </a:p>
        </p:txBody>
      </p:sp>
      <p:sp>
        <p:nvSpPr>
          <p:cNvPr id="5" name="Text Placeholder 2"/>
          <p:cNvSpPr txBox="1">
            <a:spLocks/>
          </p:cNvSpPr>
          <p:nvPr/>
        </p:nvSpPr>
        <p:spPr>
          <a:xfrm>
            <a:off x="2516232" y="629481"/>
            <a:ext cx="6165432" cy="379868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1200"/>
              </a:spcBef>
              <a:spcAft>
                <a:spcPts val="1200"/>
              </a:spcAft>
            </a:pPr>
            <a:r>
              <a:rPr lang="en-US" sz="2200" b="1" dirty="0" smtClean="0">
                <a:latin typeface="Roboto" panose="020B0604020202020204" charset="0"/>
                <a:ea typeface="Roboto" panose="020B0604020202020204" charset="0"/>
              </a:rPr>
              <a:t>(c)Where to file the claim for refund/credit</a:t>
            </a:r>
            <a:endParaRPr lang="en-US" sz="2200" dirty="0" smtClean="0">
              <a:latin typeface="Roboto" panose="020B0604020202020204" charset="0"/>
              <a:ea typeface="Roboto" panose="020B0604020202020204" charset="0"/>
            </a:endParaRPr>
          </a:p>
          <a:p>
            <a:pPr>
              <a:spcBef>
                <a:spcPts val="1200"/>
              </a:spcBef>
              <a:spcAft>
                <a:spcPts val="1200"/>
              </a:spcAft>
            </a:pPr>
            <a:r>
              <a:rPr lang="en-US" sz="2200" dirty="0" smtClean="0">
                <a:latin typeface="Roboto" panose="020B0604020202020204" charset="0"/>
                <a:ea typeface="Roboto" panose="020B0604020202020204" charset="0"/>
              </a:rPr>
              <a:t>Claims for refunds shall be filed with the appropriate Bureau of Internal Revenue (BIR) Office (Large Taxpayers Service (LTS), Revenue District Office (RDO)) having jurisdiction over the principal place of business of the taxpayer. Claims for input tax refund of direct exporters </a:t>
            </a:r>
            <a:r>
              <a:rPr lang="en-US" sz="2200" u="sng" dirty="0" smtClean="0">
                <a:latin typeface="Roboto" panose="020B0604020202020204" charset="0"/>
                <a:ea typeface="Roboto" panose="020B0604020202020204" charset="0"/>
              </a:rPr>
              <a:t>shall be exclusively</a:t>
            </a:r>
            <a:r>
              <a:rPr lang="en-US" sz="2200" dirty="0" smtClean="0">
                <a:latin typeface="Roboto" panose="020B0604020202020204" charset="0"/>
                <a:ea typeface="Roboto" panose="020B0604020202020204" charset="0"/>
              </a:rPr>
              <a:t> filed with the VAT Credit Audit Division (VCAD).</a:t>
            </a:r>
          </a:p>
          <a:p>
            <a:pPr>
              <a:spcBef>
                <a:spcPts val="1200"/>
              </a:spcBef>
              <a:spcAft>
                <a:spcPts val="1200"/>
              </a:spcAft>
            </a:pPr>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1022667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41</a:t>
            </a:fld>
            <a:endParaRPr lang="en"/>
          </a:p>
        </p:txBody>
      </p:sp>
      <p:sp>
        <p:nvSpPr>
          <p:cNvPr id="6" name="Text Placeholder 2"/>
          <p:cNvSpPr txBox="1">
            <a:spLocks/>
          </p:cNvSpPr>
          <p:nvPr/>
        </p:nvSpPr>
        <p:spPr>
          <a:xfrm>
            <a:off x="2379837" y="317476"/>
            <a:ext cx="6342921" cy="429562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smtClean="0">
                <a:latin typeface="Roboto" panose="020B0604020202020204" charset="0"/>
                <a:ea typeface="Roboto" panose="020B0604020202020204" charset="0"/>
              </a:rPr>
              <a:t>(d) Period within which refund/credit of input taxes shall be made</a:t>
            </a:r>
            <a:endParaRPr lang="en-US" sz="2000" smtClean="0">
              <a:latin typeface="Roboto" panose="020B0604020202020204" charset="0"/>
              <a:ea typeface="Roboto" panose="020B0604020202020204" charset="0"/>
            </a:endParaRPr>
          </a:p>
          <a:p>
            <a:endParaRPr lang="en-US" sz="2000" smtClean="0">
              <a:latin typeface="Roboto" panose="020B0604020202020204" charset="0"/>
              <a:ea typeface="Roboto" panose="020B0604020202020204" charset="0"/>
            </a:endParaRPr>
          </a:p>
          <a:p>
            <a:r>
              <a:rPr lang="en-US" sz="2000" smtClean="0">
                <a:latin typeface="Roboto" panose="020B0604020202020204" charset="0"/>
                <a:ea typeface="Roboto" panose="020B0604020202020204" charset="0"/>
              </a:rPr>
              <a:t>The Commissioner of Internal Revenue shall grant refund for creditable input taxes within </a:t>
            </a:r>
            <a:r>
              <a:rPr lang="en-US" sz="2000" b="1" u="sng" smtClean="0">
                <a:latin typeface="Roboto" panose="020B0604020202020204" charset="0"/>
                <a:ea typeface="Roboto" panose="020B0604020202020204" charset="0"/>
              </a:rPr>
              <a:t>ninety (90)</a:t>
            </a:r>
            <a:r>
              <a:rPr lang="en-US" sz="2000" b="1" smtClean="0">
                <a:latin typeface="Roboto" panose="020B0604020202020204" charset="0"/>
                <a:ea typeface="Roboto" panose="020B0604020202020204" charset="0"/>
              </a:rPr>
              <a:t> </a:t>
            </a:r>
            <a:r>
              <a:rPr lang="en-US" sz="2000" smtClean="0">
                <a:latin typeface="Roboto" panose="020B0604020202020204" charset="0"/>
                <a:ea typeface="Roboto" panose="020B0604020202020204" charset="0"/>
              </a:rPr>
              <a:t>days from the date of:</a:t>
            </a:r>
          </a:p>
          <a:p>
            <a:endParaRPr lang="en-US" sz="2000" smtClean="0">
              <a:latin typeface="Roboto" panose="020B0604020202020204" charset="0"/>
              <a:ea typeface="Roboto" panose="020B0604020202020204" charset="0"/>
            </a:endParaRPr>
          </a:p>
          <a:p>
            <a:r>
              <a:rPr lang="en-US" sz="2000" smtClean="0">
                <a:latin typeface="Roboto" panose="020B0604020202020204" charset="0"/>
                <a:ea typeface="Roboto" panose="020B0604020202020204" charset="0"/>
              </a:rPr>
              <a:t>submission of the </a:t>
            </a:r>
            <a:r>
              <a:rPr lang="en-US" sz="2000" b="1" u="sng" smtClean="0">
                <a:latin typeface="Roboto" panose="020B0604020202020204" charset="0"/>
                <a:ea typeface="Roboto" panose="020B0604020202020204" charset="0"/>
              </a:rPr>
              <a:t>official receipts or invoices and other documents</a:t>
            </a:r>
            <a:r>
              <a:rPr lang="en-US" sz="2000" b="1" cap="all" smtClean="0">
                <a:latin typeface="Roboto" panose="020B0604020202020204" charset="0"/>
                <a:ea typeface="Roboto" panose="020B0604020202020204" charset="0"/>
              </a:rPr>
              <a:t> </a:t>
            </a:r>
            <a:r>
              <a:rPr lang="en-US" sz="2000" smtClean="0">
                <a:latin typeface="Roboto" panose="020B0604020202020204" charset="0"/>
                <a:ea typeface="Roboto" panose="020B0604020202020204" charset="0"/>
              </a:rPr>
              <a:t>in support of the application filed in accordance with subsections (A) and (B) hereof.</a:t>
            </a:r>
          </a:p>
          <a:p>
            <a:endParaRPr lang="en-US" sz="2000" smtClean="0">
              <a:latin typeface="Roboto" panose="020B0604020202020204" charset="0"/>
              <a:ea typeface="Roboto" panose="020B0604020202020204" charset="0"/>
            </a:endParaRPr>
          </a:p>
          <a:p>
            <a:r>
              <a:rPr lang="en-US" sz="2000" b="1" u="sng" smtClean="0">
                <a:latin typeface="Roboto" panose="020B0604020202020204" charset="0"/>
                <a:ea typeface="Roboto" panose="020B0604020202020204" charset="0"/>
              </a:rPr>
              <a:t>Should the Commissioner find that the grant of refund is not proper, the Commissioner must state in writing the legal and factual basis for the denial.</a:t>
            </a:r>
            <a:endParaRPr lang="en-US" sz="200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5996304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42</a:t>
            </a:fld>
            <a:endParaRPr lang="en"/>
          </a:p>
        </p:txBody>
      </p:sp>
      <p:sp>
        <p:nvSpPr>
          <p:cNvPr id="5" name="Text Placeholder 2"/>
          <p:cNvSpPr txBox="1">
            <a:spLocks/>
          </p:cNvSpPr>
          <p:nvPr/>
        </p:nvSpPr>
        <p:spPr>
          <a:xfrm>
            <a:off x="2364951" y="477014"/>
            <a:ext cx="6111228" cy="396142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dirty="0" smtClean="0">
                <a:latin typeface="Roboto" panose="020B0604020202020204" charset="0"/>
                <a:ea typeface="Roboto" panose="020B0604020202020204" charset="0"/>
              </a:rPr>
              <a:t>(d) Period within which refund/credit of input taxes shall be made</a:t>
            </a:r>
            <a:endParaRPr lang="en-US" sz="2000" dirty="0" smtClean="0">
              <a:latin typeface="Roboto" panose="020B0604020202020204" charset="0"/>
              <a:ea typeface="Roboto" panose="020B0604020202020204" charset="0"/>
            </a:endParaRPr>
          </a:p>
          <a:p>
            <a:endParaRPr lang="en-US" sz="2000" dirty="0" smtClean="0">
              <a:latin typeface="Roboto" panose="020B0604020202020204" charset="0"/>
              <a:ea typeface="Roboto" panose="020B0604020202020204" charset="0"/>
            </a:endParaRPr>
          </a:p>
          <a:p>
            <a:r>
              <a:rPr lang="en-US" sz="2000" b="1" u="sng" dirty="0" smtClean="0">
                <a:latin typeface="Roboto" panose="020B0604020202020204" charset="0"/>
                <a:ea typeface="Roboto" panose="020B0604020202020204" charset="0"/>
              </a:rPr>
              <a:t>The 90-day period to process and decide, pending the establishment of the enhanced VAT Refund System shall only be up to the date of approval of the Recommendation Report on such application for VAT refund by the Commissioner or his duly authorized representative: </a:t>
            </a:r>
            <a:r>
              <a:rPr lang="en-US" sz="2000" b="1" i="1" u="sng" dirty="0" smtClean="0">
                <a:latin typeface="Roboto" panose="020B0604020202020204" charset="0"/>
                <a:ea typeface="Roboto" panose="020B0604020202020204" charset="0"/>
              </a:rPr>
              <a:t>Provided, That</a:t>
            </a:r>
            <a:r>
              <a:rPr lang="en-US" sz="2000" b="1" u="sng" dirty="0" smtClean="0">
                <a:latin typeface="Roboto" panose="020B0604020202020204" charset="0"/>
                <a:ea typeface="Roboto" panose="020B0604020202020204" charset="0"/>
              </a:rPr>
              <a:t> all claims for refund/tax credit certificate filed prior to January 1, 2018 will be governed by the one hundred twenty (120)-day processing period.</a:t>
            </a:r>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5310271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43</a:t>
            </a:fld>
            <a:endParaRPr lang="en"/>
          </a:p>
        </p:txBody>
      </p:sp>
      <p:sp>
        <p:nvSpPr>
          <p:cNvPr id="6" name="Text Placeholder 2"/>
          <p:cNvSpPr txBox="1">
            <a:spLocks/>
          </p:cNvSpPr>
          <p:nvPr/>
        </p:nvSpPr>
        <p:spPr>
          <a:xfrm>
            <a:off x="2400387" y="388372"/>
            <a:ext cx="6157986" cy="419244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b="1" smtClean="0">
                <a:latin typeface="Roboto" panose="020B0604020202020204" charset="0"/>
                <a:ea typeface="Roboto" panose="020B0604020202020204" charset="0"/>
              </a:rPr>
              <a:t>(d) Period within which refund/credit of input taxes shall be made</a:t>
            </a:r>
            <a:endParaRPr lang="en-US" sz="2000" smtClean="0">
              <a:latin typeface="Roboto" panose="020B0604020202020204" charset="0"/>
              <a:ea typeface="Roboto" panose="020B0604020202020204" charset="0"/>
            </a:endParaRPr>
          </a:p>
          <a:p>
            <a:endParaRPr lang="en-US" sz="2000" smtClean="0">
              <a:latin typeface="Roboto" panose="020B0604020202020204" charset="0"/>
              <a:ea typeface="Roboto" panose="020B0604020202020204" charset="0"/>
            </a:endParaRPr>
          </a:p>
          <a:p>
            <a:r>
              <a:rPr lang="en-US" sz="2000" smtClean="0">
                <a:latin typeface="Roboto" panose="020B0604020202020204" charset="0"/>
                <a:ea typeface="Roboto" panose="020B0604020202020204" charset="0"/>
              </a:rPr>
              <a:t>In case of full or partial denial of the claim for tax refund, the taxpayer affected may, within thirty (30) days from the receipt of the decision denying the claim, appeal the decision with the Court of Tax Appeals: </a:t>
            </a:r>
            <a:r>
              <a:rPr lang="en-US" sz="2000" b="1" i="1" u="sng" smtClean="0">
                <a:latin typeface="Roboto" panose="020B0604020202020204" charset="0"/>
                <a:ea typeface="Roboto" panose="020B0604020202020204" charset="0"/>
              </a:rPr>
              <a:t>Provided, however,</a:t>
            </a:r>
            <a:r>
              <a:rPr lang="en-US" sz="2000" b="1" u="sng" smtClean="0">
                <a:latin typeface="Roboto" panose="020B0604020202020204" charset="0"/>
                <a:ea typeface="Roboto" panose="020B0604020202020204" charset="0"/>
              </a:rPr>
              <a:t> that failure on the part of any official, agent, or employee of the BIR to act on the application within the ninety (90)- day period shall be punishable under Section 269 of the Tax Code, as amended.</a:t>
            </a:r>
            <a:r>
              <a:rPr lang="en-US" sz="2000" b="1" i="1" smtClean="0">
                <a:latin typeface="Roboto" panose="020B0604020202020204" charset="0"/>
                <a:ea typeface="Roboto" panose="020B0604020202020204" charset="0"/>
              </a:rPr>
              <a:t> </a:t>
            </a:r>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2513114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44</a:t>
            </a:fld>
            <a:endParaRPr lang="en"/>
          </a:p>
        </p:txBody>
      </p:sp>
      <p:sp>
        <p:nvSpPr>
          <p:cNvPr id="5" name="Text Placeholder 2"/>
          <p:cNvSpPr txBox="1">
            <a:spLocks/>
          </p:cNvSpPr>
          <p:nvPr/>
        </p:nvSpPr>
        <p:spPr>
          <a:xfrm>
            <a:off x="2502184" y="894841"/>
            <a:ext cx="5932899" cy="307098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PH" sz="2400" b="1" u="sng" smtClean="0">
                <a:latin typeface="Roboto" panose="020B0604020202020204" charset="0"/>
                <a:ea typeface="Roboto" panose="020B0604020202020204" charset="0"/>
              </a:rPr>
              <a:t>(f) VAT Refund Center </a:t>
            </a:r>
          </a:p>
          <a:p>
            <a:endParaRPr lang="en-PH" sz="2400" b="1" u="sng" smtClean="0">
              <a:latin typeface="Roboto" panose="020B0604020202020204" charset="0"/>
              <a:ea typeface="Roboto" panose="020B0604020202020204" charset="0"/>
            </a:endParaRPr>
          </a:p>
          <a:p>
            <a:r>
              <a:rPr lang="en-PH" sz="2400" b="1" u="sng" smtClean="0">
                <a:latin typeface="Roboto" panose="020B0604020202020204" charset="0"/>
                <a:ea typeface="Roboto" panose="020B0604020202020204" charset="0"/>
              </a:rPr>
              <a:t>The Department of Finance shall establish a VAT refund center in the BIR and in the Bureau of Customs (BOC) that will handle the processing and granting of cash refunds of creditable input tax.</a:t>
            </a:r>
            <a:endParaRPr lang="en-US" sz="240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164451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45</a:t>
            </a:fld>
            <a:endParaRPr lang="en"/>
          </a:p>
        </p:txBody>
      </p:sp>
      <p:sp>
        <p:nvSpPr>
          <p:cNvPr id="6" name="Text Placeholder 2"/>
          <p:cNvSpPr txBox="1">
            <a:spLocks/>
          </p:cNvSpPr>
          <p:nvPr/>
        </p:nvSpPr>
        <p:spPr>
          <a:xfrm>
            <a:off x="2461927" y="710294"/>
            <a:ext cx="6466316" cy="386170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200" b="1" u="sng" dirty="0" smtClean="0">
                <a:latin typeface="Roboto" panose="020B0604020202020204" charset="0"/>
                <a:ea typeface="Roboto" panose="020B0604020202020204" charset="0"/>
              </a:rPr>
              <a:t>(g) Automatic Appropriation</a:t>
            </a:r>
            <a:endParaRPr lang="en-US" sz="2200" dirty="0" smtClean="0">
              <a:latin typeface="Roboto" panose="020B0604020202020204" charset="0"/>
              <a:ea typeface="Roboto" panose="020B0604020202020204" charset="0"/>
            </a:endParaRPr>
          </a:p>
          <a:p>
            <a:endParaRPr lang="en-PH" sz="2200" b="1" u="sng" dirty="0" smtClean="0">
              <a:latin typeface="Roboto" panose="020B0604020202020204" charset="0"/>
              <a:ea typeface="Roboto" panose="020B0604020202020204" charset="0"/>
            </a:endParaRPr>
          </a:p>
          <a:p>
            <a:r>
              <a:rPr lang="en-PH" sz="2200" b="1" u="sng" dirty="0" smtClean="0">
                <a:latin typeface="Roboto" panose="020B0604020202020204" charset="0"/>
                <a:ea typeface="Roboto" panose="020B0604020202020204" charset="0"/>
              </a:rPr>
              <a:t>An amount equivalent to five percent (5%) of the total VAT collection of the BIR and the BOC from the immediately preceding year shall be automatically appropriated annually and shall be treated as a special account in the general fund or as trust receipts for the purpose of funding claims for VAT refund: </a:t>
            </a:r>
            <a:r>
              <a:rPr lang="en-PH" sz="2200" b="1" i="1" u="sng" dirty="0" smtClean="0">
                <a:latin typeface="Roboto" panose="020B0604020202020204" charset="0"/>
                <a:ea typeface="Roboto" panose="020B0604020202020204" charset="0"/>
              </a:rPr>
              <a:t>Provided, That</a:t>
            </a:r>
            <a:r>
              <a:rPr lang="en-PH" sz="2200" b="1" u="sng" dirty="0" smtClean="0">
                <a:latin typeface="Roboto" panose="020B0604020202020204" charset="0"/>
                <a:ea typeface="Roboto" panose="020B0604020202020204" charset="0"/>
              </a:rPr>
              <a:t> any unused fund, at the end of the year shall revert to the general fund.</a:t>
            </a:r>
            <a:endParaRPr lang="en-US" sz="2200" dirty="0" smtClean="0">
              <a:latin typeface="Roboto" panose="020B0604020202020204" charset="0"/>
              <a:ea typeface="Roboto" panose="020B0604020202020204" charset="0"/>
            </a:endParaRPr>
          </a:p>
          <a:p>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4622830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 4.112-1. </a:t>
            </a:r>
            <a:r>
              <a:rPr lang="en-US" sz="2000" u="sng" dirty="0"/>
              <a:t>Claims for Refund/Credit of Input </a:t>
            </a:r>
            <a:r>
              <a:rPr lang="en-US" sz="2000" u="sng" dirty="0" smtClean="0"/>
              <a:t>Tax</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46</a:t>
            </a:fld>
            <a:endParaRPr lang="en"/>
          </a:p>
        </p:txBody>
      </p:sp>
      <p:sp>
        <p:nvSpPr>
          <p:cNvPr id="5" name="Text Placeholder 2"/>
          <p:cNvSpPr txBox="1">
            <a:spLocks/>
          </p:cNvSpPr>
          <p:nvPr/>
        </p:nvSpPr>
        <p:spPr>
          <a:xfrm>
            <a:off x="2451757" y="710295"/>
            <a:ext cx="6096341" cy="366846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PH" sz="2400" b="1" u="sng" smtClean="0">
                <a:latin typeface="Roboto" panose="020B0604020202020204" charset="0"/>
                <a:ea typeface="Roboto" panose="020B0604020202020204" charset="0"/>
              </a:rPr>
              <a:t>(h) Quarterly Report</a:t>
            </a:r>
            <a:endParaRPr lang="en-US" sz="2400" smtClean="0">
              <a:latin typeface="Roboto" panose="020B0604020202020204" charset="0"/>
              <a:ea typeface="Roboto" panose="020B0604020202020204" charset="0"/>
            </a:endParaRPr>
          </a:p>
          <a:p>
            <a:endParaRPr lang="en-PH" sz="2400" b="1" u="sng" smtClean="0">
              <a:latin typeface="Roboto" panose="020B0604020202020204" charset="0"/>
              <a:ea typeface="Roboto" panose="020B0604020202020204" charset="0"/>
            </a:endParaRPr>
          </a:p>
          <a:p>
            <a:r>
              <a:rPr lang="en-US" sz="2400" b="1" u="sng" smtClean="0">
                <a:latin typeface="Roboto" panose="020B0604020202020204" charset="0"/>
                <a:ea typeface="Roboto" panose="020B0604020202020204" charset="0"/>
              </a:rPr>
              <a:t>The BIR and BOC shall be required to submit to the Congressional Oversight Committee on the Comprehensive Tax Reform Program (COCCTRP) a quarterly report of all pending claims for refund and any unused fund.</a:t>
            </a:r>
            <a:endParaRPr lang="en-US" sz="240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3213855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848"/>
            <a:ext cx="2152664" cy="2696978"/>
          </a:xfrm>
        </p:spPr>
        <p:txBody>
          <a:bodyPr/>
          <a:lstStyle/>
          <a:p>
            <a:r>
              <a:rPr lang="en-US" sz="2000" dirty="0"/>
              <a:t>SEC.4-114-1. </a:t>
            </a:r>
            <a:r>
              <a:rPr lang="en-US" sz="2000" u="sng" dirty="0"/>
              <a:t>Filing of Return and Payment of VAT</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47</a:t>
            </a:fld>
            <a:endParaRPr lang="en"/>
          </a:p>
        </p:txBody>
      </p:sp>
      <p:sp>
        <p:nvSpPr>
          <p:cNvPr id="6" name="Text Placeholder 2"/>
          <p:cNvSpPr txBox="1">
            <a:spLocks/>
          </p:cNvSpPr>
          <p:nvPr/>
        </p:nvSpPr>
        <p:spPr>
          <a:xfrm>
            <a:off x="2667410" y="1141578"/>
            <a:ext cx="5739549" cy="252981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b="1" u="sng" smtClean="0">
                <a:latin typeface="Roboto" panose="020B0604020202020204" charset="0"/>
                <a:ea typeface="Roboto" panose="020B0604020202020204" charset="0"/>
              </a:rPr>
              <a:t>Beginning January 1, 2023, the filing and payment required under the Tax Code shall be done within twenty-five (25) days following the close of each taxable quarter.</a:t>
            </a:r>
            <a:endParaRPr lang="en-US" sz="2800" smtClean="0">
              <a:latin typeface="Roboto" panose="020B0604020202020204" charset="0"/>
              <a:ea typeface="Roboto" panose="020B0604020202020204" charset="0"/>
            </a:endParaRPr>
          </a:p>
          <a:p>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44981199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3913"/>
            <a:ext cx="2106202" cy="2902459"/>
          </a:xfrm>
        </p:spPr>
        <p:txBody>
          <a:bodyPr/>
          <a:lstStyle/>
          <a:p>
            <a:r>
              <a:rPr lang="en-US" sz="2000" dirty="0"/>
              <a:t>SEC.4-114-2. </a:t>
            </a:r>
            <a:r>
              <a:rPr lang="en-US" sz="2000" u="sng" dirty="0"/>
              <a:t>Withholding of VAT on Government Money Payments and Payments to Non-Residents. </a:t>
            </a:r>
            <a:r>
              <a:rPr lang="en-US" sz="2000" dirty="0"/>
              <a:t/>
            </a:r>
            <a:br>
              <a:rPr lang="en-US" sz="2000" dirty="0"/>
            </a:b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48</a:t>
            </a:fld>
            <a:endParaRPr lang="en"/>
          </a:p>
        </p:txBody>
      </p:sp>
      <p:sp>
        <p:nvSpPr>
          <p:cNvPr id="5" name="Text Placeholder 2"/>
          <p:cNvSpPr txBox="1">
            <a:spLocks/>
          </p:cNvSpPr>
          <p:nvPr/>
        </p:nvSpPr>
        <p:spPr>
          <a:xfrm>
            <a:off x="2523677" y="608445"/>
            <a:ext cx="6157986" cy="4004652"/>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200" b="1" u="sng" dirty="0" smtClean="0">
                <a:latin typeface="Roboto" panose="020B0604020202020204" charset="0"/>
                <a:ea typeface="Roboto" panose="020B0604020202020204" charset="0"/>
              </a:rPr>
              <a:t>Beginning January 1, 2021, the VAT withholding system under this subsection shall shift from final to a creditable system.</a:t>
            </a:r>
          </a:p>
          <a:p>
            <a:endParaRPr lang="en-US" sz="2200" b="1" u="sng" dirty="0" smtClean="0">
              <a:latin typeface="Roboto" panose="020B0604020202020204" charset="0"/>
              <a:ea typeface="Roboto" panose="020B0604020202020204" charset="0"/>
            </a:endParaRPr>
          </a:p>
          <a:p>
            <a:r>
              <a:rPr lang="en-US" sz="2200" b="1" u="sng" dirty="0" smtClean="0">
                <a:latin typeface="Roboto" panose="020B0604020202020204" charset="0"/>
                <a:ea typeface="Roboto" panose="020B0604020202020204" charset="0"/>
              </a:rPr>
              <a:t>Payments for purchase of goods and services arising from projects funded by Official Development Assistance (ODA) as defined under Republic Act No. 8182, Otherwise known as the “Official Development Assistance Act of 1996,” as amended, shall not be subject to the Final/Creditable Withholding Taxes </a:t>
            </a:r>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9757547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83913"/>
            <a:ext cx="2106202" cy="2902459"/>
          </a:xfrm>
        </p:spPr>
        <p:txBody>
          <a:bodyPr/>
          <a:lstStyle/>
          <a:p>
            <a:r>
              <a:rPr lang="en-US" sz="2000" dirty="0"/>
              <a:t>SEC.4-116.</a:t>
            </a:r>
            <a:br>
              <a:rPr lang="en-US" sz="2000" dirty="0"/>
            </a:br>
            <a:r>
              <a:rPr lang="en-US" sz="2000" u="sng" dirty="0"/>
              <a:t>Tax on Persons Exempt from Value-added Tax (VAT</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49</a:t>
            </a:fld>
            <a:endParaRPr lang="en"/>
          </a:p>
        </p:txBody>
      </p:sp>
      <p:sp>
        <p:nvSpPr>
          <p:cNvPr id="6" name="Text Placeholder 2"/>
          <p:cNvSpPr txBox="1">
            <a:spLocks/>
          </p:cNvSpPr>
          <p:nvPr/>
        </p:nvSpPr>
        <p:spPr>
          <a:xfrm>
            <a:off x="2378160" y="389464"/>
            <a:ext cx="6280647" cy="413588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spcBef>
                <a:spcPts val="600"/>
              </a:spcBef>
              <a:spcAft>
                <a:spcPts val="600"/>
              </a:spcAft>
            </a:pPr>
            <a:r>
              <a:rPr lang="en-US" sz="1800" dirty="0" smtClean="0">
                <a:latin typeface="Roboto" panose="020B0604020202020204" charset="0"/>
                <a:ea typeface="Roboto" panose="020B0604020202020204" charset="0"/>
              </a:rPr>
              <a:t>Any person whose sales or receipts are exempt under Section 109 (1) (BB) of the Tax Code from the payment of value-added tax and who is not a VAT-registered person shall pay a tax equivalent to three percent (3%) of his gross quarterly sales or receipts: </a:t>
            </a:r>
            <a:r>
              <a:rPr lang="en-US" sz="1800" b="1" i="1" u="sng" dirty="0" smtClean="0">
                <a:latin typeface="Roboto" panose="020B0604020202020204" charset="0"/>
                <a:ea typeface="Roboto" panose="020B0604020202020204" charset="0"/>
              </a:rPr>
              <a:t>Provided, however,</a:t>
            </a:r>
            <a:r>
              <a:rPr lang="en-US" sz="1800" b="1" u="sng" dirty="0" smtClean="0">
                <a:latin typeface="Roboto" panose="020B0604020202020204" charset="0"/>
                <a:ea typeface="Roboto" panose="020B0604020202020204" charset="0"/>
              </a:rPr>
              <a:t> that the following shall be exempt from the payment of three percent (3%) percentage tax:</a:t>
            </a:r>
            <a:endParaRPr lang="en-US" sz="1800" dirty="0" smtClean="0">
              <a:latin typeface="Roboto" panose="020B0604020202020204" charset="0"/>
              <a:ea typeface="Roboto" panose="020B0604020202020204" charset="0"/>
            </a:endParaRPr>
          </a:p>
          <a:p>
            <a:pPr>
              <a:spcBef>
                <a:spcPts val="600"/>
              </a:spcBef>
              <a:spcAft>
                <a:spcPts val="600"/>
              </a:spcAft>
            </a:pPr>
            <a:r>
              <a:rPr lang="en-US" sz="1800" b="1" u="sng" dirty="0" smtClean="0">
                <a:latin typeface="Roboto" panose="020B0604020202020204" charset="0"/>
                <a:ea typeface="Roboto" panose="020B0604020202020204" charset="0"/>
              </a:rPr>
              <a:t>1. Cooperatives: and </a:t>
            </a:r>
            <a:endParaRPr lang="en-US" sz="1800" dirty="0" smtClean="0">
              <a:latin typeface="Roboto" panose="020B0604020202020204" charset="0"/>
              <a:ea typeface="Roboto" panose="020B0604020202020204" charset="0"/>
            </a:endParaRPr>
          </a:p>
          <a:p>
            <a:pPr>
              <a:spcBef>
                <a:spcPts val="600"/>
              </a:spcBef>
              <a:spcAft>
                <a:spcPts val="600"/>
              </a:spcAft>
            </a:pPr>
            <a:r>
              <a:rPr lang="en-US" sz="1800" b="1" u="sng" dirty="0" smtClean="0">
                <a:latin typeface="Roboto" panose="020B0604020202020204" charset="0"/>
                <a:ea typeface="Roboto" panose="020B0604020202020204" charset="0"/>
              </a:rPr>
              <a:t>2. Self-employed individuals and professionals availing of the 8% tax on gross sales and/or receipts and other non-operating income, under Sections 24(A)(2)(b) and 24(A)(2)(c)(2)(a) of the Tax Code, as amended..</a:t>
            </a:r>
            <a:endParaRPr lang="en-US" sz="1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5496351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4.106-5. Zero Rated Sales of Goods or </a:t>
            </a:r>
            <a:r>
              <a:rPr lang="en-US" sz="2000" dirty="0" smtClean="0"/>
              <a:t>Properties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5</a:t>
            </a:fld>
            <a:endParaRPr lang="en"/>
          </a:p>
        </p:txBody>
      </p:sp>
      <p:sp>
        <p:nvSpPr>
          <p:cNvPr id="5" name="Text Placeholder 2"/>
          <p:cNvSpPr txBox="1">
            <a:spLocks/>
          </p:cNvSpPr>
          <p:nvPr/>
        </p:nvSpPr>
        <p:spPr>
          <a:xfrm>
            <a:off x="2368035" y="153528"/>
            <a:ext cx="5710256" cy="87829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b="1" u="sng" dirty="0" smtClean="0">
                <a:solidFill>
                  <a:srgbClr val="003399"/>
                </a:solidFill>
                <a:latin typeface="Roboto" panose="020B0604020202020204" charset="0"/>
                <a:ea typeface="Roboto" panose="020B0604020202020204" charset="0"/>
              </a:rPr>
              <a:t>Shall be subject to the twelve percent VAT (12%): </a:t>
            </a:r>
            <a:endParaRPr lang="en-US" sz="2800" dirty="0">
              <a:solidFill>
                <a:srgbClr val="003399"/>
              </a:solidFill>
              <a:latin typeface="Roboto" panose="020B0604020202020204" charset="0"/>
              <a:ea typeface="Roboto" panose="020B0604020202020204" charset="0"/>
            </a:endParaRPr>
          </a:p>
        </p:txBody>
      </p:sp>
      <p:sp>
        <p:nvSpPr>
          <p:cNvPr id="6" name="Text Placeholder 2"/>
          <p:cNvSpPr txBox="1">
            <a:spLocks/>
          </p:cNvSpPr>
          <p:nvPr/>
        </p:nvSpPr>
        <p:spPr>
          <a:xfrm>
            <a:off x="2460503" y="1108142"/>
            <a:ext cx="6467740" cy="3817584"/>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0" marR="0" lvl="0" indent="0" algn="just" defTabSz="914400" rtl="0" eaLnBrk="1" fontAlgn="auto" latinLnBrk="0" hangingPunct="1">
              <a:lnSpc>
                <a:spcPct val="100000"/>
              </a:lnSpc>
              <a:spcBef>
                <a:spcPts val="600"/>
              </a:spcBef>
              <a:spcAft>
                <a:spcPts val="600"/>
              </a:spcAft>
              <a:buClr>
                <a:srgbClr val="6FA8DC"/>
              </a:buClr>
              <a:buSzPct val="100000"/>
              <a:buFont typeface="Roboto"/>
              <a:buNone/>
              <a:tabLst/>
              <a:defRPr/>
            </a:pP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(2) The sale of raw materials or packaging materials to a non-resident buyer for delivery to a resident local export-oriented enterprise to be used in manufacturing, processing, packing or repacking in the Philippines of the said buyer's goods, paid for in acceptable foreign currency, and accounted for in accordance with the rules and regulations of the </a:t>
            </a: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BSP</a:t>
            </a:r>
          </a:p>
          <a:p>
            <a:pPr marL="0" marR="0" lvl="0" indent="0" algn="just" defTabSz="914400" rtl="0" eaLnBrk="1" fontAlgn="auto" latinLnBrk="0" hangingPunct="1">
              <a:lnSpc>
                <a:spcPct val="100000"/>
              </a:lnSpc>
              <a:spcBef>
                <a:spcPts val="600"/>
              </a:spcBef>
              <a:spcAft>
                <a:spcPts val="600"/>
              </a:spcAft>
              <a:buClr>
                <a:srgbClr val="6FA8DC"/>
              </a:buClr>
              <a:buSzPct val="100000"/>
              <a:buFont typeface="Roboto"/>
              <a:buNone/>
              <a:tabLst/>
              <a:defRPr/>
            </a:pP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t>
            </a: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3) The sale of raw materials or packaging materials to an export-oriented enterprise whose export sales exceed seventy percent (70%) of total annual production</a:t>
            </a: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t>
            </a:r>
          </a:p>
          <a:p>
            <a:pPr marL="0" marR="0" lvl="0" indent="0" algn="just" defTabSz="914400" rtl="0" eaLnBrk="1" fontAlgn="auto" latinLnBrk="0" hangingPunct="1">
              <a:lnSpc>
                <a:spcPct val="100000"/>
              </a:lnSpc>
              <a:spcBef>
                <a:spcPts val="600"/>
              </a:spcBef>
              <a:spcAft>
                <a:spcPts val="600"/>
              </a:spcAft>
              <a:buClr>
                <a:srgbClr val="6FA8DC"/>
              </a:buClr>
              <a:buSzPct val="100000"/>
              <a:buFont typeface="Roboto"/>
              <a:buNone/>
              <a:tabLst/>
              <a:defRPr/>
            </a:pPr>
            <a:r>
              <a:rPr kumimoji="0" lang="en-US" sz="1800" b="0" i="0" u="none"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a:t>
            </a:r>
            <a:r>
              <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4) Transactions considered export sales under Executive Order No. 226, otherwise known as the Omnibus Investments Code of 1987, and other special laws. </a:t>
            </a:r>
            <a:r>
              <a:rPr kumimoji="0" lang="en-US" sz="1800" b="1"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 </a:t>
            </a: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4297282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 y="1130566"/>
            <a:ext cx="2106202" cy="2902459"/>
          </a:xfrm>
        </p:spPr>
        <p:txBody>
          <a:bodyPr/>
          <a:lstStyle/>
          <a:p>
            <a:r>
              <a:rPr lang="en-PH" sz="2000" dirty="0"/>
              <a:t>SECTION 13. TRANSITORY </a:t>
            </a:r>
            <a:r>
              <a:rPr lang="en-PH" sz="2000" dirty="0" smtClean="0"/>
              <a:t>PROVISIONS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50</a:t>
            </a:fld>
            <a:endParaRPr lang="en"/>
          </a:p>
        </p:txBody>
      </p:sp>
      <p:sp>
        <p:nvSpPr>
          <p:cNvPr id="5" name="Text Placeholder 2"/>
          <p:cNvSpPr txBox="1">
            <a:spLocks/>
          </p:cNvSpPr>
          <p:nvPr/>
        </p:nvSpPr>
        <p:spPr>
          <a:xfrm>
            <a:off x="2488241" y="710295"/>
            <a:ext cx="6095922" cy="369346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200" smtClean="0">
                <a:latin typeface="Roboto" panose="020B0604020202020204" charset="0"/>
                <a:ea typeface="Roboto" panose="020B0604020202020204" charset="0"/>
              </a:rPr>
              <a:t>In relation to Section 109(2), an existing VAT-registered taxpayer whose gross sales/receipts in the preceding taxable year did not exceed the VAT threshold of P3,000,000.00 may continue to be VAT-registered taxpayer and avail of the “Optional Registration for Value-Added Tax of Exempt Person” provided by Section 236(H).  </a:t>
            </a:r>
            <a:r>
              <a:rPr lang="en-US" sz="2200" dirty="0" smtClean="0">
                <a:latin typeface="Roboto" panose="020B0604020202020204" charset="0"/>
                <a:ea typeface="Roboto" panose="020B0604020202020204" charset="0"/>
              </a:rPr>
              <a:t>Once availed, the taxpayer shall not be entitled to cancel the VAT registration for the next three (3) years.</a:t>
            </a:r>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5647180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 y="1130566"/>
            <a:ext cx="2106202" cy="2902459"/>
          </a:xfrm>
        </p:spPr>
        <p:txBody>
          <a:bodyPr/>
          <a:lstStyle/>
          <a:p>
            <a:r>
              <a:rPr lang="en-PH" sz="2000" dirty="0"/>
              <a:t>SECTION 13. TRANSITORY </a:t>
            </a:r>
            <a:r>
              <a:rPr lang="en-PH" sz="2000" dirty="0" smtClean="0"/>
              <a:t>PROVISIONS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51</a:t>
            </a:fld>
            <a:endParaRPr lang="en"/>
          </a:p>
        </p:txBody>
      </p:sp>
      <p:sp>
        <p:nvSpPr>
          <p:cNvPr id="6" name="Text Placeholder 2"/>
          <p:cNvSpPr txBox="1">
            <a:spLocks/>
          </p:cNvSpPr>
          <p:nvPr/>
        </p:nvSpPr>
        <p:spPr>
          <a:xfrm>
            <a:off x="2544225" y="486128"/>
            <a:ext cx="6011946" cy="381528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dirty="0" smtClean="0">
                <a:latin typeface="Roboto" panose="020B0604020202020204" charset="0"/>
                <a:ea typeface="Roboto" panose="020B0604020202020204" charset="0"/>
              </a:rPr>
              <a:t>A VAT-registered taxpayer who opted to register as Non-VAT as a result of the implementation of the TRAIN Law, shall immediately:</a:t>
            </a:r>
          </a:p>
          <a:p>
            <a:r>
              <a:rPr lang="en-US" sz="2000" dirty="0" smtClean="0">
                <a:latin typeface="Roboto" panose="020B0604020202020204" charset="0"/>
                <a:ea typeface="Roboto" panose="020B0604020202020204" charset="0"/>
              </a:rPr>
              <a:t> </a:t>
            </a:r>
          </a:p>
          <a:p>
            <a:pPr marL="457200" indent="-457200">
              <a:buFont typeface="+mj-lt"/>
              <a:buAutoNum type="arabicPeriod"/>
            </a:pPr>
            <a:r>
              <a:rPr lang="en-US" sz="2000" dirty="0" smtClean="0">
                <a:latin typeface="Roboto" panose="020B0604020202020204" charset="0"/>
                <a:ea typeface="Roboto" panose="020B0604020202020204" charset="0"/>
              </a:rPr>
              <a:t>Submit an inventory list of unused invoices and/or receipts as of the date of filing of application for update of registration from VAT to Non-VAT, indicating the number of booklets and its corresponding serial numbers; and </a:t>
            </a:r>
          </a:p>
          <a:p>
            <a:pPr marL="457200" indent="-457200">
              <a:buFont typeface="+mj-lt"/>
              <a:buAutoNum type="arabicPeriod"/>
            </a:pPr>
            <a:endParaRPr lang="en-US" sz="2000" dirty="0" smtClean="0">
              <a:latin typeface="Roboto" panose="020B0604020202020204" charset="0"/>
              <a:ea typeface="Roboto" panose="020B0604020202020204" charset="0"/>
            </a:endParaRPr>
          </a:p>
          <a:p>
            <a:pPr marL="457200" indent="-457200">
              <a:buFont typeface="+mj-lt"/>
              <a:buAutoNum type="arabicPeriod"/>
            </a:pPr>
            <a:r>
              <a:rPr lang="en-US" sz="2000" dirty="0" smtClean="0">
                <a:latin typeface="Roboto" panose="020B0604020202020204" charset="0"/>
                <a:ea typeface="Roboto" panose="020B0604020202020204" charset="0"/>
              </a:rPr>
              <a:t>Surrender the said invoices and/or receipts for cancellation. </a:t>
            </a:r>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390403816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 y="1130566"/>
            <a:ext cx="2106202" cy="2902459"/>
          </a:xfrm>
        </p:spPr>
        <p:txBody>
          <a:bodyPr/>
          <a:lstStyle/>
          <a:p>
            <a:r>
              <a:rPr lang="en-PH" sz="2000" dirty="0"/>
              <a:t>SECTION 13. TRANSITORY </a:t>
            </a:r>
            <a:r>
              <a:rPr lang="en-PH" sz="2000" dirty="0" smtClean="0"/>
              <a:t>PROVISIONS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52</a:t>
            </a:fld>
            <a:endParaRPr lang="en"/>
          </a:p>
        </p:txBody>
      </p:sp>
      <p:sp>
        <p:nvSpPr>
          <p:cNvPr id="5" name="Text Placeholder 2"/>
          <p:cNvSpPr txBox="1">
            <a:spLocks/>
          </p:cNvSpPr>
          <p:nvPr/>
        </p:nvSpPr>
        <p:spPr>
          <a:xfrm>
            <a:off x="2562887" y="513885"/>
            <a:ext cx="6049269" cy="396480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PH" sz="2000" dirty="0" smtClean="0">
                <a:latin typeface="Roboto" panose="020B0604020202020204" charset="0"/>
                <a:ea typeface="Roboto" panose="020B0604020202020204" charset="0"/>
              </a:rPr>
              <a:t>A number of unused invoices/receipts, as determined by the taxpayer with the approval of the appropriate BIR Office, may be allowed for use, provided the phrase </a:t>
            </a:r>
            <a:r>
              <a:rPr lang="en-PH" sz="2000" b="1" dirty="0" smtClean="0">
                <a:latin typeface="Roboto" panose="020B0604020202020204" charset="0"/>
                <a:ea typeface="Roboto" panose="020B0604020202020204" charset="0"/>
              </a:rPr>
              <a:t>“Non-VAT registered as of (</a:t>
            </a:r>
            <a:r>
              <a:rPr lang="en-PH" sz="2000" b="1" i="1" u="sng" dirty="0" smtClean="0">
                <a:latin typeface="Roboto" panose="020B0604020202020204" charset="0"/>
                <a:ea typeface="Roboto" panose="020B0604020202020204" charset="0"/>
              </a:rPr>
              <a:t>date of filing an application for update of registration</a:t>
            </a:r>
            <a:r>
              <a:rPr lang="en-PH" sz="2000" b="1" dirty="0" smtClean="0">
                <a:latin typeface="Roboto" panose="020B0604020202020204" charset="0"/>
                <a:ea typeface="Roboto" panose="020B0604020202020204" charset="0"/>
              </a:rPr>
              <a:t>). Not valid for claim of input tax.”</a:t>
            </a:r>
            <a:r>
              <a:rPr lang="en-PH" sz="2000" dirty="0" smtClean="0">
                <a:latin typeface="Roboto" panose="020B0604020202020204" charset="0"/>
                <a:ea typeface="Roboto" panose="020B0604020202020204" charset="0"/>
              </a:rPr>
              <a:t> shall be stamped on the face of each and every copy thereof, until new registered non-VAT invoices or receipts have been received by the taxpayer. Upon such receipt, the taxpayer shall submit a new inventory list of, and surrender for cancellation, all unused previously-stamped invoices/receipts. </a:t>
            </a:r>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41320451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 y="1130566"/>
            <a:ext cx="2106202" cy="2902459"/>
          </a:xfrm>
        </p:spPr>
        <p:txBody>
          <a:bodyPr/>
          <a:lstStyle/>
          <a:p>
            <a:r>
              <a:rPr lang="en-PH" sz="2000" dirty="0"/>
              <a:t>SECTION </a:t>
            </a:r>
            <a:r>
              <a:rPr lang="en-PH" sz="2000" dirty="0" smtClean="0"/>
              <a:t>6. EFFECTIVITY</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53</a:t>
            </a:fld>
            <a:endParaRPr lang="en"/>
          </a:p>
        </p:txBody>
      </p:sp>
      <p:sp>
        <p:nvSpPr>
          <p:cNvPr id="6" name="Text Placeholder 2"/>
          <p:cNvSpPr txBox="1">
            <a:spLocks/>
          </p:cNvSpPr>
          <p:nvPr/>
        </p:nvSpPr>
        <p:spPr>
          <a:xfrm>
            <a:off x="2796152" y="1130566"/>
            <a:ext cx="5739549" cy="153143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800" smtClean="0">
                <a:latin typeface="Roboto" panose="020B0604020202020204" charset="0"/>
                <a:ea typeface="Roboto" panose="020B0604020202020204" charset="0"/>
              </a:rPr>
              <a:t>These Regulations are effective beginning January 1, 2018, the effectivity of the TRAIN Law</a:t>
            </a:r>
            <a:endParaRPr lang="en-US" sz="28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54596981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297" y="1126902"/>
            <a:ext cx="7733601" cy="2766300"/>
          </a:xfrm>
        </p:spPr>
        <p:txBody>
          <a:bodyPr/>
          <a:lstStyle/>
          <a:p>
            <a:pPr algn="ctr"/>
            <a:r>
              <a:rPr lang="en-PH" sz="7200" dirty="0" smtClean="0"/>
              <a:t>THANK YOU!</a:t>
            </a:r>
            <a:br>
              <a:rPr lang="en-PH" sz="7200" dirty="0" smtClean="0"/>
            </a:br>
            <a:r>
              <a:rPr lang="en-PH" dirty="0" smtClean="0"/>
              <a:t>and</a:t>
            </a:r>
            <a:br>
              <a:rPr lang="en-PH" dirty="0" smtClean="0"/>
            </a:br>
            <a:r>
              <a:rPr lang="en-PH" dirty="0" smtClean="0"/>
              <a:t> </a:t>
            </a:r>
            <a:r>
              <a:rPr lang="en-PH" sz="6000" dirty="0" smtClean="0"/>
              <a:t>GOD BLESS US</a:t>
            </a:r>
            <a:endParaRPr lang="en-PH" sz="7200" dirty="0"/>
          </a:p>
        </p:txBody>
      </p:sp>
    </p:spTree>
    <p:extLst>
      <p:ext uri="{BB962C8B-B14F-4D97-AF65-F5344CB8AC3E}">
        <p14:creationId xmlns:p14="http://schemas.microsoft.com/office/powerpoint/2010/main" xmlns="" val="2991183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4.106-5. Zero Rated Sales of Goods or </a:t>
            </a:r>
            <a:r>
              <a:rPr lang="en-US" sz="2000" dirty="0" smtClean="0"/>
              <a:t>Properties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6</a:t>
            </a:fld>
            <a:endParaRPr lang="en"/>
          </a:p>
        </p:txBody>
      </p:sp>
      <p:sp>
        <p:nvSpPr>
          <p:cNvPr id="5" name="Text Placeholder 2"/>
          <p:cNvSpPr txBox="1">
            <a:spLocks/>
          </p:cNvSpPr>
          <p:nvPr/>
        </p:nvSpPr>
        <p:spPr>
          <a:xfrm>
            <a:off x="2326938" y="230689"/>
            <a:ext cx="5830743" cy="674073"/>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3600" b="1" dirty="0">
                <a:solidFill>
                  <a:srgbClr val="003399"/>
                </a:solidFill>
                <a:latin typeface="Roboto" panose="020B0604020202020204" charset="0"/>
                <a:ea typeface="Roboto" panose="020B0604020202020204" charset="0"/>
              </a:rPr>
              <a:t>Conditions for </a:t>
            </a:r>
            <a:r>
              <a:rPr lang="en-US" sz="3600" b="1" dirty="0" err="1" smtClean="0">
                <a:solidFill>
                  <a:srgbClr val="003399"/>
                </a:solidFill>
                <a:latin typeface="Roboto" panose="020B0604020202020204" charset="0"/>
                <a:ea typeface="Roboto" panose="020B0604020202020204" charset="0"/>
              </a:rPr>
              <a:t>vatability</a:t>
            </a:r>
            <a:r>
              <a:rPr lang="en-US" sz="3600" b="1" dirty="0">
                <a:solidFill>
                  <a:srgbClr val="003399"/>
                </a:solidFill>
                <a:latin typeface="Roboto" panose="020B0604020202020204" charset="0"/>
                <a:ea typeface="Roboto" panose="020B0604020202020204" charset="0"/>
              </a:rPr>
              <a:t>:</a:t>
            </a:r>
          </a:p>
          <a:p>
            <a:endParaRPr lang="en-US" sz="3600" b="1" dirty="0">
              <a:solidFill>
                <a:srgbClr val="003399"/>
              </a:solidFill>
              <a:latin typeface="Roboto" panose="020B0604020202020204" charset="0"/>
              <a:ea typeface="Roboto" panose="020B0604020202020204" charset="0"/>
            </a:endParaRPr>
          </a:p>
        </p:txBody>
      </p:sp>
      <p:sp>
        <p:nvSpPr>
          <p:cNvPr id="7" name="Text Placeholder 2"/>
          <p:cNvSpPr txBox="1">
            <a:spLocks/>
          </p:cNvSpPr>
          <p:nvPr/>
        </p:nvSpPr>
        <p:spPr>
          <a:xfrm>
            <a:off x="2250040" y="843753"/>
            <a:ext cx="6524090" cy="3870887"/>
          </a:xfrm>
          <a:prstGeom prst="rect">
            <a:avLst/>
          </a:prstGeom>
          <a:noFill/>
          <a:ln>
            <a:noFill/>
          </a:ln>
        </p:spPr>
        <p:txBody>
          <a:bodyPr lIns="91425" tIns="91425" rIns="91425" bIns="91425" anchor="t" anchorCtr="0"/>
          <a:lstStyle>
            <a:defPPr marR="0" lvl="0" algn="l" rtl="0">
              <a:lnSpc>
                <a:spcPct val="100000"/>
              </a:lnSpc>
              <a:spcBef>
                <a:spcPts val="0"/>
              </a:spcBef>
              <a:spcAft>
                <a:spcPts val="0"/>
              </a:spcAft>
            </a:defPPr>
            <a:lvl1pPr marR="0" lvl="0" algn="just"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1pPr>
            <a:lvl2pPr marR="0" lvl="1" algn="l" rtl="0">
              <a:lnSpc>
                <a:spcPct val="100000"/>
              </a:lnSpc>
              <a:spcBef>
                <a:spcPts val="0"/>
              </a:spcBef>
              <a:spcAft>
                <a:spcPts val="0"/>
              </a:spcAft>
              <a:buClr>
                <a:srgbClr val="6FA8DC"/>
              </a:buClr>
              <a:buSzPct val="100000"/>
              <a:buFont typeface="Roboto"/>
              <a:buChar char="▹"/>
              <a:defRPr sz="2400" b="0" i="0" u="none" strike="noStrike" cap="none">
                <a:solidFill>
                  <a:srgbClr val="073763"/>
                </a:solidFill>
                <a:latin typeface="Roboto"/>
                <a:ea typeface="Roboto"/>
                <a:cs typeface="Roboto"/>
                <a:sym typeface="Roboto"/>
              </a:defRPr>
            </a:lvl2pPr>
            <a:lvl3pPr marR="0" lvl="2"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3pPr>
            <a:lvl4pPr marR="0" lvl="3" algn="l" rtl="0">
              <a:lnSpc>
                <a:spcPct val="100000"/>
              </a:lnSpc>
              <a:spcBef>
                <a:spcPts val="0"/>
              </a:spcBef>
              <a:spcAft>
                <a:spcPts val="0"/>
              </a:spcAft>
              <a:buClr>
                <a:srgbClr val="6FA8DC"/>
              </a:buClr>
              <a:buSzPct val="100000"/>
              <a:buFont typeface="Roboto"/>
              <a:buNone/>
              <a:defRPr sz="2400" b="0" i="0" u="none" strike="noStrike" cap="none">
                <a:solidFill>
                  <a:srgbClr val="073763"/>
                </a:solidFill>
                <a:latin typeface="Roboto"/>
                <a:ea typeface="Roboto"/>
                <a:cs typeface="Roboto"/>
                <a:sym typeface="Roboto"/>
              </a:defRPr>
            </a:lvl4pPr>
            <a:lvl5pPr marR="0" lvl="4"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5pPr>
            <a:lvl6pPr marR="0" lvl="5"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6pPr>
            <a:lvl7pPr marR="0" lvl="6"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7pPr>
            <a:lvl8pPr marR="0" lvl="7"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8pPr>
            <a:lvl9pPr marR="0" lvl="8" algn="l" rtl="0">
              <a:lnSpc>
                <a:spcPct val="100000"/>
              </a:lnSpc>
              <a:spcBef>
                <a:spcPts val="0"/>
              </a:spcBef>
              <a:spcAft>
                <a:spcPts val="0"/>
              </a:spcAft>
              <a:buClr>
                <a:srgbClr val="073763"/>
              </a:buClr>
              <a:buSzPct val="100000"/>
              <a:buFont typeface="Roboto"/>
              <a:buNone/>
              <a:defRPr sz="2400" b="0" i="0" u="none" strike="noStrike" cap="none">
                <a:solidFill>
                  <a:srgbClr val="073763"/>
                </a:solidFill>
                <a:latin typeface="Roboto"/>
                <a:ea typeface="Roboto"/>
                <a:cs typeface="Roboto"/>
                <a:sym typeface="Roboto"/>
              </a:defRPr>
            </a:lvl9pPr>
          </a:lstStyle>
          <a:p>
            <a:pPr marL="457200" marR="0" lvl="0" indent="-457200" algn="just" defTabSz="914400" rtl="0" eaLnBrk="1" fontAlgn="auto" latinLnBrk="0" hangingPunct="1">
              <a:lnSpc>
                <a:spcPct val="100000"/>
              </a:lnSpc>
              <a:spcBef>
                <a:spcPts val="600"/>
              </a:spcBef>
              <a:spcAft>
                <a:spcPts val="60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The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successful establishment and implementation of an enhanced VAT refund system that grants and pays refunds of creditable input tax within ninety (90) days from the filing of the VAT refund application with the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Bureau</a:t>
            </a:r>
          </a:p>
          <a:p>
            <a:pPr marL="457200" marR="0" lvl="0" indent="-457200" algn="just" defTabSz="914400" rtl="0" eaLnBrk="1" fontAlgn="auto" latinLnBrk="0" hangingPunct="1">
              <a:lnSpc>
                <a:spcPct val="100000"/>
              </a:lnSpc>
              <a:spcBef>
                <a:spcPts val="600"/>
              </a:spcBef>
              <a:spcAft>
                <a:spcPts val="60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The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Secretary of Finance shall provide transitory rules for the grant of refund under the enhanced VAT Refund System after the determination of the fulfilment of the condition by the Commissioner of Internal </a:t>
            </a: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Revenue</a:t>
            </a:r>
          </a:p>
          <a:p>
            <a:pPr marL="457200" marR="0" lvl="0" indent="-457200" algn="just" defTabSz="914400" rtl="0" eaLnBrk="1" fontAlgn="auto" latinLnBrk="0" hangingPunct="1">
              <a:lnSpc>
                <a:spcPct val="100000"/>
              </a:lnSpc>
              <a:spcBef>
                <a:spcPts val="600"/>
              </a:spcBef>
              <a:spcAft>
                <a:spcPts val="600"/>
              </a:spcAft>
              <a:buClr>
                <a:srgbClr val="6FA8DC"/>
              </a:buClr>
              <a:buSzPct val="100000"/>
              <a:buFont typeface="Roboto"/>
              <a:buAutoNum type="arabicPeriod"/>
              <a:tabLst/>
              <a:defRPr/>
            </a:pPr>
            <a:r>
              <a:rPr kumimoji="0" lang="en-US" sz="1800" b="1" i="0" u="sng" strike="noStrike" kern="0" cap="none" spc="0" normalizeH="0" baseline="0" noProof="0" dirty="0" smtClean="0">
                <a:ln>
                  <a:noFill/>
                </a:ln>
                <a:solidFill>
                  <a:srgbClr val="073763"/>
                </a:solidFill>
                <a:effectLst/>
                <a:uLnTx/>
                <a:uFillTx/>
                <a:latin typeface="Roboto" panose="020B0604020202020204" charset="0"/>
                <a:ea typeface="Roboto" panose="020B0604020202020204" charset="0"/>
                <a:sym typeface="Roboto"/>
              </a:rPr>
              <a:t>Department </a:t>
            </a:r>
            <a:r>
              <a:rPr kumimoji="0" lang="en-US" sz="1800" b="1" i="0" u="sng"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rPr>
              <a:t>of Finance shall establish a VAT refund center in the BIR and in the Bureau of Customs (BOC) that will handle the processing and granting of cash refunds of creditable input tax</a:t>
            </a:r>
            <a:endParaRPr kumimoji="0" lang="en-US" sz="1800" b="0" i="0" u="none" strike="noStrike" kern="0" cap="none" spc="0" normalizeH="0" baseline="0" noProof="0" dirty="0">
              <a:ln>
                <a:noFill/>
              </a:ln>
              <a:solidFill>
                <a:srgbClr val="073763"/>
              </a:solidFill>
              <a:effectLst/>
              <a:uLnTx/>
              <a:uFillTx/>
              <a:latin typeface="Roboto" panose="020B0604020202020204" charset="0"/>
              <a:ea typeface="Roboto" panose="020B0604020202020204" charset="0"/>
              <a:sym typeface="Roboto"/>
            </a:endParaRPr>
          </a:p>
        </p:txBody>
      </p:sp>
    </p:spTree>
    <p:extLst>
      <p:ext uri="{BB962C8B-B14F-4D97-AF65-F5344CB8AC3E}">
        <p14:creationId xmlns:p14="http://schemas.microsoft.com/office/powerpoint/2010/main" xmlns="" val="23256643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4.108-3. </a:t>
            </a:r>
            <a:r>
              <a:rPr lang="en-US" sz="2000" u="sng" dirty="0"/>
              <a:t>Definitions and Specific Rules on Selected Services</a:t>
            </a:r>
            <a:r>
              <a:rPr lang="en-US" sz="2000" u="sng" dirty="0" smtClean="0"/>
              <a:t>.</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7</a:t>
            </a:fld>
            <a:endParaRPr lang="en"/>
          </a:p>
        </p:txBody>
      </p:sp>
      <p:sp>
        <p:nvSpPr>
          <p:cNvPr id="5" name="Text Placeholder 2"/>
          <p:cNvSpPr txBox="1">
            <a:spLocks/>
          </p:cNvSpPr>
          <p:nvPr/>
        </p:nvSpPr>
        <p:spPr>
          <a:xfrm>
            <a:off x="2525564" y="906530"/>
            <a:ext cx="5739549" cy="316429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400" smtClean="0">
                <a:latin typeface="Roboto" panose="020B0604020202020204" charset="0"/>
                <a:ea typeface="Roboto" panose="020B0604020202020204" charset="0"/>
              </a:rPr>
              <a:t>(f) Sale of electricity by generation, transmission </a:t>
            </a:r>
            <a:r>
              <a:rPr lang="en-US" sz="2400" b="1" u="sng" smtClean="0">
                <a:latin typeface="Roboto" panose="020B0604020202020204" charset="0"/>
                <a:ea typeface="Roboto" panose="020B0604020202020204" charset="0"/>
              </a:rPr>
              <a:t>by any entity including the National Grid Corporation of the Philippines (NGCP)</a:t>
            </a:r>
            <a:r>
              <a:rPr lang="en-US" sz="2400" smtClean="0">
                <a:latin typeface="Roboto" panose="020B0604020202020204" charset="0"/>
                <a:ea typeface="Roboto" panose="020B0604020202020204" charset="0"/>
              </a:rPr>
              <a:t>, and distribution companies </a:t>
            </a:r>
            <a:r>
              <a:rPr lang="en-US" sz="2400" b="1" u="sng" smtClean="0">
                <a:latin typeface="Roboto" panose="020B0604020202020204" charset="0"/>
                <a:ea typeface="Roboto" panose="020B0604020202020204" charset="0"/>
              </a:rPr>
              <a:t>including electric cooperatives</a:t>
            </a:r>
            <a:r>
              <a:rPr lang="en-US" sz="2400" smtClean="0">
                <a:latin typeface="Roboto" panose="020B0604020202020204" charset="0"/>
                <a:ea typeface="Roboto" panose="020B0604020202020204" charset="0"/>
              </a:rPr>
              <a:t> shall be subject to </a:t>
            </a:r>
            <a:r>
              <a:rPr lang="en-US" sz="2400" b="1" u="sng" smtClean="0">
                <a:latin typeface="Roboto" panose="020B0604020202020204" charset="0"/>
                <a:ea typeface="Roboto" panose="020B0604020202020204" charset="0"/>
              </a:rPr>
              <a:t>twelve percent (12%)</a:t>
            </a:r>
            <a:r>
              <a:rPr lang="en-US" sz="2400" smtClean="0">
                <a:latin typeface="Roboto" panose="020B0604020202020204" charset="0"/>
                <a:ea typeface="Roboto" panose="020B0604020202020204" charset="0"/>
              </a:rPr>
              <a:t> VAT on their gross receipts</a:t>
            </a:r>
            <a:r>
              <a:rPr lang="en-US" sz="2400" b="1" smtClean="0">
                <a:latin typeface="Roboto" panose="020B0604020202020204" charset="0"/>
                <a:ea typeface="Roboto" panose="020B0604020202020204" charset="0"/>
              </a:rPr>
              <a:t>.</a:t>
            </a:r>
            <a:endParaRPr lang="en-US" sz="2400" smtClean="0">
              <a:latin typeface="Roboto" panose="020B0604020202020204" charset="0"/>
              <a:ea typeface="Roboto" panose="020B0604020202020204" charset="0"/>
            </a:endParaRPr>
          </a:p>
          <a:p>
            <a:endParaRPr lang="en-US" sz="24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9314325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4.108-5. </a:t>
            </a:r>
            <a:r>
              <a:rPr lang="en-US" sz="2000" u="sng" dirty="0"/>
              <a:t>Zero Rated Sale of </a:t>
            </a:r>
            <a:r>
              <a:rPr lang="en-US" sz="2000" u="sng" dirty="0" smtClean="0"/>
              <a:t>Services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8</a:t>
            </a:fld>
            <a:endParaRPr lang="en"/>
          </a:p>
        </p:txBody>
      </p:sp>
      <p:sp>
        <p:nvSpPr>
          <p:cNvPr id="6" name="Text Placeholder 2"/>
          <p:cNvSpPr txBox="1">
            <a:spLocks/>
          </p:cNvSpPr>
          <p:nvPr/>
        </p:nvSpPr>
        <p:spPr>
          <a:xfrm>
            <a:off x="2544225" y="626140"/>
            <a:ext cx="5983326" cy="3853394"/>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000" smtClean="0">
                <a:latin typeface="Roboto" panose="020B0604020202020204" charset="0"/>
                <a:ea typeface="Roboto" panose="020B0604020202020204" charset="0"/>
              </a:rPr>
              <a:t>(4) Services rendered to persons engaged in international shipping or air transport operations, including leases of property for use thereof: </a:t>
            </a:r>
            <a:r>
              <a:rPr lang="en-US" sz="2000" b="1" i="1" u="sng" smtClean="0">
                <a:latin typeface="Roboto" panose="020B0604020202020204" charset="0"/>
                <a:ea typeface="Roboto" panose="020B0604020202020204" charset="0"/>
              </a:rPr>
              <a:t>Provided, that </a:t>
            </a:r>
            <a:r>
              <a:rPr lang="en-US" sz="2000" b="1" u="sng" smtClean="0">
                <a:latin typeface="Roboto" panose="020B0604020202020204" charset="0"/>
                <a:ea typeface="Roboto" panose="020B0604020202020204" charset="0"/>
              </a:rPr>
              <a:t>these services shall be exclusively for international shipping or air transport operations</a:t>
            </a:r>
            <a:r>
              <a:rPr lang="en-US" sz="2000" smtClean="0">
                <a:latin typeface="Roboto" panose="020B0604020202020204" charset="0"/>
                <a:ea typeface="Roboto" panose="020B0604020202020204" charset="0"/>
              </a:rPr>
              <a:t>. Thus, the services referred to herein shall not pertain to those made to common carriers by air and sea relative to their transport of passengers, goods or cargoes from one place in the Philippines to another place in the Philippines, the same being subject to twelve percent (12%) VAT under Sec. 108 of the Tax Code.</a:t>
            </a:r>
          </a:p>
          <a:p>
            <a:endParaRPr lang="en-US" sz="2000" smtClean="0">
              <a:latin typeface="Roboto" panose="020B0604020202020204" charset="0"/>
              <a:ea typeface="Roboto" panose="020B0604020202020204" charset="0"/>
            </a:endParaRPr>
          </a:p>
          <a:p>
            <a:endParaRPr lang="en-US" sz="20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1473599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85" y="1207202"/>
            <a:ext cx="1807805" cy="2718355"/>
          </a:xfrm>
        </p:spPr>
        <p:txBody>
          <a:bodyPr/>
          <a:lstStyle/>
          <a:p>
            <a:r>
              <a:rPr lang="en-US" sz="2000" dirty="0"/>
              <a:t>SEC. 4.108-5. </a:t>
            </a:r>
            <a:r>
              <a:rPr lang="en-US" sz="2000" u="sng" dirty="0"/>
              <a:t>Zero Rated Sale of </a:t>
            </a:r>
            <a:r>
              <a:rPr lang="en-US" sz="2000" u="sng" dirty="0" smtClean="0"/>
              <a:t>Services</a:t>
            </a:r>
            <a:endParaRPr lang="en" sz="2000" dirty="0"/>
          </a:p>
        </p:txBody>
      </p:sp>
      <p:sp>
        <p:nvSpPr>
          <p:cNvPr id="3" name="Slide Number Placeholder 2"/>
          <p:cNvSpPr>
            <a:spLocks noGrp="1"/>
          </p:cNvSpPr>
          <p:nvPr>
            <p:ph type="sldNum" idx="12"/>
          </p:nvPr>
        </p:nvSpPr>
        <p:spPr/>
        <p:txBody>
          <a:bodyPr/>
          <a:lstStyle/>
          <a:p>
            <a:fld id="{00000000-1234-1234-1234-123412341234}" type="slidenum">
              <a:rPr lang="en" smtClean="0"/>
              <a:pPr/>
              <a:t>9</a:t>
            </a:fld>
            <a:endParaRPr lang="en"/>
          </a:p>
        </p:txBody>
      </p:sp>
      <p:sp>
        <p:nvSpPr>
          <p:cNvPr id="5" name="Text Placeholder 2"/>
          <p:cNvSpPr txBox="1">
            <a:spLocks/>
          </p:cNvSpPr>
          <p:nvPr/>
        </p:nvSpPr>
        <p:spPr>
          <a:xfrm>
            <a:off x="2544225" y="482102"/>
            <a:ext cx="6168260" cy="401797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US" sz="2200" smtClean="0">
                <a:latin typeface="Roboto" panose="020B0604020202020204" charset="0"/>
                <a:ea typeface="Roboto" panose="020B0604020202020204" charset="0"/>
              </a:rPr>
              <a:t>(6) Transport of passengers and cargo by </a:t>
            </a:r>
            <a:r>
              <a:rPr lang="en-US" sz="2200" b="1" u="sng" smtClean="0">
                <a:latin typeface="Roboto" panose="020B0604020202020204" charset="0"/>
                <a:ea typeface="Roboto" panose="020B0604020202020204" charset="0"/>
              </a:rPr>
              <a:t>domestic</a:t>
            </a:r>
            <a:r>
              <a:rPr lang="en-US" sz="2200" smtClean="0">
                <a:latin typeface="Roboto" panose="020B0604020202020204" charset="0"/>
                <a:ea typeface="Roboto" panose="020B0604020202020204" charset="0"/>
              </a:rPr>
              <a:t> air or sea vessels from the Philippines to a foreign country. Gross receipts of international air or shipping carriers doing business in the Philippines derived from transport of passengers and cargo from the Philippines to another country shall be exempt from VAT; however, they are still liable to a percentage tax of three percent (3%) based on their gross receipts derived from transport of cargo from the Philippines to another country as provided for in Sec. 118 of the Tax Code; and</a:t>
            </a:r>
          </a:p>
          <a:p>
            <a:endParaRPr lang="en-US" sz="2200" dirty="0">
              <a:latin typeface="Roboto" panose="020B0604020202020204" charset="0"/>
              <a:ea typeface="Roboto" panose="020B0604020202020204" charset="0"/>
            </a:endParaRPr>
          </a:p>
        </p:txBody>
      </p:sp>
    </p:spTree>
    <p:extLst>
      <p:ext uri="{BB962C8B-B14F-4D97-AF65-F5344CB8AC3E}">
        <p14:creationId xmlns:p14="http://schemas.microsoft.com/office/powerpoint/2010/main" xmlns="" val="2205170488"/>
      </p:ext>
    </p:extLst>
  </p:cSld>
  <p:clrMapOvr>
    <a:masterClrMapping/>
  </p:clrMapOvr>
  <p:timing>
    <p:tnLst>
      <p:par>
        <p:cTn id="1" dur="indefinite" restart="never" nodeType="tmRoot"/>
      </p:par>
    </p:tnLst>
  </p:timing>
</p:sld>
</file>

<file path=ppt/theme/theme1.xml><?xml version="1.0" encoding="utf-8"?>
<a:theme xmlns:a="http://schemas.openxmlformats.org/drawingml/2006/main" name="Aemeli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3780</TotalTime>
  <Words>4291</Words>
  <Application>Microsoft Office PowerPoint</Application>
  <PresentationFormat>On-screen Show (16:9)</PresentationFormat>
  <Paragraphs>291</Paragraphs>
  <Slides>54</Slides>
  <Notes>51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Montserrat</vt:lpstr>
      <vt:lpstr>Roboto</vt:lpstr>
      <vt:lpstr>Times New Roman</vt:lpstr>
      <vt:lpstr>Arial Narrow</vt:lpstr>
      <vt:lpstr>Aemelia template</vt:lpstr>
      <vt:lpstr>Slide 1</vt:lpstr>
      <vt:lpstr>Slide 2</vt:lpstr>
      <vt:lpstr>Amendments to Revenue Regulations No. 16-2005</vt:lpstr>
      <vt:lpstr>SEC. 4.106-5. Zero Rated Sales of Goods or Properties</vt:lpstr>
      <vt:lpstr>SEC. 4.106-5. Zero Rated Sales of Goods or Properties</vt:lpstr>
      <vt:lpstr>SEC. 4.106-5. Zero Rated Sales of Goods or Properties</vt:lpstr>
      <vt:lpstr>SEC. 4.108-3. Definitions and Specific Rules on Selected Services.</vt:lpstr>
      <vt:lpstr>SEC. 4.108-5. Zero Rated Sale of Services</vt:lpstr>
      <vt:lpstr>SEC. 4.108-5. Zero Rated Sale of Services</vt:lpstr>
      <vt:lpstr>SEC. 4.108-5. Zero Rated Sale of Services</vt:lpstr>
      <vt:lpstr>SEC. 4.108-5. Zero Rated Sale of Services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4.109-1. VAT-Exempt Transactions</vt:lpstr>
      <vt:lpstr>SEC. 4.109-Exempt Transactions May be Registered for VAT Purposes.</vt:lpstr>
      <vt:lpstr>SEC. 4.109-Exempt Transactions May be Registered for VAT Purposes.</vt:lpstr>
      <vt:lpstr>SEC. 4.110-3. Claims for Input Tax on Depreciable Goods.</vt:lpstr>
      <vt:lpstr>SEC. 4.110-3. Claims for Input Tax on Depreciable Goods.  SAMPLE  PROBLEMS </vt:lpstr>
      <vt:lpstr>SEC. 4.110-3. Claims for Input Tax on Depreciable Goods.  SAMPLE PROBLEMS</vt:lpstr>
      <vt:lpstr>SEC. 4.112-1. Claims for Refund/Credit of Input Tax</vt:lpstr>
      <vt:lpstr>SEC. 4.112-1. Claims for Refund/Credit of Input Tax</vt:lpstr>
      <vt:lpstr>SEC. 4.112-1. Claims for Refund/Credit of Input Tax</vt:lpstr>
      <vt:lpstr>SEC. 4.112-1. Claims for Refund/Credit of Input Tax</vt:lpstr>
      <vt:lpstr>SEC. 4.112-1. Claims for Refund/Credit of Input Tax</vt:lpstr>
      <vt:lpstr>SEC. 4.112-1. Claims for Refund/Credit of Input Tax</vt:lpstr>
      <vt:lpstr>SEC. 4.112-1. Claims for Refund/Credit of Input Tax</vt:lpstr>
      <vt:lpstr>SEC. 4.112-1. Claims for Refund/Credit of Input Tax</vt:lpstr>
      <vt:lpstr>SEC. 4.112-1. Claims for Refund/Credit of Input Tax</vt:lpstr>
      <vt:lpstr>SEC.4-114-1. Filing of Return and Payment of VAT.</vt:lpstr>
      <vt:lpstr>SEC.4-114-2. Withholding of VAT on Government Money Payments and Payments to Non-Residents.  </vt:lpstr>
      <vt:lpstr>SEC.4-116. Tax on Persons Exempt from Value-added Tax (VAT)</vt:lpstr>
      <vt:lpstr>SECTION 13. TRANSITORY PROVISIONS</vt:lpstr>
      <vt:lpstr>SECTION 13. TRANSITORY PROVISIONS</vt:lpstr>
      <vt:lpstr>SECTION 13. TRANSITORY PROVISIONS</vt:lpstr>
      <vt:lpstr>SECTION 6. EFFECTIVITY</vt:lpstr>
      <vt:lpstr>THANK YOU! and  GOD BLESS US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Mariza R. Uy</dc:creator>
  <cp:lastModifiedBy>Cora Sta. Ana</cp:lastModifiedBy>
  <cp:revision>302</cp:revision>
  <cp:lastPrinted>2018-04-19T01:26:52Z</cp:lastPrinted>
  <dcterms:modified xsi:type="dcterms:W3CDTF">2018-05-15T05:14:20Z</dcterms:modified>
</cp:coreProperties>
</file>