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diagrams/colors11.xml" ContentType="application/vnd.openxmlformats-officedocument.drawingml.diagramColors+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diagrams/quickStyle17.xml" ContentType="application/vnd.openxmlformats-officedocument.drawingml.diagramStyle+xml"/>
  <Override PartName="/ppt/diagrams/drawing18.xml" ContentType="application/vnd.ms-office.drawingml.diagramDrawing+xml"/>
  <Override PartName="/ppt/tableStyles.xml" ContentType="application/vnd.openxmlformats-officedocument.presentationml.tableStyles+xml"/>
  <Override PartName="/ppt/notesSlides/notesSlide41.xml" ContentType="application/vnd.openxmlformats-officedocument.presentationml.notesSlide+xml"/>
  <Override PartName="/ppt/diagrams/layout17.xml" ContentType="application/vnd.openxmlformats-officedocument.drawingml.diagramLayout+xml"/>
  <Override PartName="/ppt/notesSlides/notesSlide30.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diagrams/quickStyle20.xml" ContentType="application/vnd.openxmlformats-officedocument.drawingml.diagramStyle+xml"/>
  <Override PartName="/ppt/diagrams/drawing21.xml" ContentType="application/vnd.ms-office.drawingml.diagramDrawing+xml"/>
  <Override PartName="/ppt/diagrams/colors4.xml" ContentType="application/vnd.openxmlformats-officedocument.drawingml.diagramColors+xml"/>
  <Override PartName="/ppt/diagrams/drawing10.xml" ContentType="application/vnd.ms-office.drawingml.diagramDrawing+xml"/>
  <Override PartName="/ppt/diagrams/colors16.xml" ContentType="application/vnd.openxmlformats-officedocument.drawingml.diagramColors+xml"/>
  <Override PartName="/ppt/diagrams/data18.xml" ContentType="application/vnd.openxmlformats-officedocument.drawingml.diagramData+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Default Extension="png" ContentType="image/png"/>
  <Override PartName="/ppt/diagrams/drawing3.xml" ContentType="application/vnd.ms-office.drawingml.diagramDrawing+xml"/>
  <Override PartName="/ppt/diagrams/layout20.xml" ContentType="application/vnd.openxmlformats-officedocument.drawingml.diagramLayout+xml"/>
  <Override PartName="/ppt/slides/slide55.xml" ContentType="application/vnd.openxmlformats-officedocument.presentationml.slide+xml"/>
  <Override PartName="/ppt/theme/theme2.xml" ContentType="application/vnd.openxmlformats-officedocument.theme+xml"/>
  <Override PartName="/ppt/diagrams/quickStyle3.xml" ContentType="application/vnd.openxmlformats-officedocument.drawingml.diagramStyle+xml"/>
  <Override PartName="/ppt/slides/slide33.xml" ContentType="application/vnd.openxmlformats-officedocument.presentationml.slide+xml"/>
  <Override PartName="/ppt/slides/slide44.xml" ContentType="application/vnd.openxmlformats-officedocument.presentationml.slide+xml"/>
  <Override PartName="/ppt/notesSlides/notesSlide46.xml" ContentType="application/vnd.openxmlformats-officedocument.presentationml.notesSlide+xml"/>
  <Override PartName="/ppt/diagrams/data21.xml" ContentType="application/vnd.openxmlformats-officedocument.drawingml.diagramData+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diagrams/layout6.xml" ContentType="application/vnd.openxmlformats-officedocument.drawingml.diagramLayout+xml"/>
  <Override PartName="/ppt/notesSlides/notesSlide35.xml" ContentType="application/vnd.openxmlformats-officedocument.presentationml.notesSlide+xml"/>
  <Override PartName="/ppt/diagrams/data10.xml" ContentType="application/vnd.openxmlformats-officedocument.drawingml.diagramData+xml"/>
  <Override PartName="/ppt/diagrams/quickStyle18.xml" ContentType="application/vnd.openxmlformats-officedocument.drawingml.diagramStyl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notesSlides/notesSlide42.xml" ContentType="application/vnd.openxmlformats-officedocument.presentationml.notesSlide+xml"/>
  <Override PartName="/ppt/diagrams/layout18.xml" ContentType="application/vnd.openxmlformats-officedocument.drawingml.diagram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diagrams/layout2.xml" ContentType="application/vnd.openxmlformats-officedocument.drawingml.diagramLayout+xml"/>
  <Override PartName="/ppt/notesSlides/notesSlide31.xml" ContentType="application/vnd.openxmlformats-officedocument.presentationml.notesSlide+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diagrams/colors17.xml" ContentType="application/vnd.openxmlformats-officedocument.drawingml.diagramColors+xml"/>
  <Override PartName="/ppt/diagrams/quickStyle21.xml" ContentType="application/vnd.openxmlformats-officedocument.drawingml.diagramStyl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rawing4.xml" ContentType="application/vnd.ms-office.drawingml.diagramDrawing+xml"/>
  <Override PartName="/ppt/diagrams/data19.xml" ContentType="application/vnd.openxmlformats-officedocument.drawingml.diagramData+xml"/>
  <Override PartName="/ppt/diagrams/layout21.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diagrams/data15.xml" ContentType="application/vnd.openxmlformats-officedocument.drawingml.diagramData+xml"/>
  <Override PartName="/ppt/notesSlides/notesSlide47.xml" ContentType="application/vnd.openxmlformats-officedocument.presentationml.notesSlide+xml"/>
  <Override PartName="/ppt/diagrams/colors20.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diagrams/data11.xml" ContentType="application/vnd.openxmlformats-officedocument.drawingml.diagramData+xml"/>
  <Override PartName="/ppt/diagrams/quickStyle19.xml" ContentType="application/vnd.openxmlformats-officedocument.drawingml.diagramStyl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diagrams/layout7.xml" ContentType="application/vnd.openxmlformats-officedocument.drawingml.diagramLayout+xml"/>
  <Override PartName="/ppt/diagrams/data8.xml" ContentType="application/vnd.openxmlformats-officedocument.drawingml.diagramData+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diagrams/quickStyle15.xml" ContentType="application/vnd.openxmlformats-officedocument.drawingml.diagramStyle+xml"/>
  <Override PartName="/ppt/diagrams/drawing16.xml" ContentType="application/vnd.ms-office.drawingml.diagramDrawing+xml"/>
  <Override PartName="/ppt/diagrams/layout19.xml" ContentType="application/vnd.openxmlformats-officedocument.drawingml.diagramLayout+xml"/>
  <Override PartName="/ppt/notesSlides/notesSlide9.xml" ContentType="application/vnd.openxmlformats-officedocument.presentationml.notesSlide+xml"/>
  <Override PartName="/ppt/notesSlides/notesSlide21.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diagrams/layout15.xml" ContentType="application/vnd.openxmlformats-officedocument.drawingml.diagramLayout+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colors18.xml" ContentType="application/vnd.openxmlformats-officedocument.drawingml.diagramColors+xml"/>
  <Override PartName="/ppt/slides/slide7.xml" ContentType="application/vnd.openxmlformats-officedocument.presentationml.slide+xml"/>
  <Override PartName="/ppt/slides/slide68.xml" ContentType="application/vnd.openxmlformats-officedocument.presentationml.slide+xml"/>
  <Override PartName="/ppt/notesSlides/notesSlide5.xml" ContentType="application/vnd.openxmlformats-officedocument.presentationml.notesSlide+xml"/>
  <Override PartName="/ppt/diagrams/drawing5.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diagrams/drawing1.xml" ContentType="application/vnd.ms-office.drawingml.diagramDrawing+xml"/>
  <Override PartName="/ppt/diagrams/colors10.xml" ContentType="application/vnd.openxmlformats-officedocument.drawingml.diagramColors+xml"/>
  <Override PartName="/ppt/diagrams/colors21.xml" ContentType="application/vnd.openxmlformats-officedocument.drawingml.diagramColors+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notesSlides/notesSlide37.xml" ContentType="application/vnd.openxmlformats-officedocument.presentationml.notesSlide+xml"/>
  <Override PartName="/ppt/diagrams/data12.xml" ContentType="application/vnd.openxmlformats-officedocument.drawingml.diagramData+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diagrams/data9.xml" ContentType="application/vnd.openxmlformats-officedocument.drawingml.diagramData+xml"/>
  <Override PartName="/ppt/diagrams/quickStyle16.xml" ContentType="application/vnd.openxmlformats-officedocument.drawingml.diagramStyle+xml"/>
  <Override PartName="/ppt/notesSlides/notesSlide44.xml" ContentType="application/vnd.openxmlformats-officedocument.presentationml.notesSlide+xml"/>
  <Override PartName="/ppt/diagrams/drawing17.xml" ContentType="application/vnd.ms-office.drawingml.diagramDrawing+xml"/>
  <Override PartName="/ppt/slides/slide20.xml" ContentType="application/vnd.openxmlformats-officedocument.presentationml.slide+xml"/>
  <Override PartName="/ppt/notesSlides/notesSlide22.xml" ContentType="application/vnd.openxmlformats-officedocument.presentationml.notesSlide+xml"/>
  <Override PartName="/ppt/diagrams/layout4.xml" ContentType="application/vnd.openxmlformats-officedocument.drawingml.diagramLayout+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11.xml" ContentType="application/vnd.openxmlformats-officedocument.presentationml.notesSlide+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drawing13.xml" ContentType="application/vnd.ms-office.drawingml.diagramDrawing+xml"/>
  <Override PartName="/ppt/notesSlides/notesSlide40.xml" ContentType="application/vnd.openxmlformats-officedocument.presentationml.notesSlide+xml"/>
  <Override PartName="/ppt/diagrams/layout16.xml" ContentType="application/vnd.openxmlformats-officedocument.drawingml.diagramLayout+xml"/>
  <Override PartName="/ppt/diagrams/colors19.xml" ContentType="application/vnd.openxmlformats-officedocument.drawingml.diagramColors+xml"/>
  <Override PartName="/ppt/notesSlides/notesSlide6.xml" ContentType="application/vnd.openxmlformats-officedocument.presentationml.notesSlide+xml"/>
  <Override PartName="/ppt/diagrams/drawing6.xml" ContentType="application/vnd.ms-office.drawingml.diagramDrawing+xml"/>
  <Override PartName="/ppt/diagrams/drawing20.xml" ContentType="application/vnd.ms-office.drawingml.diagramDrawing+xml"/>
  <Override PartName="/ppt/slides/slide8.xml" ContentType="application/vnd.openxmlformats-officedocument.presentationml.slide+xml"/>
  <Override PartName="/ppt/slides/slide6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slides/slide29.xml" ContentType="application/vnd.openxmlformats-officedocument.presentationml.slide+xml"/>
  <Override PartName="/ppt/diagrams/drawing2.xml" ContentType="application/vnd.ms-office.drawingml.diagramDrawing+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diagrams/quickStyle2.xml" ContentType="application/vnd.openxmlformats-officedocument.drawingml.diagramStyle+xml"/>
  <Override PartName="/ppt/slides/slide43.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slides/slide32.xml" ContentType="application/vnd.openxmlformats-officedocument.presentationml.slide+xml"/>
  <Override PartName="/ppt/notesSlides/notesSlide34.xml" ContentType="application/vnd.openxmlformats-officedocument.presentationml.notesSlide+xml"/>
  <Override PartName="/ppt/diagrams/data20.xml" ContentType="application/vnd.openxmlformats-officedocument.drawingml.diagramData+xml"/>
  <Override PartName="/ppt/slides/slide10.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ppt/diagrams/layout5.xml" ContentType="application/vnd.openxmlformats-officedocument.drawingml.diagramLayout+xml"/>
  <Override PartName="/ppt/diagrams/data6.xml" ContentType="application/vnd.openxmlformats-officedocument.drawingml.diagramData+xml"/>
  <Override PartName="/ppt/notesSlides/notesSlide12.xml" ContentType="application/vnd.openxmlformats-officedocument.presentationml.notesSlide+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drawing7.xml" ContentType="application/vnd.ms-office.drawingml.diagramDrawing+xml"/>
  <Override PartName="/ppt/diagrams/layout13.xml" ContentType="application/vnd.openxmlformats-officedocument.drawingml.diagramLayout+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diagrams/quickStyle7.xml" ContentType="application/vnd.openxmlformats-officedocument.drawingml.diagramStyle+xml"/>
  <Override PartName="/ppt/slides/slide48.xml" ContentType="application/vnd.openxmlformats-officedocument.presentationml.slide+xml"/>
  <Override PartName="/ppt/notesSlides/notesSlide3.xml" ContentType="application/vnd.openxmlformats-officedocument.presentationml.notesSlide+xml"/>
  <Override PartName="/ppt/diagrams/colors12.xml" ContentType="application/vnd.openxmlformats-officedocument.drawingml.diagramColors+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notesSlides/notesSlide39.xml" ContentType="application/vnd.openxmlformats-officedocument.presentationml.notesSlid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diagrams/drawing19.xml" ContentType="application/vnd.ms-office.drawingml.diagramDrawing+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5" r:id="rId2"/>
  </p:sldMasterIdLst>
  <p:notesMasterIdLst>
    <p:notesMasterId r:id="rId77"/>
  </p:notesMasterIdLst>
  <p:handoutMasterIdLst>
    <p:handoutMasterId r:id="rId78"/>
  </p:handoutMasterIdLst>
  <p:sldIdLst>
    <p:sldId id="317" r:id="rId3"/>
    <p:sldId id="349" r:id="rId4"/>
    <p:sldId id="350" r:id="rId5"/>
    <p:sldId id="351" r:id="rId6"/>
    <p:sldId id="370" r:id="rId7"/>
    <p:sldId id="371" r:id="rId8"/>
    <p:sldId id="352" r:id="rId9"/>
    <p:sldId id="372" r:id="rId10"/>
    <p:sldId id="362" r:id="rId11"/>
    <p:sldId id="373" r:id="rId12"/>
    <p:sldId id="374" r:id="rId13"/>
    <p:sldId id="375" r:id="rId14"/>
    <p:sldId id="376" r:id="rId15"/>
    <p:sldId id="353" r:id="rId16"/>
    <p:sldId id="381" r:id="rId17"/>
    <p:sldId id="461" r:id="rId18"/>
    <p:sldId id="382" r:id="rId19"/>
    <p:sldId id="453" r:id="rId20"/>
    <p:sldId id="454" r:id="rId21"/>
    <p:sldId id="455" r:id="rId22"/>
    <p:sldId id="456" r:id="rId23"/>
    <p:sldId id="467" r:id="rId24"/>
    <p:sldId id="365" r:id="rId25"/>
    <p:sldId id="367" r:id="rId26"/>
    <p:sldId id="472" r:id="rId27"/>
    <p:sldId id="368" r:id="rId28"/>
    <p:sldId id="468" r:id="rId29"/>
    <p:sldId id="473" r:id="rId30"/>
    <p:sldId id="474" r:id="rId31"/>
    <p:sldId id="475" r:id="rId32"/>
    <p:sldId id="476" r:id="rId33"/>
    <p:sldId id="321" r:id="rId34"/>
    <p:sldId id="326" r:id="rId35"/>
    <p:sldId id="324" r:id="rId36"/>
    <p:sldId id="327" r:id="rId37"/>
    <p:sldId id="477" r:id="rId38"/>
    <p:sldId id="478" r:id="rId39"/>
    <p:sldId id="479" r:id="rId40"/>
    <p:sldId id="480" r:id="rId41"/>
    <p:sldId id="482" r:id="rId42"/>
    <p:sldId id="288" r:id="rId43"/>
    <p:sldId id="289" r:id="rId44"/>
    <p:sldId id="287" r:id="rId45"/>
    <p:sldId id="291" r:id="rId46"/>
    <p:sldId id="290" r:id="rId47"/>
    <p:sldId id="320" r:id="rId48"/>
    <p:sldId id="292" r:id="rId49"/>
    <p:sldId id="483" r:id="rId50"/>
    <p:sldId id="294" r:id="rId51"/>
    <p:sldId id="484" r:id="rId52"/>
    <p:sldId id="295" r:id="rId53"/>
    <p:sldId id="296" r:id="rId54"/>
    <p:sldId id="297" r:id="rId55"/>
    <p:sldId id="318" r:id="rId56"/>
    <p:sldId id="319" r:id="rId57"/>
    <p:sldId id="485" r:id="rId58"/>
    <p:sldId id="301" r:id="rId59"/>
    <p:sldId id="303" r:id="rId60"/>
    <p:sldId id="302" r:id="rId61"/>
    <p:sldId id="304" r:id="rId62"/>
    <p:sldId id="305" r:id="rId63"/>
    <p:sldId id="306" r:id="rId64"/>
    <p:sldId id="307" r:id="rId65"/>
    <p:sldId id="308" r:id="rId66"/>
    <p:sldId id="309" r:id="rId67"/>
    <p:sldId id="310" r:id="rId68"/>
    <p:sldId id="311" r:id="rId69"/>
    <p:sldId id="312" r:id="rId70"/>
    <p:sldId id="313" r:id="rId71"/>
    <p:sldId id="486" r:id="rId72"/>
    <p:sldId id="487" r:id="rId73"/>
    <p:sldId id="471" r:id="rId74"/>
    <p:sldId id="470" r:id="rId75"/>
    <p:sldId id="369" r:id="rId76"/>
  </p:sldIdLst>
  <p:sldSz cx="12192000" cy="6858000"/>
  <p:notesSz cx="111252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CC00"/>
    <a:srgbClr val="000066"/>
    <a:srgbClr val="003399"/>
    <a:srgbClr val="0000CC"/>
    <a:srgbClr val="179BB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151" autoAdjust="0"/>
    <p:restoredTop sz="81818" autoAdjust="0"/>
  </p:normalViewPr>
  <p:slideViewPr>
    <p:cSldViewPr snapToGrid="0">
      <p:cViewPr varScale="1">
        <p:scale>
          <a:sx n="60" d="100"/>
          <a:sy n="60" d="100"/>
        </p:scale>
        <p:origin x="-648" y="-96"/>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7FB69F-BDEC-4F3C-905B-BBFC3D65785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0336955-394E-4F0A-9D40-87B0BF4F4280}">
      <dgm:prSet phldrT="[Text]"/>
      <dgm:spPr>
        <a:solidFill>
          <a:schemeClr val="bg1"/>
        </a:solidFill>
        <a:ln w="38100">
          <a:solidFill>
            <a:srgbClr val="0070C0"/>
          </a:solidFill>
        </a:ln>
      </dgm:spPr>
      <dgm:t>
        <a:bodyPr/>
        <a:lstStyle/>
        <a:p>
          <a:r>
            <a:rPr lang="en-US" dirty="0">
              <a:solidFill>
                <a:schemeClr val="tx1"/>
              </a:solidFill>
              <a:latin typeface="Roboto" panose="020B0604020202020204" charset="0"/>
              <a:ea typeface="Roboto" panose="020B0604020202020204" charset="0"/>
            </a:rPr>
            <a:t>A. Professional fees, talent fees, etc. for services rendered:</a:t>
          </a:r>
        </a:p>
      </dgm:t>
    </dgm:pt>
    <dgm:pt modelId="{EC8D2493-2E45-4066-BF70-AD2B1F58ADFD}" type="parTrans" cxnId="{6A06BF5A-579A-46BE-9335-08A2B1FBF86D}">
      <dgm:prSet/>
      <dgm:spPr/>
      <dgm:t>
        <a:bodyPr/>
        <a:lstStyle/>
        <a:p>
          <a:endParaRPr lang="en-US">
            <a:latin typeface="Roboto" panose="020B0604020202020204" charset="0"/>
            <a:ea typeface="Roboto" panose="020B0604020202020204" charset="0"/>
          </a:endParaRPr>
        </a:p>
      </dgm:t>
    </dgm:pt>
    <dgm:pt modelId="{26C65DEE-DE28-45FE-B92A-98FA421EC230}" type="sibTrans" cxnId="{6A06BF5A-579A-46BE-9335-08A2B1FBF86D}">
      <dgm:prSet/>
      <dgm:spPr/>
      <dgm:t>
        <a:bodyPr/>
        <a:lstStyle/>
        <a:p>
          <a:endParaRPr lang="en-US">
            <a:latin typeface="Roboto" panose="020B0604020202020204" charset="0"/>
            <a:ea typeface="Roboto" panose="020B0604020202020204" charset="0"/>
          </a:endParaRPr>
        </a:p>
      </dgm:t>
    </dgm:pt>
    <dgm:pt modelId="{6835F1C1-497A-4205-89FF-FBD405450692}">
      <dgm:prSet phldrT="[Text]"/>
      <dgm:spPr/>
      <dgm:t>
        <a:bodyPr/>
        <a:lstStyle/>
        <a:p>
          <a:r>
            <a:rPr lang="en-PH" b="1" i="1" dirty="0">
              <a:latin typeface="Roboto" panose="020B0604020202020204" charset="0"/>
              <a:ea typeface="Roboto" panose="020B0604020202020204" charset="0"/>
            </a:rPr>
            <a:t>Individual </a:t>
          </a:r>
          <a:r>
            <a:rPr lang="en-PH" b="1" i="1" dirty="0" smtClean="0">
              <a:latin typeface="Roboto" panose="020B0604020202020204" charset="0"/>
              <a:ea typeface="Roboto" panose="020B0604020202020204" charset="0"/>
            </a:rPr>
            <a:t>payee</a:t>
          </a:r>
          <a:r>
            <a:rPr lang="en-PH" i="1" dirty="0" smtClean="0">
              <a:latin typeface="Roboto" panose="020B0604020202020204" charset="0"/>
              <a:ea typeface="Roboto" panose="020B0604020202020204" charset="0"/>
            </a:rPr>
            <a:t>:</a:t>
          </a:r>
          <a:endParaRPr lang="en-US" i="1" dirty="0">
            <a:latin typeface="Roboto" panose="020B0604020202020204" charset="0"/>
            <a:ea typeface="Roboto" panose="020B0604020202020204" charset="0"/>
          </a:endParaRPr>
        </a:p>
      </dgm:t>
    </dgm:pt>
    <dgm:pt modelId="{40351B19-E0C4-4EA3-94ED-52F2703D2135}" type="parTrans" cxnId="{2EA55698-ABD0-481F-8E42-8889B0A7D780}">
      <dgm:prSet/>
      <dgm:spPr/>
      <dgm:t>
        <a:bodyPr/>
        <a:lstStyle/>
        <a:p>
          <a:endParaRPr lang="en-US">
            <a:latin typeface="Roboto" panose="020B0604020202020204" charset="0"/>
            <a:ea typeface="Roboto" panose="020B0604020202020204" charset="0"/>
          </a:endParaRPr>
        </a:p>
      </dgm:t>
    </dgm:pt>
    <dgm:pt modelId="{DAF77639-51B7-4C95-BEDA-38FF6A268AAC}" type="sibTrans" cxnId="{2EA55698-ABD0-481F-8E42-8889B0A7D780}">
      <dgm:prSet/>
      <dgm:spPr/>
      <dgm:t>
        <a:bodyPr/>
        <a:lstStyle/>
        <a:p>
          <a:endParaRPr lang="en-US">
            <a:latin typeface="Roboto" panose="020B0604020202020204" charset="0"/>
            <a:ea typeface="Roboto" panose="020B0604020202020204" charset="0"/>
          </a:endParaRPr>
        </a:p>
      </dgm:t>
    </dgm:pt>
    <dgm:pt modelId="{2A4A4270-1CE6-42F4-AD5F-ED25945EA3E8}">
      <dgm:prSet phldrT="[Text]"/>
      <dgm:spPr/>
      <dgm:t>
        <a:bodyPr/>
        <a:lstStyle/>
        <a:p>
          <a:r>
            <a:rPr lang="en-PH" b="1" i="1" dirty="0">
              <a:latin typeface="Roboto" panose="020B0604020202020204" charset="0"/>
              <a:ea typeface="Roboto" panose="020B0604020202020204" charset="0"/>
            </a:rPr>
            <a:t>Non-Individual Payee</a:t>
          </a:r>
          <a:r>
            <a:rPr lang="en-PH" i="1" dirty="0">
              <a:latin typeface="Roboto" panose="020B0604020202020204" charset="0"/>
              <a:ea typeface="Roboto" panose="020B0604020202020204" charset="0"/>
            </a:rPr>
            <a:t>:</a:t>
          </a:r>
          <a:endParaRPr lang="en-US" i="1" dirty="0">
            <a:latin typeface="Roboto" panose="020B0604020202020204" charset="0"/>
            <a:ea typeface="Roboto" panose="020B0604020202020204" charset="0"/>
          </a:endParaRPr>
        </a:p>
      </dgm:t>
    </dgm:pt>
    <dgm:pt modelId="{3BC7574D-8E3A-4416-A1F2-247CBDCE64E7}" type="parTrans" cxnId="{D8908D92-1986-45E0-980D-C00303F1623B}">
      <dgm:prSet/>
      <dgm:spPr/>
      <dgm:t>
        <a:bodyPr/>
        <a:lstStyle/>
        <a:p>
          <a:endParaRPr lang="en-US">
            <a:latin typeface="Roboto" panose="020B0604020202020204" charset="0"/>
            <a:ea typeface="Roboto" panose="020B0604020202020204" charset="0"/>
          </a:endParaRPr>
        </a:p>
      </dgm:t>
    </dgm:pt>
    <dgm:pt modelId="{9CA85ABA-4532-4C17-A383-F55FA8D04764}" type="sibTrans" cxnId="{D8908D92-1986-45E0-980D-C00303F1623B}">
      <dgm:prSet/>
      <dgm:spPr/>
      <dgm:t>
        <a:bodyPr/>
        <a:lstStyle/>
        <a:p>
          <a:endParaRPr lang="en-US">
            <a:latin typeface="Roboto" panose="020B0604020202020204" charset="0"/>
            <a:ea typeface="Roboto" panose="020B0604020202020204" charset="0"/>
          </a:endParaRPr>
        </a:p>
      </dgm:t>
    </dgm:pt>
    <dgm:pt modelId="{85D03F1E-B180-4EA0-A3A6-1DDFCB38B8D9}">
      <dgm:prSet phldrT="[Text]"/>
      <dgm:spPr/>
      <dgm:t>
        <a:bodyPr/>
        <a:lstStyle/>
        <a:p>
          <a:r>
            <a:rPr lang="en-PH" dirty="0">
              <a:latin typeface="Roboto" panose="020B0604020202020204" charset="0"/>
              <a:ea typeface="Roboto" panose="020B0604020202020204" charset="0"/>
            </a:rPr>
            <a:t>     Gross income P720,000 and below – 10% 	</a:t>
          </a:r>
          <a:endParaRPr lang="en-US" dirty="0">
            <a:latin typeface="Roboto" panose="020B0604020202020204" charset="0"/>
            <a:ea typeface="Roboto" panose="020B0604020202020204" charset="0"/>
          </a:endParaRPr>
        </a:p>
      </dgm:t>
    </dgm:pt>
    <dgm:pt modelId="{E297C9C6-2CC8-43CC-8FD8-3012B075FC55}" type="parTrans" cxnId="{255D63BD-8ABD-4022-902A-D1B0AA2DE6EB}">
      <dgm:prSet/>
      <dgm:spPr/>
      <dgm:t>
        <a:bodyPr/>
        <a:lstStyle/>
        <a:p>
          <a:endParaRPr lang="en-US">
            <a:latin typeface="Roboto" panose="020B0604020202020204" charset="0"/>
            <a:ea typeface="Roboto" panose="020B0604020202020204" charset="0"/>
          </a:endParaRPr>
        </a:p>
      </dgm:t>
    </dgm:pt>
    <dgm:pt modelId="{096F1EE3-4AB0-4F15-BA05-953FF70C9834}" type="sibTrans" cxnId="{255D63BD-8ABD-4022-902A-D1B0AA2DE6EB}">
      <dgm:prSet/>
      <dgm:spPr/>
      <dgm:t>
        <a:bodyPr/>
        <a:lstStyle/>
        <a:p>
          <a:endParaRPr lang="en-US">
            <a:latin typeface="Roboto" panose="020B0604020202020204" charset="0"/>
            <a:ea typeface="Roboto" panose="020B0604020202020204" charset="0"/>
          </a:endParaRPr>
        </a:p>
      </dgm:t>
    </dgm:pt>
    <dgm:pt modelId="{FEB9E1D1-19B1-4569-9C44-71CABCDC3E6A}">
      <dgm:prSet phldrT="[Text]"/>
      <dgm:spPr/>
      <dgm:t>
        <a:bodyPr/>
        <a:lstStyle/>
        <a:p>
          <a:r>
            <a:rPr lang="en-PH" dirty="0">
              <a:latin typeface="Roboto" panose="020B0604020202020204" charset="0"/>
              <a:ea typeface="Roboto" panose="020B0604020202020204" charset="0"/>
            </a:rPr>
            <a:t>     Gross income above P720,000 – 15%</a:t>
          </a:r>
          <a:endParaRPr lang="en-US" dirty="0">
            <a:latin typeface="Roboto" panose="020B0604020202020204" charset="0"/>
            <a:ea typeface="Roboto" panose="020B0604020202020204" charset="0"/>
          </a:endParaRPr>
        </a:p>
      </dgm:t>
    </dgm:pt>
    <dgm:pt modelId="{C3B51CF2-4960-40A6-883B-C6E611ABF9D4}" type="parTrans" cxnId="{75D4A6E2-3796-47A0-985E-1F786B39B5ED}">
      <dgm:prSet/>
      <dgm:spPr/>
      <dgm:t>
        <a:bodyPr/>
        <a:lstStyle/>
        <a:p>
          <a:endParaRPr lang="en-US">
            <a:latin typeface="Roboto" panose="020B0604020202020204" charset="0"/>
            <a:ea typeface="Roboto" panose="020B0604020202020204" charset="0"/>
          </a:endParaRPr>
        </a:p>
      </dgm:t>
    </dgm:pt>
    <dgm:pt modelId="{AB5C0894-2DEC-49B1-AC2E-CBF7DD57CA54}" type="sibTrans" cxnId="{75D4A6E2-3796-47A0-985E-1F786B39B5ED}">
      <dgm:prSet/>
      <dgm:spPr/>
      <dgm:t>
        <a:bodyPr/>
        <a:lstStyle/>
        <a:p>
          <a:endParaRPr lang="en-US">
            <a:latin typeface="Roboto" panose="020B0604020202020204" charset="0"/>
            <a:ea typeface="Roboto" panose="020B0604020202020204" charset="0"/>
          </a:endParaRPr>
        </a:p>
      </dgm:t>
    </dgm:pt>
    <dgm:pt modelId="{CD7EAA1B-7801-45EE-ADEA-4093042F4F78}">
      <dgm:prSet phldrT="[Text]"/>
      <dgm:spPr/>
      <dgm:t>
        <a:bodyPr/>
        <a:lstStyle/>
        <a:p>
          <a:r>
            <a:rPr lang="en-US" dirty="0" smtClean="0">
              <a:latin typeface="Roboto" panose="020B0604020202020204" charset="0"/>
              <a:ea typeface="Roboto" panose="020B0604020202020204" charset="0"/>
            </a:rPr>
            <a:t>     Gross </a:t>
          </a:r>
          <a:r>
            <a:rPr lang="en-US" dirty="0">
              <a:latin typeface="Roboto" panose="020B0604020202020204" charset="0"/>
              <a:ea typeface="Roboto" panose="020B0604020202020204" charset="0"/>
            </a:rPr>
            <a:t>income above P3M/VAT-registered TP  - 10%</a:t>
          </a:r>
        </a:p>
      </dgm:t>
    </dgm:pt>
    <dgm:pt modelId="{FC00382D-C2C1-43A7-BBC9-3BAAA8EDA39E}" type="sibTrans" cxnId="{5321E64E-6A98-48CA-982C-DA237D2567FE}">
      <dgm:prSet/>
      <dgm:spPr/>
      <dgm:t>
        <a:bodyPr/>
        <a:lstStyle/>
        <a:p>
          <a:endParaRPr lang="en-US">
            <a:latin typeface="Roboto" panose="020B0604020202020204" charset="0"/>
            <a:ea typeface="Roboto" panose="020B0604020202020204" charset="0"/>
          </a:endParaRPr>
        </a:p>
      </dgm:t>
    </dgm:pt>
    <dgm:pt modelId="{4C12876F-A13E-4E69-931F-7476A231BA2A}" type="parTrans" cxnId="{5321E64E-6A98-48CA-982C-DA237D2567FE}">
      <dgm:prSet/>
      <dgm:spPr/>
      <dgm:t>
        <a:bodyPr/>
        <a:lstStyle/>
        <a:p>
          <a:endParaRPr lang="en-US">
            <a:latin typeface="Roboto" panose="020B0604020202020204" charset="0"/>
            <a:ea typeface="Roboto" panose="020B0604020202020204" charset="0"/>
          </a:endParaRPr>
        </a:p>
      </dgm:t>
    </dgm:pt>
    <dgm:pt modelId="{D7EC2147-2E31-494A-A931-DE2AC13488CB}">
      <dgm:prSet phldrT="[Text]"/>
      <dgm:spPr/>
      <dgm:t>
        <a:bodyPr/>
        <a:lstStyle/>
        <a:p>
          <a:r>
            <a:rPr lang="en-PH" dirty="0" smtClean="0">
              <a:latin typeface="Roboto" panose="020B0604020202020204" charset="0"/>
              <a:ea typeface="Roboto" panose="020B0604020202020204" charset="0"/>
            </a:rPr>
            <a:t>     Gross </a:t>
          </a:r>
          <a:r>
            <a:rPr lang="en-PH" dirty="0">
              <a:latin typeface="Roboto" panose="020B0604020202020204" charset="0"/>
              <a:ea typeface="Roboto" panose="020B0604020202020204" charset="0"/>
            </a:rPr>
            <a:t>income of P3M and below – 5%</a:t>
          </a:r>
          <a:endParaRPr lang="en-US" dirty="0">
            <a:latin typeface="Roboto" panose="020B0604020202020204" charset="0"/>
            <a:ea typeface="Roboto" panose="020B0604020202020204" charset="0"/>
          </a:endParaRPr>
        </a:p>
      </dgm:t>
    </dgm:pt>
    <dgm:pt modelId="{346F5F59-9D96-4245-9111-2936289F127E}" type="sibTrans" cxnId="{8734B6DF-2E5C-4A37-B6B4-6022B7F38378}">
      <dgm:prSet/>
      <dgm:spPr/>
      <dgm:t>
        <a:bodyPr/>
        <a:lstStyle/>
        <a:p>
          <a:endParaRPr lang="en-US">
            <a:latin typeface="Roboto" panose="020B0604020202020204" charset="0"/>
            <a:ea typeface="Roboto" panose="020B0604020202020204" charset="0"/>
          </a:endParaRPr>
        </a:p>
      </dgm:t>
    </dgm:pt>
    <dgm:pt modelId="{3D0E0A48-4150-4BE4-8C5C-74D4AAC52DED}" type="parTrans" cxnId="{8734B6DF-2E5C-4A37-B6B4-6022B7F38378}">
      <dgm:prSet/>
      <dgm:spPr/>
      <dgm:t>
        <a:bodyPr/>
        <a:lstStyle/>
        <a:p>
          <a:endParaRPr lang="en-US">
            <a:latin typeface="Roboto" panose="020B0604020202020204" charset="0"/>
            <a:ea typeface="Roboto" panose="020B0604020202020204" charset="0"/>
          </a:endParaRPr>
        </a:p>
      </dgm:t>
    </dgm:pt>
    <dgm:pt modelId="{8F6D6CD8-6892-42C3-B5BD-7FC64BD835D4}">
      <dgm:prSet phldrT="[Text]"/>
      <dgm:spPr/>
      <dgm:t>
        <a:bodyPr/>
        <a:lstStyle/>
        <a:p>
          <a:endParaRPr lang="en-US" i="1" dirty="0">
            <a:latin typeface="Roboto" panose="020B0604020202020204" charset="0"/>
            <a:ea typeface="Roboto" panose="020B0604020202020204" charset="0"/>
          </a:endParaRPr>
        </a:p>
      </dgm:t>
    </dgm:pt>
    <dgm:pt modelId="{6F6D168B-CF86-4B2B-BB5F-460A7F8834BC}" type="parTrans" cxnId="{72054E67-310C-4803-9A09-8FED1D15C850}">
      <dgm:prSet/>
      <dgm:spPr/>
      <dgm:t>
        <a:bodyPr/>
        <a:lstStyle/>
        <a:p>
          <a:endParaRPr lang="en-US"/>
        </a:p>
      </dgm:t>
    </dgm:pt>
    <dgm:pt modelId="{5FD07157-3239-4D38-AF52-EA5D1501D434}" type="sibTrans" cxnId="{72054E67-310C-4803-9A09-8FED1D15C850}">
      <dgm:prSet/>
      <dgm:spPr/>
      <dgm:t>
        <a:bodyPr/>
        <a:lstStyle/>
        <a:p>
          <a:endParaRPr lang="en-US"/>
        </a:p>
      </dgm:t>
    </dgm:pt>
    <dgm:pt modelId="{7DACBC66-0793-4B39-B98D-C6B41FED8148}">
      <dgm:prSet phldrT="[Text]"/>
      <dgm:spPr/>
      <dgm:t>
        <a:bodyPr/>
        <a:lstStyle/>
        <a:p>
          <a:endParaRPr lang="en-US" i="1" dirty="0">
            <a:latin typeface="Roboto" panose="020B0604020202020204" charset="0"/>
            <a:ea typeface="Roboto" panose="020B0604020202020204" charset="0"/>
          </a:endParaRPr>
        </a:p>
      </dgm:t>
    </dgm:pt>
    <dgm:pt modelId="{57843654-D0F8-4C86-A5C2-F8937CFC71E2}" type="parTrans" cxnId="{479A6A55-AC43-43C6-88F9-5A7A7EE6DE2F}">
      <dgm:prSet/>
      <dgm:spPr/>
      <dgm:t>
        <a:bodyPr/>
        <a:lstStyle/>
        <a:p>
          <a:endParaRPr lang="en-US"/>
        </a:p>
      </dgm:t>
    </dgm:pt>
    <dgm:pt modelId="{B256CDDF-F33D-4117-AED8-DEBB5BC76BED}" type="sibTrans" cxnId="{479A6A55-AC43-43C6-88F9-5A7A7EE6DE2F}">
      <dgm:prSet/>
      <dgm:spPr/>
      <dgm:t>
        <a:bodyPr/>
        <a:lstStyle/>
        <a:p>
          <a:endParaRPr lang="en-US"/>
        </a:p>
      </dgm:t>
    </dgm:pt>
    <dgm:pt modelId="{FA6B4C8F-1B6D-44EF-9890-D8C774B59879}" type="pres">
      <dgm:prSet presAssocID="{447FB69F-BDEC-4F3C-905B-BBFC3D657854}" presName="linear" presStyleCnt="0">
        <dgm:presLayoutVars>
          <dgm:animLvl val="lvl"/>
          <dgm:resizeHandles val="exact"/>
        </dgm:presLayoutVars>
      </dgm:prSet>
      <dgm:spPr/>
      <dgm:t>
        <a:bodyPr/>
        <a:lstStyle/>
        <a:p>
          <a:endParaRPr lang="en-US"/>
        </a:p>
      </dgm:t>
    </dgm:pt>
    <dgm:pt modelId="{90C201CF-888D-4B35-846E-C9C2204633B2}" type="pres">
      <dgm:prSet presAssocID="{A0336955-394E-4F0A-9D40-87B0BF4F4280}" presName="parentText" presStyleLbl="node1" presStyleIdx="0" presStyleCnt="1" custLinFactNeighborX="-559" custLinFactNeighborY="-5847">
        <dgm:presLayoutVars>
          <dgm:chMax val="0"/>
          <dgm:bulletEnabled val="1"/>
        </dgm:presLayoutVars>
      </dgm:prSet>
      <dgm:spPr/>
      <dgm:t>
        <a:bodyPr/>
        <a:lstStyle/>
        <a:p>
          <a:endParaRPr lang="en-US"/>
        </a:p>
      </dgm:t>
    </dgm:pt>
    <dgm:pt modelId="{42BE9F66-B6D0-45F2-8E2A-9BFEAB9B48E6}" type="pres">
      <dgm:prSet presAssocID="{A0336955-394E-4F0A-9D40-87B0BF4F4280}" presName="childText" presStyleLbl="revTx" presStyleIdx="0" presStyleCnt="1" custScaleX="99998" custScaleY="110350">
        <dgm:presLayoutVars>
          <dgm:bulletEnabled val="1"/>
        </dgm:presLayoutVars>
      </dgm:prSet>
      <dgm:spPr/>
      <dgm:t>
        <a:bodyPr/>
        <a:lstStyle/>
        <a:p>
          <a:endParaRPr lang="en-US"/>
        </a:p>
      </dgm:t>
    </dgm:pt>
  </dgm:ptLst>
  <dgm:cxnLst>
    <dgm:cxn modelId="{479A6A55-AC43-43C6-88F9-5A7A7EE6DE2F}" srcId="{A0336955-394E-4F0A-9D40-87B0BF4F4280}" destId="{7DACBC66-0793-4B39-B98D-C6B41FED8148}" srcOrd="0" destOrd="0" parTransId="{57843654-D0F8-4C86-A5C2-F8937CFC71E2}" sibTransId="{B256CDDF-F33D-4117-AED8-DEBB5BC76BED}"/>
    <dgm:cxn modelId="{463354D1-E920-43CC-AF67-A4D233358BA1}" type="presOf" srcId="{7DACBC66-0793-4B39-B98D-C6B41FED8148}" destId="{42BE9F66-B6D0-45F2-8E2A-9BFEAB9B48E6}" srcOrd="0" destOrd="0" presId="urn:microsoft.com/office/officeart/2005/8/layout/vList2"/>
    <dgm:cxn modelId="{8734B6DF-2E5C-4A37-B6B4-6022B7F38378}" srcId="{6835F1C1-497A-4205-89FF-FBD405450692}" destId="{D7EC2147-2E31-494A-A931-DE2AC13488CB}" srcOrd="0" destOrd="0" parTransId="{3D0E0A48-4150-4BE4-8C5C-74D4AAC52DED}" sibTransId="{346F5F59-9D96-4245-9111-2936289F127E}"/>
    <dgm:cxn modelId="{D2F8C93A-44A6-4B4A-A0B2-3F17A1C9EAA3}" type="presOf" srcId="{447FB69F-BDEC-4F3C-905B-BBFC3D657854}" destId="{FA6B4C8F-1B6D-44EF-9890-D8C774B59879}" srcOrd="0" destOrd="0" presId="urn:microsoft.com/office/officeart/2005/8/layout/vList2"/>
    <dgm:cxn modelId="{2EA55698-ABD0-481F-8E42-8889B0A7D780}" srcId="{A0336955-394E-4F0A-9D40-87B0BF4F4280}" destId="{6835F1C1-497A-4205-89FF-FBD405450692}" srcOrd="1" destOrd="0" parTransId="{40351B19-E0C4-4EA3-94ED-52F2703D2135}" sibTransId="{DAF77639-51B7-4C95-BEDA-38FF6A268AAC}"/>
    <dgm:cxn modelId="{F25A3674-379E-469E-8C2C-5CDB0B6D0125}" type="presOf" srcId="{CD7EAA1B-7801-45EE-ADEA-4093042F4F78}" destId="{42BE9F66-B6D0-45F2-8E2A-9BFEAB9B48E6}" srcOrd="0" destOrd="3" presId="urn:microsoft.com/office/officeart/2005/8/layout/vList2"/>
    <dgm:cxn modelId="{AF53287A-6284-4CEF-B206-2047681DB0DF}" type="presOf" srcId="{6835F1C1-497A-4205-89FF-FBD405450692}" destId="{42BE9F66-B6D0-45F2-8E2A-9BFEAB9B48E6}" srcOrd="0" destOrd="1" presId="urn:microsoft.com/office/officeart/2005/8/layout/vList2"/>
    <dgm:cxn modelId="{72054E67-310C-4803-9A09-8FED1D15C850}" srcId="{A0336955-394E-4F0A-9D40-87B0BF4F4280}" destId="{8F6D6CD8-6892-42C3-B5BD-7FC64BD835D4}" srcOrd="2" destOrd="0" parTransId="{6F6D168B-CF86-4B2B-BB5F-460A7F8834BC}" sibTransId="{5FD07157-3239-4D38-AF52-EA5D1501D434}"/>
    <dgm:cxn modelId="{AFBEA72D-DBF2-4DB7-A811-0E7948F418E0}" type="presOf" srcId="{FEB9E1D1-19B1-4569-9C44-71CABCDC3E6A}" destId="{42BE9F66-B6D0-45F2-8E2A-9BFEAB9B48E6}" srcOrd="0" destOrd="7" presId="urn:microsoft.com/office/officeart/2005/8/layout/vList2"/>
    <dgm:cxn modelId="{443748F8-7037-4D45-BB5D-1A9AE7E7D53E}" type="presOf" srcId="{85D03F1E-B180-4EA0-A3A6-1DDFCB38B8D9}" destId="{42BE9F66-B6D0-45F2-8E2A-9BFEAB9B48E6}" srcOrd="0" destOrd="6" presId="urn:microsoft.com/office/officeart/2005/8/layout/vList2"/>
    <dgm:cxn modelId="{7E64EC9A-7768-49C4-B2F4-36C71AF622D8}" type="presOf" srcId="{A0336955-394E-4F0A-9D40-87B0BF4F4280}" destId="{90C201CF-888D-4B35-846E-C9C2204633B2}" srcOrd="0" destOrd="0" presId="urn:microsoft.com/office/officeart/2005/8/layout/vList2"/>
    <dgm:cxn modelId="{396A91A7-8088-438A-9499-739F5838E31B}" type="presOf" srcId="{D7EC2147-2E31-494A-A931-DE2AC13488CB}" destId="{42BE9F66-B6D0-45F2-8E2A-9BFEAB9B48E6}" srcOrd="0" destOrd="2" presId="urn:microsoft.com/office/officeart/2005/8/layout/vList2"/>
    <dgm:cxn modelId="{29BB2FBB-8A61-4093-BF6C-E196DC6086CD}" type="presOf" srcId="{2A4A4270-1CE6-42F4-AD5F-ED25945EA3E8}" destId="{42BE9F66-B6D0-45F2-8E2A-9BFEAB9B48E6}" srcOrd="0" destOrd="5" presId="urn:microsoft.com/office/officeart/2005/8/layout/vList2"/>
    <dgm:cxn modelId="{6A06BF5A-579A-46BE-9335-08A2B1FBF86D}" srcId="{447FB69F-BDEC-4F3C-905B-BBFC3D657854}" destId="{A0336955-394E-4F0A-9D40-87B0BF4F4280}" srcOrd="0" destOrd="0" parTransId="{EC8D2493-2E45-4066-BF70-AD2B1F58ADFD}" sibTransId="{26C65DEE-DE28-45FE-B92A-98FA421EC230}"/>
    <dgm:cxn modelId="{D8908D92-1986-45E0-980D-C00303F1623B}" srcId="{A0336955-394E-4F0A-9D40-87B0BF4F4280}" destId="{2A4A4270-1CE6-42F4-AD5F-ED25945EA3E8}" srcOrd="3" destOrd="0" parTransId="{3BC7574D-8E3A-4416-A1F2-247CBDCE64E7}" sibTransId="{9CA85ABA-4532-4C17-A383-F55FA8D04764}"/>
    <dgm:cxn modelId="{5321E64E-6A98-48CA-982C-DA237D2567FE}" srcId="{6835F1C1-497A-4205-89FF-FBD405450692}" destId="{CD7EAA1B-7801-45EE-ADEA-4093042F4F78}" srcOrd="1" destOrd="0" parTransId="{4C12876F-A13E-4E69-931F-7476A231BA2A}" sibTransId="{FC00382D-C2C1-43A7-BBC9-3BAAA8EDA39E}"/>
    <dgm:cxn modelId="{75D4A6E2-3796-47A0-985E-1F786B39B5ED}" srcId="{2A4A4270-1CE6-42F4-AD5F-ED25945EA3E8}" destId="{FEB9E1D1-19B1-4569-9C44-71CABCDC3E6A}" srcOrd="1" destOrd="0" parTransId="{C3B51CF2-4960-40A6-883B-C6E611ABF9D4}" sibTransId="{AB5C0894-2DEC-49B1-AC2E-CBF7DD57CA54}"/>
    <dgm:cxn modelId="{00E3BAF8-0FE5-4F18-AF4D-77008874A14A}" type="presOf" srcId="{8F6D6CD8-6892-42C3-B5BD-7FC64BD835D4}" destId="{42BE9F66-B6D0-45F2-8E2A-9BFEAB9B48E6}" srcOrd="0" destOrd="4" presId="urn:microsoft.com/office/officeart/2005/8/layout/vList2"/>
    <dgm:cxn modelId="{255D63BD-8ABD-4022-902A-D1B0AA2DE6EB}" srcId="{2A4A4270-1CE6-42F4-AD5F-ED25945EA3E8}" destId="{85D03F1E-B180-4EA0-A3A6-1DDFCB38B8D9}" srcOrd="0" destOrd="0" parTransId="{E297C9C6-2CC8-43CC-8FD8-3012B075FC55}" sibTransId="{096F1EE3-4AB0-4F15-BA05-953FF70C9834}"/>
    <dgm:cxn modelId="{CFAFD285-7B90-4D81-8749-4CFB696666F7}" type="presParOf" srcId="{FA6B4C8F-1B6D-44EF-9890-D8C774B59879}" destId="{90C201CF-888D-4B35-846E-C9C2204633B2}" srcOrd="0" destOrd="0" presId="urn:microsoft.com/office/officeart/2005/8/layout/vList2"/>
    <dgm:cxn modelId="{E89A8C30-C2B8-48E3-BEE5-F7E3D67BC188}" type="presParOf" srcId="{FA6B4C8F-1B6D-44EF-9890-D8C774B59879}" destId="{42BE9F66-B6D0-45F2-8E2A-9BFEAB9B48E6}" srcOrd="1"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50771E5-91F2-4578-8262-5E8E2460C54F}"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en-US"/>
        </a:p>
      </dgm:t>
    </dgm:pt>
    <dgm:pt modelId="{AC4590DD-BE05-43FA-8587-1DF13AAB5B6D}">
      <dgm:prSet phldrT="[Text]" custT="1"/>
      <dgm:spPr>
        <a:solidFill>
          <a:schemeClr val="bg1"/>
        </a:solidFill>
        <a:ln>
          <a:solidFill>
            <a:srgbClr val="0070C0"/>
          </a:solidFill>
        </a:ln>
      </dgm:spPr>
      <dgm:t>
        <a:bodyPr/>
        <a:lstStyle/>
        <a:p>
          <a:r>
            <a:rPr lang="en-US" sz="3600" b="1" dirty="0" smtClean="0">
              <a:solidFill>
                <a:schemeClr val="tx1"/>
              </a:solidFill>
              <a:latin typeface="Roboto" panose="020B0604020202020204" charset="0"/>
              <a:ea typeface="Roboto" panose="020B0604020202020204" charset="0"/>
            </a:rPr>
            <a:t>Manual </a:t>
          </a:r>
          <a:endParaRPr lang="en-US" sz="3600" b="1" dirty="0">
            <a:solidFill>
              <a:schemeClr val="tx1"/>
            </a:solidFill>
            <a:latin typeface="Roboto" panose="020B0604020202020204" charset="0"/>
            <a:ea typeface="Roboto" panose="020B0604020202020204" charset="0"/>
          </a:endParaRPr>
        </a:p>
      </dgm:t>
    </dgm:pt>
    <dgm:pt modelId="{69B2C08E-1A9C-4407-ABBE-5B9BFED6D734}" type="parTrans" cxnId="{F85D0649-EB3E-4C94-8207-F78F4E7BCC5A}">
      <dgm:prSet/>
      <dgm:spPr/>
      <dgm:t>
        <a:bodyPr/>
        <a:lstStyle/>
        <a:p>
          <a:endParaRPr lang="en-US">
            <a:latin typeface="Roboto" panose="020B0604020202020204" charset="0"/>
            <a:ea typeface="Roboto" panose="020B0604020202020204" charset="0"/>
          </a:endParaRPr>
        </a:p>
      </dgm:t>
    </dgm:pt>
    <dgm:pt modelId="{393D4B62-A24E-49B6-9CD9-C1CAA7AA99D5}" type="sibTrans" cxnId="{F85D0649-EB3E-4C94-8207-F78F4E7BCC5A}">
      <dgm:prSet/>
      <dgm:spPr/>
      <dgm:t>
        <a:bodyPr/>
        <a:lstStyle/>
        <a:p>
          <a:endParaRPr lang="en-US">
            <a:latin typeface="Roboto" panose="020B0604020202020204" charset="0"/>
            <a:ea typeface="Roboto" panose="020B0604020202020204" charset="0"/>
          </a:endParaRPr>
        </a:p>
      </dgm:t>
    </dgm:pt>
    <dgm:pt modelId="{5683CB84-0765-4D17-8B6D-0B0D0CB4676A}">
      <dgm:prSet phldrT="[Text]" custT="1"/>
      <dgm:spPr/>
      <dgm:t>
        <a:bodyPr/>
        <a:lstStyle/>
        <a:p>
          <a:r>
            <a:rPr lang="en-US" sz="2400" b="1" dirty="0">
              <a:latin typeface="Roboto" panose="020B0604020202020204" charset="0"/>
              <a:ea typeface="Roboto" panose="020B0604020202020204" charset="0"/>
            </a:rPr>
            <a:t>Not later than the last day of the month following </a:t>
          </a:r>
          <a:r>
            <a:rPr lang="en-US" sz="2400" b="1" u="sng" dirty="0">
              <a:latin typeface="Roboto" panose="020B0604020202020204" charset="0"/>
              <a:ea typeface="Roboto" panose="020B0604020202020204" charset="0"/>
            </a:rPr>
            <a:t>the close of the quarter</a:t>
          </a:r>
        </a:p>
      </dgm:t>
    </dgm:pt>
    <dgm:pt modelId="{2B479D9F-C639-4703-BF40-BCE36B6E8110}" type="parTrans" cxnId="{31C857DF-2696-4AD6-A3F6-FA7014D9D692}">
      <dgm:prSet/>
      <dgm:spPr/>
      <dgm:t>
        <a:bodyPr/>
        <a:lstStyle/>
        <a:p>
          <a:endParaRPr lang="en-US">
            <a:latin typeface="Roboto" panose="020B0604020202020204" charset="0"/>
            <a:ea typeface="Roboto" panose="020B0604020202020204" charset="0"/>
          </a:endParaRPr>
        </a:p>
      </dgm:t>
    </dgm:pt>
    <dgm:pt modelId="{84D2EE68-1AF3-42AA-8554-40DFEC3B3716}" type="sibTrans" cxnId="{31C857DF-2696-4AD6-A3F6-FA7014D9D692}">
      <dgm:prSet/>
      <dgm:spPr/>
      <dgm:t>
        <a:bodyPr/>
        <a:lstStyle/>
        <a:p>
          <a:endParaRPr lang="en-US">
            <a:latin typeface="Roboto" panose="020B0604020202020204" charset="0"/>
            <a:ea typeface="Roboto" panose="020B0604020202020204" charset="0"/>
          </a:endParaRPr>
        </a:p>
      </dgm:t>
    </dgm:pt>
    <dgm:pt modelId="{A0B77BF3-7A7E-41F7-9B28-67D909C70F9E}">
      <dgm:prSet custT="1"/>
      <dgm:spPr/>
      <dgm:t>
        <a:bodyPr/>
        <a:lstStyle/>
        <a:p>
          <a:r>
            <a:rPr lang="en-US" sz="2000" b="1" dirty="0">
              <a:latin typeface="Roboto" panose="020B0604020202020204" charset="0"/>
              <a:ea typeface="Roboto" panose="020B0604020202020204" charset="0"/>
            </a:rPr>
            <a:t>But, withheld taxes are required to be remitted not later than the </a:t>
          </a:r>
          <a:r>
            <a:rPr lang="en-US" sz="2000" b="1" u="sng" dirty="0">
              <a:latin typeface="Roboto" panose="020B0604020202020204" charset="0"/>
              <a:ea typeface="Roboto" panose="020B0604020202020204" charset="0"/>
            </a:rPr>
            <a:t>10t</a:t>
          </a:r>
          <a:r>
            <a:rPr lang="en-US" sz="2000" b="1" u="sng" baseline="30000" dirty="0">
              <a:latin typeface="Roboto" panose="020B0604020202020204" charset="0"/>
              <a:ea typeface="Roboto" panose="020B0604020202020204" charset="0"/>
            </a:rPr>
            <a:t>h</a:t>
          </a:r>
          <a:r>
            <a:rPr lang="en-US" sz="2000" b="1" u="sng" dirty="0">
              <a:latin typeface="Roboto" panose="020B0604020202020204" charset="0"/>
              <a:ea typeface="Roboto" panose="020B0604020202020204" charset="0"/>
            </a:rPr>
            <a:t> day </a:t>
          </a:r>
          <a:r>
            <a:rPr lang="en-US" sz="2000" b="1" dirty="0">
              <a:latin typeface="Roboto" panose="020B0604020202020204" charset="0"/>
              <a:ea typeface="Roboto" panose="020B0604020202020204" charset="0"/>
            </a:rPr>
            <a:t>following the close of the month (for the first two months of the quarter)</a:t>
          </a:r>
        </a:p>
      </dgm:t>
    </dgm:pt>
    <dgm:pt modelId="{D975C46C-F8FB-44E3-819A-2DCA7F486E62}" type="parTrans" cxnId="{8017FB56-9392-4C3A-970B-0DFC9319E765}">
      <dgm:prSet/>
      <dgm:spPr/>
      <dgm:t>
        <a:bodyPr/>
        <a:lstStyle/>
        <a:p>
          <a:endParaRPr lang="en-US">
            <a:latin typeface="Roboto" panose="020B0604020202020204" charset="0"/>
            <a:ea typeface="Roboto" panose="020B0604020202020204" charset="0"/>
          </a:endParaRPr>
        </a:p>
      </dgm:t>
    </dgm:pt>
    <dgm:pt modelId="{F0C6690F-BAF6-4138-934B-EA8D2569D0BC}" type="sibTrans" cxnId="{8017FB56-9392-4C3A-970B-0DFC9319E765}">
      <dgm:prSet/>
      <dgm:spPr/>
      <dgm:t>
        <a:bodyPr/>
        <a:lstStyle/>
        <a:p>
          <a:endParaRPr lang="en-US">
            <a:latin typeface="Roboto" panose="020B0604020202020204" charset="0"/>
            <a:ea typeface="Roboto" panose="020B0604020202020204" charset="0"/>
          </a:endParaRPr>
        </a:p>
      </dgm:t>
    </dgm:pt>
    <dgm:pt modelId="{E7A92085-56F2-4E0C-8DF2-C2ADFF707737}" type="pres">
      <dgm:prSet presAssocID="{850771E5-91F2-4578-8262-5E8E2460C54F}" presName="list" presStyleCnt="0">
        <dgm:presLayoutVars>
          <dgm:dir/>
          <dgm:animLvl val="lvl"/>
        </dgm:presLayoutVars>
      </dgm:prSet>
      <dgm:spPr/>
      <dgm:t>
        <a:bodyPr/>
        <a:lstStyle/>
        <a:p>
          <a:endParaRPr lang="en-US"/>
        </a:p>
      </dgm:t>
    </dgm:pt>
    <dgm:pt modelId="{679FBC7A-D33D-423C-9206-C97633718B41}" type="pres">
      <dgm:prSet presAssocID="{AC4590DD-BE05-43FA-8587-1DF13AAB5B6D}" presName="posSpace" presStyleCnt="0"/>
      <dgm:spPr/>
    </dgm:pt>
    <dgm:pt modelId="{2B7259F8-A0F3-4AE2-8FBF-08324942EAE8}" type="pres">
      <dgm:prSet presAssocID="{AC4590DD-BE05-43FA-8587-1DF13AAB5B6D}" presName="vertFlow" presStyleCnt="0"/>
      <dgm:spPr/>
    </dgm:pt>
    <dgm:pt modelId="{10BD0B09-B06C-4A86-8E26-83534F9BDCD7}" type="pres">
      <dgm:prSet presAssocID="{AC4590DD-BE05-43FA-8587-1DF13AAB5B6D}" presName="topSpace" presStyleCnt="0"/>
      <dgm:spPr/>
    </dgm:pt>
    <dgm:pt modelId="{7A2653C0-083B-4772-A537-D3989729CBAE}" type="pres">
      <dgm:prSet presAssocID="{AC4590DD-BE05-43FA-8587-1DF13AAB5B6D}" presName="firstComp" presStyleCnt="0"/>
      <dgm:spPr/>
    </dgm:pt>
    <dgm:pt modelId="{29D46A8C-A383-4617-A4A0-203CD33914B6}" type="pres">
      <dgm:prSet presAssocID="{AC4590DD-BE05-43FA-8587-1DF13AAB5B6D}" presName="firstChild" presStyleLbl="bgAccFollowNode1" presStyleIdx="0" presStyleCnt="2" custScaleX="84591" custScaleY="53787" custLinFactNeighborX="37859" custLinFactNeighborY="-5062"/>
      <dgm:spPr/>
      <dgm:t>
        <a:bodyPr/>
        <a:lstStyle/>
        <a:p>
          <a:endParaRPr lang="en-US"/>
        </a:p>
      </dgm:t>
    </dgm:pt>
    <dgm:pt modelId="{02321C38-ED4C-4E27-AB76-908CA570AAF0}" type="pres">
      <dgm:prSet presAssocID="{AC4590DD-BE05-43FA-8587-1DF13AAB5B6D}" presName="firstChildTx" presStyleLbl="bgAccFollowNode1" presStyleIdx="0" presStyleCnt="2">
        <dgm:presLayoutVars>
          <dgm:bulletEnabled val="1"/>
        </dgm:presLayoutVars>
      </dgm:prSet>
      <dgm:spPr/>
      <dgm:t>
        <a:bodyPr/>
        <a:lstStyle/>
        <a:p>
          <a:endParaRPr lang="en-US"/>
        </a:p>
      </dgm:t>
    </dgm:pt>
    <dgm:pt modelId="{89366FAC-B6BC-4E23-88EB-612D75FE8D24}" type="pres">
      <dgm:prSet presAssocID="{A0B77BF3-7A7E-41F7-9B28-67D909C70F9E}" presName="comp" presStyleCnt="0"/>
      <dgm:spPr/>
    </dgm:pt>
    <dgm:pt modelId="{AA98EE8F-60AF-45F0-BDEB-8834395D7FC7}" type="pres">
      <dgm:prSet presAssocID="{A0B77BF3-7A7E-41F7-9B28-67D909C70F9E}" presName="child" presStyleLbl="bgAccFollowNode1" presStyleIdx="1" presStyleCnt="2" custScaleX="116817" custScaleY="46355" custLinFactNeighborX="-28159" custLinFactNeighborY="993"/>
      <dgm:spPr/>
      <dgm:t>
        <a:bodyPr/>
        <a:lstStyle/>
        <a:p>
          <a:endParaRPr lang="en-US"/>
        </a:p>
      </dgm:t>
    </dgm:pt>
    <dgm:pt modelId="{373C52DC-C3A9-4B79-84DB-399617818BF4}" type="pres">
      <dgm:prSet presAssocID="{A0B77BF3-7A7E-41F7-9B28-67D909C70F9E}" presName="childTx" presStyleLbl="bgAccFollowNode1" presStyleIdx="1" presStyleCnt="2">
        <dgm:presLayoutVars>
          <dgm:bulletEnabled val="1"/>
        </dgm:presLayoutVars>
      </dgm:prSet>
      <dgm:spPr/>
      <dgm:t>
        <a:bodyPr/>
        <a:lstStyle/>
        <a:p>
          <a:endParaRPr lang="en-US"/>
        </a:p>
      </dgm:t>
    </dgm:pt>
    <dgm:pt modelId="{3E9F9A7B-C473-4A2E-970E-2E958712D749}" type="pres">
      <dgm:prSet presAssocID="{AC4590DD-BE05-43FA-8587-1DF13AAB5B6D}" presName="negSpace" presStyleCnt="0"/>
      <dgm:spPr/>
    </dgm:pt>
    <dgm:pt modelId="{05A4E169-AE81-42AA-880C-D3610072BEB4}" type="pres">
      <dgm:prSet presAssocID="{AC4590DD-BE05-43FA-8587-1DF13AAB5B6D}" presName="circle" presStyleLbl="node1" presStyleIdx="0" presStyleCnt="1" custScaleX="110307" custScaleY="44797" custLinFactNeighborX="-10276" custLinFactNeighborY="22859"/>
      <dgm:spPr/>
      <dgm:t>
        <a:bodyPr/>
        <a:lstStyle/>
        <a:p>
          <a:endParaRPr lang="en-US"/>
        </a:p>
      </dgm:t>
    </dgm:pt>
  </dgm:ptLst>
  <dgm:cxnLst>
    <dgm:cxn modelId="{9A4D1DF1-E05E-4FF6-9E6D-3D40B437920C}" type="presOf" srcId="{A0B77BF3-7A7E-41F7-9B28-67D909C70F9E}" destId="{373C52DC-C3A9-4B79-84DB-399617818BF4}" srcOrd="1" destOrd="0" presId="urn:microsoft.com/office/officeart/2005/8/layout/hList9"/>
    <dgm:cxn modelId="{5EA07BD5-9EA4-4C85-96D4-E17D3C561B06}" type="presOf" srcId="{A0B77BF3-7A7E-41F7-9B28-67D909C70F9E}" destId="{AA98EE8F-60AF-45F0-BDEB-8834395D7FC7}" srcOrd="0" destOrd="0" presId="urn:microsoft.com/office/officeart/2005/8/layout/hList9"/>
    <dgm:cxn modelId="{F85D0649-EB3E-4C94-8207-F78F4E7BCC5A}" srcId="{850771E5-91F2-4578-8262-5E8E2460C54F}" destId="{AC4590DD-BE05-43FA-8587-1DF13AAB5B6D}" srcOrd="0" destOrd="0" parTransId="{69B2C08E-1A9C-4407-ABBE-5B9BFED6D734}" sibTransId="{393D4B62-A24E-49B6-9CD9-C1CAA7AA99D5}"/>
    <dgm:cxn modelId="{86792D5D-4B8E-4CB8-AD33-07C62318359E}" type="presOf" srcId="{850771E5-91F2-4578-8262-5E8E2460C54F}" destId="{E7A92085-56F2-4E0C-8DF2-C2ADFF707737}" srcOrd="0" destOrd="0" presId="urn:microsoft.com/office/officeart/2005/8/layout/hList9"/>
    <dgm:cxn modelId="{8017FB56-9392-4C3A-970B-0DFC9319E765}" srcId="{AC4590DD-BE05-43FA-8587-1DF13AAB5B6D}" destId="{A0B77BF3-7A7E-41F7-9B28-67D909C70F9E}" srcOrd="1" destOrd="0" parTransId="{D975C46C-F8FB-44E3-819A-2DCA7F486E62}" sibTransId="{F0C6690F-BAF6-4138-934B-EA8D2569D0BC}"/>
    <dgm:cxn modelId="{31C857DF-2696-4AD6-A3F6-FA7014D9D692}" srcId="{AC4590DD-BE05-43FA-8587-1DF13AAB5B6D}" destId="{5683CB84-0765-4D17-8B6D-0B0D0CB4676A}" srcOrd="0" destOrd="0" parTransId="{2B479D9F-C639-4703-BF40-BCE36B6E8110}" sibTransId="{84D2EE68-1AF3-42AA-8554-40DFEC3B3716}"/>
    <dgm:cxn modelId="{37C913EA-5555-4346-8883-6521BCC7D65A}" type="presOf" srcId="{5683CB84-0765-4D17-8B6D-0B0D0CB4676A}" destId="{02321C38-ED4C-4E27-AB76-908CA570AAF0}" srcOrd="1" destOrd="0" presId="urn:microsoft.com/office/officeart/2005/8/layout/hList9"/>
    <dgm:cxn modelId="{F4EE6840-E3D5-4468-9087-9447FEC7FA2E}" type="presOf" srcId="{5683CB84-0765-4D17-8B6D-0B0D0CB4676A}" destId="{29D46A8C-A383-4617-A4A0-203CD33914B6}" srcOrd="0" destOrd="0" presId="urn:microsoft.com/office/officeart/2005/8/layout/hList9"/>
    <dgm:cxn modelId="{B99421DC-2F0A-405B-9795-74AF9A2893B9}" type="presOf" srcId="{AC4590DD-BE05-43FA-8587-1DF13AAB5B6D}" destId="{05A4E169-AE81-42AA-880C-D3610072BEB4}" srcOrd="0" destOrd="0" presId="urn:microsoft.com/office/officeart/2005/8/layout/hList9"/>
    <dgm:cxn modelId="{B0AE0B75-13FF-411E-BA46-159901DF1627}" type="presParOf" srcId="{E7A92085-56F2-4E0C-8DF2-C2ADFF707737}" destId="{679FBC7A-D33D-423C-9206-C97633718B41}" srcOrd="0" destOrd="0" presId="urn:microsoft.com/office/officeart/2005/8/layout/hList9"/>
    <dgm:cxn modelId="{AEA80349-AFBB-4D34-9EA7-0B1EA1053131}" type="presParOf" srcId="{E7A92085-56F2-4E0C-8DF2-C2ADFF707737}" destId="{2B7259F8-A0F3-4AE2-8FBF-08324942EAE8}" srcOrd="1" destOrd="0" presId="urn:microsoft.com/office/officeart/2005/8/layout/hList9"/>
    <dgm:cxn modelId="{237C4240-DC17-4175-9198-69F55CA7614C}" type="presParOf" srcId="{2B7259F8-A0F3-4AE2-8FBF-08324942EAE8}" destId="{10BD0B09-B06C-4A86-8E26-83534F9BDCD7}" srcOrd="0" destOrd="0" presId="urn:microsoft.com/office/officeart/2005/8/layout/hList9"/>
    <dgm:cxn modelId="{9ED6E2C2-9CDA-486C-A713-5B09F3E349F5}" type="presParOf" srcId="{2B7259F8-A0F3-4AE2-8FBF-08324942EAE8}" destId="{7A2653C0-083B-4772-A537-D3989729CBAE}" srcOrd="1" destOrd="0" presId="urn:microsoft.com/office/officeart/2005/8/layout/hList9"/>
    <dgm:cxn modelId="{A9B4B937-09A4-4BF8-BB83-2A0BCA76D3AF}" type="presParOf" srcId="{7A2653C0-083B-4772-A537-D3989729CBAE}" destId="{29D46A8C-A383-4617-A4A0-203CD33914B6}" srcOrd="0" destOrd="0" presId="urn:microsoft.com/office/officeart/2005/8/layout/hList9"/>
    <dgm:cxn modelId="{00B52208-1290-4DA1-AB8A-AF5ADCDC7812}" type="presParOf" srcId="{7A2653C0-083B-4772-A537-D3989729CBAE}" destId="{02321C38-ED4C-4E27-AB76-908CA570AAF0}" srcOrd="1" destOrd="0" presId="urn:microsoft.com/office/officeart/2005/8/layout/hList9"/>
    <dgm:cxn modelId="{90C2A2E6-EA2F-428E-B78F-1FDFAF4371FA}" type="presParOf" srcId="{2B7259F8-A0F3-4AE2-8FBF-08324942EAE8}" destId="{89366FAC-B6BC-4E23-88EB-612D75FE8D24}" srcOrd="2" destOrd="0" presId="urn:microsoft.com/office/officeart/2005/8/layout/hList9"/>
    <dgm:cxn modelId="{B44E56B6-249D-4125-8ABE-3CFA6C611A98}" type="presParOf" srcId="{89366FAC-B6BC-4E23-88EB-612D75FE8D24}" destId="{AA98EE8F-60AF-45F0-BDEB-8834395D7FC7}" srcOrd="0" destOrd="0" presId="urn:microsoft.com/office/officeart/2005/8/layout/hList9"/>
    <dgm:cxn modelId="{8D886DBB-FF75-4B80-B3F4-801813D0945E}" type="presParOf" srcId="{89366FAC-B6BC-4E23-88EB-612D75FE8D24}" destId="{373C52DC-C3A9-4B79-84DB-399617818BF4}" srcOrd="1" destOrd="0" presId="urn:microsoft.com/office/officeart/2005/8/layout/hList9"/>
    <dgm:cxn modelId="{B07361B7-7C56-40F1-918A-46D96483DDA1}" type="presParOf" srcId="{E7A92085-56F2-4E0C-8DF2-C2ADFF707737}" destId="{3E9F9A7B-C473-4A2E-970E-2E958712D749}" srcOrd="2" destOrd="0" presId="urn:microsoft.com/office/officeart/2005/8/layout/hList9"/>
    <dgm:cxn modelId="{1CAE262C-077E-4424-826A-797AACDACF49}" type="presParOf" srcId="{E7A92085-56F2-4E0C-8DF2-C2ADFF707737}" destId="{05A4E169-AE81-42AA-880C-D3610072BEB4}" srcOrd="3" destOrd="0" presId="urn:microsoft.com/office/officeart/2005/8/layout/hList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50771E5-91F2-4578-8262-5E8E2460C54F}"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en-US"/>
        </a:p>
      </dgm:t>
    </dgm:pt>
    <dgm:pt modelId="{B8D874E8-5DB3-4C29-BFF9-89555777295E}">
      <dgm:prSet phldrT="[Text]" custT="1"/>
      <dgm:spPr>
        <a:solidFill>
          <a:schemeClr val="bg1"/>
        </a:solidFill>
        <a:ln>
          <a:solidFill>
            <a:srgbClr val="0070C0"/>
          </a:solidFill>
        </a:ln>
      </dgm:spPr>
      <dgm:t>
        <a:bodyPr/>
        <a:lstStyle/>
        <a:p>
          <a:r>
            <a:rPr lang="en-US" sz="4000" b="1" dirty="0">
              <a:solidFill>
                <a:schemeClr val="tx1"/>
              </a:solidFill>
              <a:latin typeface="Roboto" panose="020B0604020202020204" charset="0"/>
              <a:ea typeface="Roboto" panose="020B0604020202020204" charset="0"/>
            </a:rPr>
            <a:t>eFPS</a:t>
          </a:r>
        </a:p>
      </dgm:t>
    </dgm:pt>
    <dgm:pt modelId="{57CC2A6E-1A87-4363-9F82-058068D1B3CD}" type="parTrans" cxnId="{D2B65EA9-AFD5-43C3-9C4F-7D2F61234943}">
      <dgm:prSet/>
      <dgm:spPr/>
      <dgm:t>
        <a:bodyPr/>
        <a:lstStyle/>
        <a:p>
          <a:endParaRPr lang="en-US">
            <a:latin typeface="Roboto" panose="020B0604020202020204" charset="0"/>
            <a:ea typeface="Roboto" panose="020B0604020202020204" charset="0"/>
          </a:endParaRPr>
        </a:p>
      </dgm:t>
    </dgm:pt>
    <dgm:pt modelId="{05DDEB4F-4E3C-4FDC-A4D7-50D1FB22962F}" type="sibTrans" cxnId="{D2B65EA9-AFD5-43C3-9C4F-7D2F61234943}">
      <dgm:prSet/>
      <dgm:spPr/>
      <dgm:t>
        <a:bodyPr/>
        <a:lstStyle/>
        <a:p>
          <a:endParaRPr lang="en-US">
            <a:latin typeface="Roboto" panose="020B0604020202020204" charset="0"/>
            <a:ea typeface="Roboto" panose="020B0604020202020204" charset="0"/>
          </a:endParaRPr>
        </a:p>
      </dgm:t>
    </dgm:pt>
    <dgm:pt modelId="{8842C252-ABC4-4A5E-9BD5-863AE60754C9}">
      <dgm:prSet phldrT="[Text]" custT="1"/>
      <dgm:spPr/>
      <dgm:t>
        <a:bodyPr/>
        <a:lstStyle/>
        <a:p>
          <a:r>
            <a:rPr lang="en-US" sz="2400" b="1" dirty="0">
              <a:latin typeface="Roboto" panose="020B0604020202020204" charset="0"/>
              <a:ea typeface="Roboto" panose="020B0604020202020204" charset="0"/>
            </a:rPr>
            <a:t>Not later than the last day of the month </a:t>
          </a:r>
          <a:r>
            <a:rPr lang="en-US" sz="2400" b="1" u="sng" dirty="0">
              <a:latin typeface="Roboto" panose="020B0604020202020204" charset="0"/>
              <a:ea typeface="Roboto" panose="020B0604020202020204" charset="0"/>
            </a:rPr>
            <a:t>following the close of the quarter</a:t>
          </a:r>
        </a:p>
      </dgm:t>
    </dgm:pt>
    <dgm:pt modelId="{83154E75-AF55-4013-B92A-F8EAD8BE5A95}" type="parTrans" cxnId="{15BE3FA6-0D7E-4EDF-8A0C-9048D7826E89}">
      <dgm:prSet/>
      <dgm:spPr/>
      <dgm:t>
        <a:bodyPr/>
        <a:lstStyle/>
        <a:p>
          <a:endParaRPr lang="en-US">
            <a:latin typeface="Roboto" panose="020B0604020202020204" charset="0"/>
            <a:ea typeface="Roboto" panose="020B0604020202020204" charset="0"/>
          </a:endParaRPr>
        </a:p>
      </dgm:t>
    </dgm:pt>
    <dgm:pt modelId="{CF99E1BC-00E5-4B74-89E5-54104F3A1872}" type="sibTrans" cxnId="{15BE3FA6-0D7E-4EDF-8A0C-9048D7826E89}">
      <dgm:prSet/>
      <dgm:spPr/>
      <dgm:t>
        <a:bodyPr/>
        <a:lstStyle/>
        <a:p>
          <a:endParaRPr lang="en-US">
            <a:latin typeface="Roboto" panose="020B0604020202020204" charset="0"/>
            <a:ea typeface="Roboto" panose="020B0604020202020204" charset="0"/>
          </a:endParaRPr>
        </a:p>
      </dgm:t>
    </dgm:pt>
    <dgm:pt modelId="{4E39782C-1CB4-4710-9391-5BCEFDDA8F0A}">
      <dgm:prSet phldrT="[Text]"/>
      <dgm:spPr/>
      <dgm:t>
        <a:bodyPr/>
        <a:lstStyle/>
        <a:p>
          <a:r>
            <a:rPr lang="en-US" b="1" dirty="0">
              <a:latin typeface="Roboto" panose="020B0604020202020204" charset="0"/>
              <a:ea typeface="Roboto" panose="020B0604020202020204" charset="0"/>
            </a:rPr>
            <a:t>But, withheld taxes are required to be remitted not later than </a:t>
          </a:r>
          <a:r>
            <a:rPr lang="en-US" b="1" u="sng" dirty="0">
              <a:latin typeface="Roboto" panose="020B0604020202020204" charset="0"/>
              <a:ea typeface="Roboto" panose="020B0604020202020204" charset="0"/>
            </a:rPr>
            <a:t>the 15</a:t>
          </a:r>
          <a:r>
            <a:rPr lang="en-US" b="1" u="sng" baseline="30000" dirty="0">
              <a:latin typeface="Roboto" panose="020B0604020202020204" charset="0"/>
              <a:ea typeface="Roboto" panose="020B0604020202020204" charset="0"/>
            </a:rPr>
            <a:t>th</a:t>
          </a:r>
          <a:r>
            <a:rPr lang="en-US" b="1" u="sng" dirty="0">
              <a:latin typeface="Roboto" panose="020B0604020202020204" charset="0"/>
              <a:ea typeface="Roboto" panose="020B0604020202020204" charset="0"/>
            </a:rPr>
            <a:t> </a:t>
          </a:r>
          <a:r>
            <a:rPr lang="en-US" b="1" u="sng" dirty="0" smtClean="0">
              <a:latin typeface="Roboto" panose="020B0604020202020204" charset="0"/>
              <a:ea typeface="Roboto" panose="020B0604020202020204" charset="0"/>
            </a:rPr>
            <a:t> </a:t>
          </a:r>
          <a:r>
            <a:rPr lang="en-US" b="1" dirty="0" smtClean="0">
              <a:latin typeface="Roboto" panose="020B0604020202020204" charset="0"/>
              <a:ea typeface="Roboto" panose="020B0604020202020204" charset="0"/>
            </a:rPr>
            <a:t>day </a:t>
          </a:r>
          <a:r>
            <a:rPr lang="en-US" b="1" dirty="0">
              <a:latin typeface="Roboto" panose="020B0604020202020204" charset="0"/>
              <a:ea typeface="Roboto" panose="020B0604020202020204" charset="0"/>
            </a:rPr>
            <a:t>following the close of the month (for the first two months of the quarter)</a:t>
          </a:r>
        </a:p>
      </dgm:t>
    </dgm:pt>
    <dgm:pt modelId="{FDD6E3FC-D458-4421-8B52-EDF363C10957}" type="parTrans" cxnId="{8CF52C39-8CEF-4E58-9B20-D4892499FF61}">
      <dgm:prSet/>
      <dgm:spPr/>
      <dgm:t>
        <a:bodyPr/>
        <a:lstStyle/>
        <a:p>
          <a:endParaRPr lang="en-US">
            <a:latin typeface="Roboto" panose="020B0604020202020204" charset="0"/>
            <a:ea typeface="Roboto" panose="020B0604020202020204" charset="0"/>
          </a:endParaRPr>
        </a:p>
      </dgm:t>
    </dgm:pt>
    <dgm:pt modelId="{DEBCB946-3BBC-4407-93C5-1EBDCC43BDF1}" type="sibTrans" cxnId="{8CF52C39-8CEF-4E58-9B20-D4892499FF61}">
      <dgm:prSet/>
      <dgm:spPr/>
      <dgm:t>
        <a:bodyPr/>
        <a:lstStyle/>
        <a:p>
          <a:endParaRPr lang="en-US">
            <a:latin typeface="Roboto" panose="020B0604020202020204" charset="0"/>
            <a:ea typeface="Roboto" panose="020B0604020202020204" charset="0"/>
          </a:endParaRPr>
        </a:p>
      </dgm:t>
    </dgm:pt>
    <dgm:pt modelId="{E7A92085-56F2-4E0C-8DF2-C2ADFF707737}" type="pres">
      <dgm:prSet presAssocID="{850771E5-91F2-4578-8262-5E8E2460C54F}" presName="list" presStyleCnt="0">
        <dgm:presLayoutVars>
          <dgm:dir/>
          <dgm:animLvl val="lvl"/>
        </dgm:presLayoutVars>
      </dgm:prSet>
      <dgm:spPr/>
      <dgm:t>
        <a:bodyPr/>
        <a:lstStyle/>
        <a:p>
          <a:endParaRPr lang="en-US"/>
        </a:p>
      </dgm:t>
    </dgm:pt>
    <dgm:pt modelId="{BE1372CE-0A33-4AEE-9CCE-35F81F9E0B20}" type="pres">
      <dgm:prSet presAssocID="{B8D874E8-5DB3-4C29-BFF9-89555777295E}" presName="posSpace" presStyleCnt="0"/>
      <dgm:spPr/>
    </dgm:pt>
    <dgm:pt modelId="{50C31722-E6CF-437C-8CFE-64EFB371529F}" type="pres">
      <dgm:prSet presAssocID="{B8D874E8-5DB3-4C29-BFF9-89555777295E}" presName="vertFlow" presStyleCnt="0"/>
      <dgm:spPr/>
    </dgm:pt>
    <dgm:pt modelId="{940264B6-A9DA-4BA7-B36E-5F212C581266}" type="pres">
      <dgm:prSet presAssocID="{B8D874E8-5DB3-4C29-BFF9-89555777295E}" presName="topSpace" presStyleCnt="0"/>
      <dgm:spPr/>
    </dgm:pt>
    <dgm:pt modelId="{978FFAF9-0BD1-42D6-9BA8-A689DC0BE358}" type="pres">
      <dgm:prSet presAssocID="{B8D874E8-5DB3-4C29-BFF9-89555777295E}" presName="firstComp" presStyleCnt="0"/>
      <dgm:spPr/>
    </dgm:pt>
    <dgm:pt modelId="{ACB78DF0-79B2-4C4B-BC1D-9D5E24F3468C}" type="pres">
      <dgm:prSet presAssocID="{B8D874E8-5DB3-4C29-BFF9-89555777295E}" presName="firstChild" presStyleLbl="bgAccFollowNode1" presStyleIdx="0" presStyleCnt="2" custScaleX="142774" custScaleY="111820" custLinFactNeighborX="33825" custLinFactNeighborY="-26661"/>
      <dgm:spPr/>
      <dgm:t>
        <a:bodyPr/>
        <a:lstStyle/>
        <a:p>
          <a:endParaRPr lang="en-US"/>
        </a:p>
      </dgm:t>
    </dgm:pt>
    <dgm:pt modelId="{D28BBFC3-6B91-4F26-9BC1-0EF349BDD105}" type="pres">
      <dgm:prSet presAssocID="{B8D874E8-5DB3-4C29-BFF9-89555777295E}" presName="firstChildTx" presStyleLbl="bgAccFollowNode1" presStyleIdx="0" presStyleCnt="2">
        <dgm:presLayoutVars>
          <dgm:bulletEnabled val="1"/>
        </dgm:presLayoutVars>
      </dgm:prSet>
      <dgm:spPr/>
      <dgm:t>
        <a:bodyPr/>
        <a:lstStyle/>
        <a:p>
          <a:endParaRPr lang="en-US"/>
        </a:p>
      </dgm:t>
    </dgm:pt>
    <dgm:pt modelId="{B35C009E-2F81-472A-B217-F03E404CE943}" type="pres">
      <dgm:prSet presAssocID="{4E39782C-1CB4-4710-9391-5BCEFDDA8F0A}" presName="comp" presStyleCnt="0"/>
      <dgm:spPr/>
    </dgm:pt>
    <dgm:pt modelId="{ABD83925-4207-49C9-B0CF-85DAEC4F96E6}" type="pres">
      <dgm:prSet presAssocID="{4E39782C-1CB4-4710-9391-5BCEFDDA8F0A}" presName="child" presStyleLbl="bgAccFollowNode1" presStyleIdx="1" presStyleCnt="2" custScaleX="162191" custScaleY="97685" custLinFactNeighborX="-41561" custLinFactNeighborY="-6861"/>
      <dgm:spPr/>
      <dgm:t>
        <a:bodyPr/>
        <a:lstStyle/>
        <a:p>
          <a:endParaRPr lang="en-US"/>
        </a:p>
      </dgm:t>
    </dgm:pt>
    <dgm:pt modelId="{5B9689FD-5571-47EB-9B76-192BCD0B4A8E}" type="pres">
      <dgm:prSet presAssocID="{4E39782C-1CB4-4710-9391-5BCEFDDA8F0A}" presName="childTx" presStyleLbl="bgAccFollowNode1" presStyleIdx="1" presStyleCnt="2">
        <dgm:presLayoutVars>
          <dgm:bulletEnabled val="1"/>
        </dgm:presLayoutVars>
      </dgm:prSet>
      <dgm:spPr/>
      <dgm:t>
        <a:bodyPr/>
        <a:lstStyle/>
        <a:p>
          <a:endParaRPr lang="en-US"/>
        </a:p>
      </dgm:t>
    </dgm:pt>
    <dgm:pt modelId="{DCEDBF3D-70ED-42E0-AF77-EA5681162904}" type="pres">
      <dgm:prSet presAssocID="{B8D874E8-5DB3-4C29-BFF9-89555777295E}" presName="negSpace" presStyleCnt="0"/>
      <dgm:spPr/>
    </dgm:pt>
    <dgm:pt modelId="{237283A7-8849-46CC-9114-54405F7ED801}" type="pres">
      <dgm:prSet presAssocID="{B8D874E8-5DB3-4C29-BFF9-89555777295E}" presName="circle" presStyleLbl="node1" presStyleIdx="0" presStyleCnt="1" custScaleX="163975" custScaleY="85425" custLinFactX="-8606" custLinFactNeighborX="-100000" custLinFactNeighborY="21244"/>
      <dgm:spPr/>
      <dgm:t>
        <a:bodyPr/>
        <a:lstStyle/>
        <a:p>
          <a:endParaRPr lang="en-US"/>
        </a:p>
      </dgm:t>
    </dgm:pt>
  </dgm:ptLst>
  <dgm:cxnLst>
    <dgm:cxn modelId="{28E5004F-B369-4B88-9A42-E1FD5AD4927F}" type="presOf" srcId="{4E39782C-1CB4-4710-9391-5BCEFDDA8F0A}" destId="{5B9689FD-5571-47EB-9B76-192BCD0B4A8E}" srcOrd="1" destOrd="0" presId="urn:microsoft.com/office/officeart/2005/8/layout/hList9"/>
    <dgm:cxn modelId="{BC8045AB-E4DB-4DA0-958B-2519E7BF2406}" type="presOf" srcId="{8842C252-ABC4-4A5E-9BD5-863AE60754C9}" destId="{ACB78DF0-79B2-4C4B-BC1D-9D5E24F3468C}" srcOrd="0" destOrd="0" presId="urn:microsoft.com/office/officeart/2005/8/layout/hList9"/>
    <dgm:cxn modelId="{D2B65EA9-AFD5-43C3-9C4F-7D2F61234943}" srcId="{850771E5-91F2-4578-8262-5E8E2460C54F}" destId="{B8D874E8-5DB3-4C29-BFF9-89555777295E}" srcOrd="0" destOrd="0" parTransId="{57CC2A6E-1A87-4363-9F82-058068D1B3CD}" sibTransId="{05DDEB4F-4E3C-4FDC-A4D7-50D1FB22962F}"/>
    <dgm:cxn modelId="{8CF52C39-8CEF-4E58-9B20-D4892499FF61}" srcId="{B8D874E8-5DB3-4C29-BFF9-89555777295E}" destId="{4E39782C-1CB4-4710-9391-5BCEFDDA8F0A}" srcOrd="1" destOrd="0" parTransId="{FDD6E3FC-D458-4421-8B52-EDF363C10957}" sibTransId="{DEBCB946-3BBC-4407-93C5-1EBDCC43BDF1}"/>
    <dgm:cxn modelId="{15BE3FA6-0D7E-4EDF-8A0C-9048D7826E89}" srcId="{B8D874E8-5DB3-4C29-BFF9-89555777295E}" destId="{8842C252-ABC4-4A5E-9BD5-863AE60754C9}" srcOrd="0" destOrd="0" parTransId="{83154E75-AF55-4013-B92A-F8EAD8BE5A95}" sibTransId="{CF99E1BC-00E5-4B74-89E5-54104F3A1872}"/>
    <dgm:cxn modelId="{1CEDB9B2-DD83-47FF-A1D9-53EECDFEDF6C}" type="presOf" srcId="{4E39782C-1CB4-4710-9391-5BCEFDDA8F0A}" destId="{ABD83925-4207-49C9-B0CF-85DAEC4F96E6}" srcOrd="0" destOrd="0" presId="urn:microsoft.com/office/officeart/2005/8/layout/hList9"/>
    <dgm:cxn modelId="{0FA030E8-57BF-4A1A-B80D-D56923905CA6}" type="presOf" srcId="{B8D874E8-5DB3-4C29-BFF9-89555777295E}" destId="{237283A7-8849-46CC-9114-54405F7ED801}" srcOrd="0" destOrd="0" presId="urn:microsoft.com/office/officeart/2005/8/layout/hList9"/>
    <dgm:cxn modelId="{86792D5D-4B8E-4CB8-AD33-07C62318359E}" type="presOf" srcId="{850771E5-91F2-4578-8262-5E8E2460C54F}" destId="{E7A92085-56F2-4E0C-8DF2-C2ADFF707737}" srcOrd="0" destOrd="0" presId="urn:microsoft.com/office/officeart/2005/8/layout/hList9"/>
    <dgm:cxn modelId="{FD1BE26A-44AC-46BD-A7B5-6F7C817168D7}" type="presOf" srcId="{8842C252-ABC4-4A5E-9BD5-863AE60754C9}" destId="{D28BBFC3-6B91-4F26-9BC1-0EF349BDD105}" srcOrd="1" destOrd="0" presId="urn:microsoft.com/office/officeart/2005/8/layout/hList9"/>
    <dgm:cxn modelId="{A6B2BB84-FB82-4196-83DE-BBD80F88DD19}" type="presParOf" srcId="{E7A92085-56F2-4E0C-8DF2-C2ADFF707737}" destId="{BE1372CE-0A33-4AEE-9CCE-35F81F9E0B20}" srcOrd="0" destOrd="0" presId="urn:microsoft.com/office/officeart/2005/8/layout/hList9"/>
    <dgm:cxn modelId="{F7B4258A-FD1A-4CCC-A1D9-B33DB1736A89}" type="presParOf" srcId="{E7A92085-56F2-4E0C-8DF2-C2ADFF707737}" destId="{50C31722-E6CF-437C-8CFE-64EFB371529F}" srcOrd="1" destOrd="0" presId="urn:microsoft.com/office/officeart/2005/8/layout/hList9"/>
    <dgm:cxn modelId="{DE917B05-6A02-4731-AD99-923D56F2304E}" type="presParOf" srcId="{50C31722-E6CF-437C-8CFE-64EFB371529F}" destId="{940264B6-A9DA-4BA7-B36E-5F212C581266}" srcOrd="0" destOrd="0" presId="urn:microsoft.com/office/officeart/2005/8/layout/hList9"/>
    <dgm:cxn modelId="{E7E7C1A1-4FEB-4EFE-8B63-059162CB2E24}" type="presParOf" srcId="{50C31722-E6CF-437C-8CFE-64EFB371529F}" destId="{978FFAF9-0BD1-42D6-9BA8-A689DC0BE358}" srcOrd="1" destOrd="0" presId="urn:microsoft.com/office/officeart/2005/8/layout/hList9"/>
    <dgm:cxn modelId="{684B9A76-0734-4581-B483-CF7C09FC7BD9}" type="presParOf" srcId="{978FFAF9-0BD1-42D6-9BA8-A689DC0BE358}" destId="{ACB78DF0-79B2-4C4B-BC1D-9D5E24F3468C}" srcOrd="0" destOrd="0" presId="urn:microsoft.com/office/officeart/2005/8/layout/hList9"/>
    <dgm:cxn modelId="{25F46813-93A9-4478-A7CF-32F17095ADB8}" type="presParOf" srcId="{978FFAF9-0BD1-42D6-9BA8-A689DC0BE358}" destId="{D28BBFC3-6B91-4F26-9BC1-0EF349BDD105}" srcOrd="1" destOrd="0" presId="urn:microsoft.com/office/officeart/2005/8/layout/hList9"/>
    <dgm:cxn modelId="{F8366537-FA11-4181-8DE2-DE9F436E8507}" type="presParOf" srcId="{50C31722-E6CF-437C-8CFE-64EFB371529F}" destId="{B35C009E-2F81-472A-B217-F03E404CE943}" srcOrd="2" destOrd="0" presId="urn:microsoft.com/office/officeart/2005/8/layout/hList9"/>
    <dgm:cxn modelId="{0A6B4453-97A8-4361-AFC0-796D8561D235}" type="presParOf" srcId="{B35C009E-2F81-472A-B217-F03E404CE943}" destId="{ABD83925-4207-49C9-B0CF-85DAEC4F96E6}" srcOrd="0" destOrd="0" presId="urn:microsoft.com/office/officeart/2005/8/layout/hList9"/>
    <dgm:cxn modelId="{BC89B0B3-286E-45AF-9BE0-5F75A665C634}" type="presParOf" srcId="{B35C009E-2F81-472A-B217-F03E404CE943}" destId="{5B9689FD-5571-47EB-9B76-192BCD0B4A8E}" srcOrd="1" destOrd="0" presId="urn:microsoft.com/office/officeart/2005/8/layout/hList9"/>
    <dgm:cxn modelId="{03867CF9-BC1C-44DC-B4AD-55578A1CF372}" type="presParOf" srcId="{E7A92085-56F2-4E0C-8DF2-C2ADFF707737}" destId="{DCEDBF3D-70ED-42E0-AF77-EA5681162904}" srcOrd="2" destOrd="0" presId="urn:microsoft.com/office/officeart/2005/8/layout/hList9"/>
    <dgm:cxn modelId="{95086FC9-5D31-4D71-B52B-87824BC631E9}" type="presParOf" srcId="{E7A92085-56F2-4E0C-8DF2-C2ADFF707737}" destId="{237283A7-8849-46CC-9114-54405F7ED801}" srcOrd="3" destOrd="0" presId="urn:microsoft.com/office/officeart/2005/8/layout/hList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9350639-38B2-44DB-9DE3-83477A68E630}"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n-US"/>
        </a:p>
      </dgm:t>
    </dgm:pt>
    <dgm:pt modelId="{ACBA8492-7306-4840-A82C-C0A23BDD20C2}">
      <dgm:prSet phldrT="[Text]" custT="1"/>
      <dgm:spPr>
        <a:solidFill>
          <a:schemeClr val="bg1"/>
        </a:solidFill>
        <a:ln>
          <a:solidFill>
            <a:srgbClr val="0070C0"/>
          </a:solidFill>
        </a:ln>
      </dgm:spPr>
      <dgm:t>
        <a:bodyPr/>
        <a:lstStyle/>
        <a:p>
          <a:r>
            <a:rPr lang="en-US" sz="2800" b="1" dirty="0" smtClean="0">
              <a:solidFill>
                <a:schemeClr val="tx1"/>
              </a:solidFill>
              <a:latin typeface="Roboto" panose="020B0604020202020204" charset="0"/>
              <a:ea typeface="Roboto" panose="020B0604020202020204" charset="0"/>
            </a:rPr>
            <a:t>Expanded  Withholding Tax</a:t>
          </a:r>
          <a:endParaRPr lang="en-US" sz="2800" b="1" dirty="0">
            <a:solidFill>
              <a:schemeClr val="tx1"/>
            </a:solidFill>
            <a:latin typeface="Roboto" panose="020B0604020202020204" charset="0"/>
            <a:ea typeface="Roboto" panose="020B0604020202020204" charset="0"/>
          </a:endParaRPr>
        </a:p>
      </dgm:t>
    </dgm:pt>
    <dgm:pt modelId="{E42B446F-76AF-47EE-BD15-E2114FCD1376}" type="parTrans" cxnId="{04E5E31B-2376-4FF1-B1D7-0ECF41FF353E}">
      <dgm:prSet/>
      <dgm:spPr/>
      <dgm:t>
        <a:bodyPr/>
        <a:lstStyle/>
        <a:p>
          <a:endParaRPr lang="en-US">
            <a:latin typeface="Roboto" panose="020B0604020202020204" charset="0"/>
            <a:ea typeface="Roboto" panose="020B0604020202020204" charset="0"/>
          </a:endParaRPr>
        </a:p>
      </dgm:t>
    </dgm:pt>
    <dgm:pt modelId="{DA41EB87-C08B-4276-A604-3EF2E997BCFF}" type="sibTrans" cxnId="{04E5E31B-2376-4FF1-B1D7-0ECF41FF353E}">
      <dgm:prSet/>
      <dgm:spPr/>
      <dgm:t>
        <a:bodyPr/>
        <a:lstStyle/>
        <a:p>
          <a:endParaRPr lang="en-US">
            <a:latin typeface="Roboto" panose="020B0604020202020204" charset="0"/>
            <a:ea typeface="Roboto" panose="020B0604020202020204" charset="0"/>
          </a:endParaRPr>
        </a:p>
      </dgm:t>
    </dgm:pt>
    <dgm:pt modelId="{99E570F0-7693-4C0C-B4E6-5EB008E13668}">
      <dgm:prSet phldrT="[Text]" custT="1"/>
      <dgm:spPr>
        <a:solidFill>
          <a:schemeClr val="bg1"/>
        </a:solidFill>
        <a:ln>
          <a:solidFill>
            <a:srgbClr val="0070C0"/>
          </a:solidFill>
        </a:ln>
      </dgm:spPr>
      <dgm:t>
        <a:bodyPr/>
        <a:lstStyle/>
        <a:p>
          <a:r>
            <a:rPr lang="en-US" sz="2800" b="1" dirty="0" smtClean="0">
              <a:solidFill>
                <a:schemeClr val="tx1"/>
              </a:solidFill>
              <a:latin typeface="Roboto" panose="020B0604020202020204" charset="0"/>
              <a:ea typeface="Roboto" panose="020B0604020202020204" charset="0"/>
            </a:rPr>
            <a:t>Final Withholding Tax</a:t>
          </a:r>
          <a:endParaRPr lang="en-US" sz="2800" b="1" dirty="0">
            <a:solidFill>
              <a:schemeClr val="tx1"/>
            </a:solidFill>
            <a:latin typeface="Roboto" panose="020B0604020202020204" charset="0"/>
            <a:ea typeface="Roboto" panose="020B0604020202020204" charset="0"/>
          </a:endParaRPr>
        </a:p>
      </dgm:t>
    </dgm:pt>
    <dgm:pt modelId="{84F2D1EE-261D-416C-A73E-89E1E35D1BBC}" type="parTrans" cxnId="{24DF2FBD-DD8A-4FB6-9E0B-F97DFA9464AD}">
      <dgm:prSet/>
      <dgm:spPr/>
      <dgm:t>
        <a:bodyPr/>
        <a:lstStyle/>
        <a:p>
          <a:endParaRPr lang="en-US">
            <a:latin typeface="Roboto" panose="020B0604020202020204" charset="0"/>
            <a:ea typeface="Roboto" panose="020B0604020202020204" charset="0"/>
          </a:endParaRPr>
        </a:p>
      </dgm:t>
    </dgm:pt>
    <dgm:pt modelId="{896859E4-F449-4DA3-8858-7CBBE594A223}" type="sibTrans" cxnId="{24DF2FBD-DD8A-4FB6-9E0B-F97DFA9464AD}">
      <dgm:prSet/>
      <dgm:spPr/>
      <dgm:t>
        <a:bodyPr/>
        <a:lstStyle/>
        <a:p>
          <a:endParaRPr lang="en-US">
            <a:latin typeface="Roboto" panose="020B0604020202020204" charset="0"/>
            <a:ea typeface="Roboto" panose="020B0604020202020204" charset="0"/>
          </a:endParaRPr>
        </a:p>
      </dgm:t>
    </dgm:pt>
    <dgm:pt modelId="{B6FA7F53-CB5C-447E-ACF8-702D96900916}">
      <dgm:prSet phldrT="[Text]" custT="1"/>
      <dgm:spPr>
        <a:solidFill>
          <a:schemeClr val="bg1">
            <a:alpha val="90000"/>
          </a:schemeClr>
        </a:solidFill>
        <a:ln>
          <a:solidFill>
            <a:srgbClr val="0070C0">
              <a:alpha val="90000"/>
            </a:srgbClr>
          </a:solidFill>
        </a:ln>
      </dgm:spPr>
      <dgm:t>
        <a:bodyPr/>
        <a:lstStyle/>
        <a:p>
          <a:pPr>
            <a:lnSpc>
              <a:spcPct val="100000"/>
            </a:lnSpc>
            <a:spcAft>
              <a:spcPts val="0"/>
            </a:spcAft>
          </a:pPr>
          <a:r>
            <a:rPr lang="en-US" sz="3200" b="1" dirty="0" smtClean="0">
              <a:solidFill>
                <a:schemeClr val="tx1"/>
              </a:solidFill>
              <a:latin typeface="Roboto" panose="020B0604020202020204" charset="0"/>
              <a:ea typeface="Roboto" panose="020B0604020202020204" charset="0"/>
            </a:rPr>
            <a:t>  0619-E</a:t>
          </a:r>
          <a:endParaRPr lang="en-US" sz="3200" b="1" dirty="0">
            <a:solidFill>
              <a:schemeClr val="tx1"/>
            </a:solidFill>
            <a:latin typeface="Roboto" panose="020B0604020202020204" charset="0"/>
            <a:ea typeface="Roboto" panose="020B0604020202020204" charset="0"/>
          </a:endParaRPr>
        </a:p>
      </dgm:t>
    </dgm:pt>
    <dgm:pt modelId="{2B58DC28-4001-47D1-B06A-0505B1A4A3C1}" type="parTrans" cxnId="{18896983-D089-4CC0-84E5-ECEA9FED5B41}">
      <dgm:prSet/>
      <dgm:spPr/>
      <dgm:t>
        <a:bodyPr/>
        <a:lstStyle/>
        <a:p>
          <a:endParaRPr lang="en-US">
            <a:latin typeface="Roboto" panose="020B0604020202020204" charset="0"/>
            <a:ea typeface="Roboto" panose="020B0604020202020204" charset="0"/>
          </a:endParaRPr>
        </a:p>
      </dgm:t>
    </dgm:pt>
    <dgm:pt modelId="{02ABACAF-75F6-4AFD-85E2-1D9C093BB622}" type="sibTrans" cxnId="{18896983-D089-4CC0-84E5-ECEA9FED5B41}">
      <dgm:prSet/>
      <dgm:spPr/>
      <dgm:t>
        <a:bodyPr/>
        <a:lstStyle/>
        <a:p>
          <a:endParaRPr lang="en-US">
            <a:latin typeface="Roboto" panose="020B0604020202020204" charset="0"/>
            <a:ea typeface="Roboto" panose="020B0604020202020204" charset="0"/>
          </a:endParaRPr>
        </a:p>
      </dgm:t>
    </dgm:pt>
    <dgm:pt modelId="{2EF2860E-DE5C-4BEF-BFD1-45A8BB26B8F6}">
      <dgm:prSet phldrT="[Text]" custT="1"/>
      <dgm:spPr>
        <a:solidFill>
          <a:schemeClr val="bg1">
            <a:alpha val="90000"/>
          </a:schemeClr>
        </a:solidFill>
        <a:ln>
          <a:solidFill>
            <a:srgbClr val="0070C0">
              <a:alpha val="90000"/>
            </a:srgbClr>
          </a:solidFill>
        </a:ln>
      </dgm:spPr>
      <dgm:t>
        <a:bodyPr/>
        <a:lstStyle/>
        <a:p>
          <a:pPr>
            <a:lnSpc>
              <a:spcPct val="100000"/>
            </a:lnSpc>
            <a:spcAft>
              <a:spcPts val="0"/>
            </a:spcAft>
          </a:pPr>
          <a:r>
            <a:rPr lang="en-US" sz="3200" b="1" dirty="0" smtClean="0">
              <a:solidFill>
                <a:schemeClr val="tx1"/>
              </a:solidFill>
              <a:latin typeface="Roboto" panose="020B0604020202020204" charset="0"/>
              <a:ea typeface="Roboto" panose="020B0604020202020204" charset="0"/>
            </a:rPr>
            <a:t>   0619-F</a:t>
          </a:r>
          <a:endParaRPr lang="en-US" sz="3200" b="1" dirty="0">
            <a:solidFill>
              <a:schemeClr val="tx1"/>
            </a:solidFill>
            <a:latin typeface="Roboto" panose="020B0604020202020204" charset="0"/>
            <a:ea typeface="Roboto" panose="020B0604020202020204" charset="0"/>
          </a:endParaRPr>
        </a:p>
      </dgm:t>
    </dgm:pt>
    <dgm:pt modelId="{184E8992-7A2B-41A2-B869-E0FA93799930}" type="parTrans" cxnId="{BF04E04D-705D-42EC-8962-F6429623DDFA}">
      <dgm:prSet/>
      <dgm:spPr/>
      <dgm:t>
        <a:bodyPr/>
        <a:lstStyle/>
        <a:p>
          <a:endParaRPr lang="en-US">
            <a:latin typeface="Roboto" panose="020B0604020202020204" charset="0"/>
            <a:ea typeface="Roboto" panose="020B0604020202020204" charset="0"/>
          </a:endParaRPr>
        </a:p>
      </dgm:t>
    </dgm:pt>
    <dgm:pt modelId="{D9862D12-B48E-412F-89E1-50C992AE6045}" type="sibTrans" cxnId="{BF04E04D-705D-42EC-8962-F6429623DDFA}">
      <dgm:prSet/>
      <dgm:spPr/>
      <dgm:t>
        <a:bodyPr/>
        <a:lstStyle/>
        <a:p>
          <a:endParaRPr lang="en-US">
            <a:latin typeface="Roboto" panose="020B0604020202020204" charset="0"/>
            <a:ea typeface="Roboto" panose="020B0604020202020204" charset="0"/>
          </a:endParaRPr>
        </a:p>
      </dgm:t>
    </dgm:pt>
    <dgm:pt modelId="{E40CC5C3-27BF-43F8-B8FF-B05F0AC82D28}">
      <dgm:prSet phldrT="[Text]" custT="1"/>
      <dgm:spPr>
        <a:solidFill>
          <a:schemeClr val="bg1">
            <a:alpha val="90000"/>
          </a:schemeClr>
        </a:solidFill>
        <a:ln>
          <a:solidFill>
            <a:srgbClr val="0070C0">
              <a:alpha val="90000"/>
            </a:srgbClr>
          </a:solidFill>
        </a:ln>
      </dgm:spPr>
      <dgm:t>
        <a:bodyPr/>
        <a:lstStyle/>
        <a:p>
          <a:pPr>
            <a:lnSpc>
              <a:spcPct val="100000"/>
            </a:lnSpc>
            <a:spcAft>
              <a:spcPts val="0"/>
            </a:spcAft>
          </a:pPr>
          <a:r>
            <a:rPr lang="en-US" sz="3200" b="1" dirty="0" smtClean="0">
              <a:solidFill>
                <a:schemeClr val="tx1"/>
              </a:solidFill>
              <a:latin typeface="Roboto" panose="020B0604020202020204" charset="0"/>
              <a:ea typeface="Roboto" panose="020B0604020202020204" charset="0"/>
            </a:rPr>
            <a:t>  (</a:t>
          </a:r>
          <a:r>
            <a:rPr lang="en-US" sz="3200" b="1" dirty="0">
              <a:solidFill>
                <a:schemeClr val="tx1"/>
              </a:solidFill>
              <a:latin typeface="Roboto" panose="020B0604020202020204" charset="0"/>
              <a:ea typeface="Roboto" panose="020B0604020202020204" charset="0"/>
            </a:rPr>
            <a:t>first </a:t>
          </a:r>
          <a:r>
            <a:rPr lang="en-US" sz="3200" b="1" dirty="0" smtClean="0">
              <a:solidFill>
                <a:schemeClr val="tx1"/>
              </a:solidFill>
              <a:latin typeface="Roboto" panose="020B0604020202020204" charset="0"/>
              <a:ea typeface="Roboto" panose="020B0604020202020204" charset="0"/>
            </a:rPr>
            <a:t>2</a:t>
          </a:r>
          <a:endParaRPr lang="en-US" sz="3200" b="1" dirty="0">
            <a:solidFill>
              <a:schemeClr val="tx1"/>
            </a:solidFill>
            <a:latin typeface="Roboto" panose="020B0604020202020204" charset="0"/>
            <a:ea typeface="Roboto" panose="020B0604020202020204" charset="0"/>
          </a:endParaRPr>
        </a:p>
      </dgm:t>
    </dgm:pt>
    <dgm:pt modelId="{7E863663-7F9C-4A01-820E-3B35FA0CE672}" type="parTrans" cxnId="{8286ED79-24A2-47A6-9E69-0CFDBD279E53}">
      <dgm:prSet/>
      <dgm:spPr/>
      <dgm:t>
        <a:bodyPr/>
        <a:lstStyle/>
        <a:p>
          <a:endParaRPr lang="en-US"/>
        </a:p>
      </dgm:t>
    </dgm:pt>
    <dgm:pt modelId="{50E51E6D-7953-43BA-AC12-D9B0049C7781}" type="sibTrans" cxnId="{8286ED79-24A2-47A6-9E69-0CFDBD279E53}">
      <dgm:prSet/>
      <dgm:spPr/>
      <dgm:t>
        <a:bodyPr/>
        <a:lstStyle/>
        <a:p>
          <a:endParaRPr lang="en-US"/>
        </a:p>
      </dgm:t>
    </dgm:pt>
    <dgm:pt modelId="{5A978770-E78A-429A-ACC9-1E9FE916B863}">
      <dgm:prSet phldrT="[Text]" custT="1"/>
      <dgm:spPr>
        <a:solidFill>
          <a:schemeClr val="bg1">
            <a:alpha val="90000"/>
          </a:schemeClr>
        </a:solidFill>
        <a:ln>
          <a:solidFill>
            <a:srgbClr val="0070C0">
              <a:alpha val="90000"/>
            </a:srgbClr>
          </a:solidFill>
        </a:ln>
      </dgm:spPr>
      <dgm:t>
        <a:bodyPr/>
        <a:lstStyle/>
        <a:p>
          <a:pPr>
            <a:lnSpc>
              <a:spcPct val="100000"/>
            </a:lnSpc>
            <a:spcAft>
              <a:spcPts val="0"/>
            </a:spcAft>
          </a:pPr>
          <a:r>
            <a:rPr lang="en-US" sz="3200" b="1" dirty="0" smtClean="0">
              <a:solidFill>
                <a:schemeClr val="tx1"/>
              </a:solidFill>
              <a:latin typeface="Roboto" panose="020B0604020202020204" charset="0"/>
              <a:ea typeface="Roboto" panose="020B0604020202020204" charset="0"/>
            </a:rPr>
            <a:t>   </a:t>
          </a:r>
          <a:r>
            <a:rPr lang="en-US" sz="3200" b="1" dirty="0">
              <a:solidFill>
                <a:schemeClr val="tx1"/>
              </a:solidFill>
              <a:latin typeface="Roboto" panose="020B0604020202020204" charset="0"/>
              <a:ea typeface="Roboto" panose="020B0604020202020204" charset="0"/>
            </a:rPr>
            <a:t>months)</a:t>
          </a:r>
        </a:p>
      </dgm:t>
    </dgm:pt>
    <dgm:pt modelId="{BD760FE7-883E-4EB6-89E1-C2776DF907BE}" type="parTrans" cxnId="{43E68414-5AFC-45E7-8667-C6E98DBFA16B}">
      <dgm:prSet/>
      <dgm:spPr/>
      <dgm:t>
        <a:bodyPr/>
        <a:lstStyle/>
        <a:p>
          <a:endParaRPr lang="en-US"/>
        </a:p>
      </dgm:t>
    </dgm:pt>
    <dgm:pt modelId="{C5D550F5-F84A-4AA7-BDD8-C3D9C319C679}" type="sibTrans" cxnId="{43E68414-5AFC-45E7-8667-C6E98DBFA16B}">
      <dgm:prSet/>
      <dgm:spPr/>
      <dgm:t>
        <a:bodyPr/>
        <a:lstStyle/>
        <a:p>
          <a:endParaRPr lang="en-US"/>
        </a:p>
      </dgm:t>
    </dgm:pt>
    <dgm:pt modelId="{1B5C3E33-5390-45BA-BFBE-AE6484ABC3B1}">
      <dgm:prSet phldrT="[Text]" custT="1"/>
      <dgm:spPr>
        <a:solidFill>
          <a:schemeClr val="bg1">
            <a:alpha val="90000"/>
          </a:schemeClr>
        </a:solidFill>
        <a:ln>
          <a:solidFill>
            <a:srgbClr val="0070C0">
              <a:alpha val="90000"/>
            </a:srgbClr>
          </a:solidFill>
        </a:ln>
      </dgm:spPr>
      <dgm:t>
        <a:bodyPr/>
        <a:lstStyle/>
        <a:p>
          <a:pPr>
            <a:lnSpc>
              <a:spcPct val="100000"/>
            </a:lnSpc>
            <a:spcAft>
              <a:spcPts val="0"/>
            </a:spcAft>
          </a:pPr>
          <a:r>
            <a:rPr lang="en-US" sz="3200" b="1" dirty="0" smtClean="0">
              <a:solidFill>
                <a:schemeClr val="tx1"/>
              </a:solidFill>
              <a:latin typeface="Roboto" panose="020B0604020202020204" charset="0"/>
              <a:ea typeface="Roboto" panose="020B0604020202020204" charset="0"/>
            </a:rPr>
            <a:t>   (</a:t>
          </a:r>
          <a:r>
            <a:rPr lang="en-US" sz="3200" b="1" dirty="0">
              <a:solidFill>
                <a:schemeClr val="tx1"/>
              </a:solidFill>
              <a:latin typeface="Roboto" panose="020B0604020202020204" charset="0"/>
              <a:ea typeface="Roboto" panose="020B0604020202020204" charset="0"/>
            </a:rPr>
            <a:t>first </a:t>
          </a:r>
          <a:r>
            <a:rPr lang="en-US" sz="3200" b="1" dirty="0" smtClean="0">
              <a:solidFill>
                <a:schemeClr val="tx1"/>
              </a:solidFill>
              <a:latin typeface="Roboto" panose="020B0604020202020204" charset="0"/>
              <a:ea typeface="Roboto" panose="020B0604020202020204" charset="0"/>
            </a:rPr>
            <a:t>2</a:t>
          </a:r>
          <a:endParaRPr lang="en-US" sz="3200" b="1" dirty="0">
            <a:solidFill>
              <a:schemeClr val="tx1"/>
            </a:solidFill>
            <a:latin typeface="Roboto" panose="020B0604020202020204" charset="0"/>
            <a:ea typeface="Roboto" panose="020B0604020202020204" charset="0"/>
          </a:endParaRPr>
        </a:p>
      </dgm:t>
    </dgm:pt>
    <dgm:pt modelId="{D77B9404-C503-41A7-AD17-BF9C3B4A83E3}" type="parTrans" cxnId="{D7EE1F6E-1065-4661-9319-3FC862909378}">
      <dgm:prSet/>
      <dgm:spPr/>
      <dgm:t>
        <a:bodyPr/>
        <a:lstStyle/>
        <a:p>
          <a:endParaRPr lang="en-US"/>
        </a:p>
      </dgm:t>
    </dgm:pt>
    <dgm:pt modelId="{D8F8C917-A40A-4501-8966-F4EE67726A25}" type="sibTrans" cxnId="{D7EE1F6E-1065-4661-9319-3FC862909378}">
      <dgm:prSet/>
      <dgm:spPr/>
      <dgm:t>
        <a:bodyPr/>
        <a:lstStyle/>
        <a:p>
          <a:endParaRPr lang="en-US"/>
        </a:p>
      </dgm:t>
    </dgm:pt>
    <dgm:pt modelId="{73AAB377-23F1-4755-B697-36FA8EC0E8A6}">
      <dgm:prSet phldrT="[Text]" custT="1"/>
      <dgm:spPr>
        <a:solidFill>
          <a:schemeClr val="bg1">
            <a:alpha val="90000"/>
          </a:schemeClr>
        </a:solidFill>
        <a:ln>
          <a:solidFill>
            <a:srgbClr val="0070C0">
              <a:alpha val="90000"/>
            </a:srgbClr>
          </a:solidFill>
        </a:ln>
      </dgm:spPr>
      <dgm:t>
        <a:bodyPr/>
        <a:lstStyle/>
        <a:p>
          <a:pPr>
            <a:lnSpc>
              <a:spcPct val="100000"/>
            </a:lnSpc>
            <a:spcAft>
              <a:spcPts val="0"/>
            </a:spcAft>
          </a:pPr>
          <a:r>
            <a:rPr lang="en-US" sz="3200" b="1" dirty="0" smtClean="0">
              <a:solidFill>
                <a:schemeClr val="tx1"/>
              </a:solidFill>
              <a:latin typeface="Roboto" panose="020B0604020202020204" charset="0"/>
              <a:ea typeface="Roboto" panose="020B0604020202020204" charset="0"/>
            </a:rPr>
            <a:t>   months</a:t>
          </a:r>
          <a:r>
            <a:rPr lang="en-US" sz="3200" b="1" dirty="0">
              <a:solidFill>
                <a:schemeClr val="tx1"/>
              </a:solidFill>
              <a:latin typeface="Roboto" panose="020B0604020202020204" charset="0"/>
              <a:ea typeface="Roboto" panose="020B0604020202020204" charset="0"/>
            </a:rPr>
            <a:t>)</a:t>
          </a:r>
        </a:p>
      </dgm:t>
    </dgm:pt>
    <dgm:pt modelId="{A2B71DF4-110B-4671-B1ED-6DB76660B4C5}" type="parTrans" cxnId="{7BA2A5DF-8846-431A-9D31-E3463B43EF60}">
      <dgm:prSet/>
      <dgm:spPr/>
      <dgm:t>
        <a:bodyPr/>
        <a:lstStyle/>
        <a:p>
          <a:endParaRPr lang="en-US"/>
        </a:p>
      </dgm:t>
    </dgm:pt>
    <dgm:pt modelId="{5E618512-B291-43D8-B2FA-40550E077B4E}" type="sibTrans" cxnId="{7BA2A5DF-8846-431A-9D31-E3463B43EF60}">
      <dgm:prSet/>
      <dgm:spPr/>
      <dgm:t>
        <a:bodyPr/>
        <a:lstStyle/>
        <a:p>
          <a:endParaRPr lang="en-US"/>
        </a:p>
      </dgm:t>
    </dgm:pt>
    <dgm:pt modelId="{EFB66414-56DB-4464-82EE-9E1B9799F1D1}" type="pres">
      <dgm:prSet presAssocID="{89350639-38B2-44DB-9DE3-83477A68E630}" presName="Name0" presStyleCnt="0">
        <dgm:presLayoutVars>
          <dgm:dir/>
          <dgm:animLvl val="lvl"/>
          <dgm:resizeHandles/>
        </dgm:presLayoutVars>
      </dgm:prSet>
      <dgm:spPr/>
      <dgm:t>
        <a:bodyPr/>
        <a:lstStyle/>
        <a:p>
          <a:endParaRPr lang="en-US"/>
        </a:p>
      </dgm:t>
    </dgm:pt>
    <dgm:pt modelId="{0AB118A1-A845-42C2-97B0-C056D24F8036}" type="pres">
      <dgm:prSet presAssocID="{ACBA8492-7306-4840-A82C-C0A23BDD20C2}" presName="linNode" presStyleCnt="0"/>
      <dgm:spPr/>
    </dgm:pt>
    <dgm:pt modelId="{BE3BC433-57DB-4C45-8927-829F86F14F96}" type="pres">
      <dgm:prSet presAssocID="{ACBA8492-7306-4840-A82C-C0A23BDD20C2}" presName="parentShp" presStyleLbl="node1" presStyleIdx="0" presStyleCnt="2" custScaleX="134964" custScaleY="104624">
        <dgm:presLayoutVars>
          <dgm:bulletEnabled val="1"/>
        </dgm:presLayoutVars>
      </dgm:prSet>
      <dgm:spPr/>
      <dgm:t>
        <a:bodyPr/>
        <a:lstStyle/>
        <a:p>
          <a:endParaRPr lang="en-US"/>
        </a:p>
      </dgm:t>
    </dgm:pt>
    <dgm:pt modelId="{043AF4C8-3C77-4BA9-A48F-293BBF41E002}" type="pres">
      <dgm:prSet presAssocID="{ACBA8492-7306-4840-A82C-C0A23BDD20C2}" presName="childShp" presStyleLbl="bgAccFollowNode1" presStyleIdx="0" presStyleCnt="2" custLinFactNeighborX="-11396" custLinFactNeighborY="-689">
        <dgm:presLayoutVars>
          <dgm:bulletEnabled val="1"/>
        </dgm:presLayoutVars>
      </dgm:prSet>
      <dgm:spPr/>
      <dgm:t>
        <a:bodyPr/>
        <a:lstStyle/>
        <a:p>
          <a:endParaRPr lang="en-US"/>
        </a:p>
      </dgm:t>
    </dgm:pt>
    <dgm:pt modelId="{77B8C2BF-0F4C-4F78-879F-3AE2B2FE82CE}" type="pres">
      <dgm:prSet presAssocID="{DA41EB87-C08B-4276-A604-3EF2E997BCFF}" presName="spacing" presStyleCnt="0"/>
      <dgm:spPr/>
    </dgm:pt>
    <dgm:pt modelId="{036791D3-6FDE-4207-AB18-90A7D5F64855}" type="pres">
      <dgm:prSet presAssocID="{99E570F0-7693-4C0C-B4E6-5EB008E13668}" presName="linNode" presStyleCnt="0"/>
      <dgm:spPr/>
    </dgm:pt>
    <dgm:pt modelId="{4B122F41-5198-4886-8D72-3D8E5770C3B4}" type="pres">
      <dgm:prSet presAssocID="{99E570F0-7693-4C0C-B4E6-5EB008E13668}" presName="parentShp" presStyleLbl="node1" presStyleIdx="1" presStyleCnt="2" custScaleX="115743" custScaleY="105755">
        <dgm:presLayoutVars>
          <dgm:bulletEnabled val="1"/>
        </dgm:presLayoutVars>
      </dgm:prSet>
      <dgm:spPr/>
      <dgm:t>
        <a:bodyPr/>
        <a:lstStyle/>
        <a:p>
          <a:endParaRPr lang="en-US"/>
        </a:p>
      </dgm:t>
    </dgm:pt>
    <dgm:pt modelId="{14AF5BD2-8F7F-4AEE-A2CF-C56147CAD9E9}" type="pres">
      <dgm:prSet presAssocID="{99E570F0-7693-4C0C-B4E6-5EB008E13668}" presName="childShp" presStyleLbl="bgAccFollowNode1" presStyleIdx="1" presStyleCnt="2" custScaleX="93318" custScaleY="107988" custLinFactNeighborX="-7813" custLinFactNeighborY="-5219">
        <dgm:presLayoutVars>
          <dgm:bulletEnabled val="1"/>
        </dgm:presLayoutVars>
      </dgm:prSet>
      <dgm:spPr/>
      <dgm:t>
        <a:bodyPr/>
        <a:lstStyle/>
        <a:p>
          <a:endParaRPr lang="en-US"/>
        </a:p>
      </dgm:t>
    </dgm:pt>
  </dgm:ptLst>
  <dgm:cxnLst>
    <dgm:cxn modelId="{7BA2A5DF-8846-431A-9D31-E3463B43EF60}" srcId="{99E570F0-7693-4C0C-B4E6-5EB008E13668}" destId="{73AAB377-23F1-4755-B697-36FA8EC0E8A6}" srcOrd="2" destOrd="0" parTransId="{A2B71DF4-110B-4671-B1ED-6DB76660B4C5}" sibTransId="{5E618512-B291-43D8-B2FA-40550E077B4E}"/>
    <dgm:cxn modelId="{B5B52799-05D3-443C-B409-0F902D1B63E2}" type="presOf" srcId="{2EF2860E-DE5C-4BEF-BFD1-45A8BB26B8F6}" destId="{14AF5BD2-8F7F-4AEE-A2CF-C56147CAD9E9}" srcOrd="0" destOrd="0" presId="urn:microsoft.com/office/officeart/2005/8/layout/vList6"/>
    <dgm:cxn modelId="{04E5E31B-2376-4FF1-B1D7-0ECF41FF353E}" srcId="{89350639-38B2-44DB-9DE3-83477A68E630}" destId="{ACBA8492-7306-4840-A82C-C0A23BDD20C2}" srcOrd="0" destOrd="0" parTransId="{E42B446F-76AF-47EE-BD15-E2114FCD1376}" sibTransId="{DA41EB87-C08B-4276-A604-3EF2E997BCFF}"/>
    <dgm:cxn modelId="{1ACF5078-189E-4D93-87ED-143C50B23868}" type="presOf" srcId="{1B5C3E33-5390-45BA-BFBE-AE6484ABC3B1}" destId="{14AF5BD2-8F7F-4AEE-A2CF-C56147CAD9E9}" srcOrd="0" destOrd="1" presId="urn:microsoft.com/office/officeart/2005/8/layout/vList6"/>
    <dgm:cxn modelId="{18896983-D089-4CC0-84E5-ECEA9FED5B41}" srcId="{ACBA8492-7306-4840-A82C-C0A23BDD20C2}" destId="{B6FA7F53-CB5C-447E-ACF8-702D96900916}" srcOrd="0" destOrd="0" parTransId="{2B58DC28-4001-47D1-B06A-0505B1A4A3C1}" sibTransId="{02ABACAF-75F6-4AFD-85E2-1D9C093BB622}"/>
    <dgm:cxn modelId="{8286ED79-24A2-47A6-9E69-0CFDBD279E53}" srcId="{ACBA8492-7306-4840-A82C-C0A23BDD20C2}" destId="{E40CC5C3-27BF-43F8-B8FF-B05F0AC82D28}" srcOrd="1" destOrd="0" parTransId="{7E863663-7F9C-4A01-820E-3B35FA0CE672}" sibTransId="{50E51E6D-7953-43BA-AC12-D9B0049C7781}"/>
    <dgm:cxn modelId="{479FD851-69D9-4843-8E5B-8C4ED654B6AC}" type="presOf" srcId="{B6FA7F53-CB5C-447E-ACF8-702D96900916}" destId="{043AF4C8-3C77-4BA9-A48F-293BBF41E002}" srcOrd="0" destOrd="0" presId="urn:microsoft.com/office/officeart/2005/8/layout/vList6"/>
    <dgm:cxn modelId="{D7EE1F6E-1065-4661-9319-3FC862909378}" srcId="{99E570F0-7693-4C0C-B4E6-5EB008E13668}" destId="{1B5C3E33-5390-45BA-BFBE-AE6484ABC3B1}" srcOrd="1" destOrd="0" parTransId="{D77B9404-C503-41A7-AD17-BF9C3B4A83E3}" sibTransId="{D8F8C917-A40A-4501-8966-F4EE67726A25}"/>
    <dgm:cxn modelId="{BF04E04D-705D-42EC-8962-F6429623DDFA}" srcId="{99E570F0-7693-4C0C-B4E6-5EB008E13668}" destId="{2EF2860E-DE5C-4BEF-BFD1-45A8BB26B8F6}" srcOrd="0" destOrd="0" parTransId="{184E8992-7A2B-41A2-B869-E0FA93799930}" sibTransId="{D9862D12-B48E-412F-89E1-50C992AE6045}"/>
    <dgm:cxn modelId="{D1CF703C-2A35-4476-B6C3-DC246A0C88B0}" type="presOf" srcId="{ACBA8492-7306-4840-A82C-C0A23BDD20C2}" destId="{BE3BC433-57DB-4C45-8927-829F86F14F96}" srcOrd="0" destOrd="0" presId="urn:microsoft.com/office/officeart/2005/8/layout/vList6"/>
    <dgm:cxn modelId="{7E317D1D-CFAD-4657-BBED-58D04824CDD1}" type="presOf" srcId="{99E570F0-7693-4C0C-B4E6-5EB008E13668}" destId="{4B122F41-5198-4886-8D72-3D8E5770C3B4}" srcOrd="0" destOrd="0" presId="urn:microsoft.com/office/officeart/2005/8/layout/vList6"/>
    <dgm:cxn modelId="{BD0F283F-BB61-41A0-895C-360FC38BF7AC}" type="presOf" srcId="{E40CC5C3-27BF-43F8-B8FF-B05F0AC82D28}" destId="{043AF4C8-3C77-4BA9-A48F-293BBF41E002}" srcOrd="0" destOrd="1" presId="urn:microsoft.com/office/officeart/2005/8/layout/vList6"/>
    <dgm:cxn modelId="{F5AD87F9-E296-4BD7-8717-C07B3C00A8B6}" type="presOf" srcId="{89350639-38B2-44DB-9DE3-83477A68E630}" destId="{EFB66414-56DB-4464-82EE-9E1B9799F1D1}" srcOrd="0" destOrd="0" presId="urn:microsoft.com/office/officeart/2005/8/layout/vList6"/>
    <dgm:cxn modelId="{43E68414-5AFC-45E7-8667-C6E98DBFA16B}" srcId="{ACBA8492-7306-4840-A82C-C0A23BDD20C2}" destId="{5A978770-E78A-429A-ACC9-1E9FE916B863}" srcOrd="2" destOrd="0" parTransId="{BD760FE7-883E-4EB6-89E1-C2776DF907BE}" sibTransId="{C5D550F5-F84A-4AA7-BDD8-C3D9C319C679}"/>
    <dgm:cxn modelId="{24DF2FBD-DD8A-4FB6-9E0B-F97DFA9464AD}" srcId="{89350639-38B2-44DB-9DE3-83477A68E630}" destId="{99E570F0-7693-4C0C-B4E6-5EB008E13668}" srcOrd="1" destOrd="0" parTransId="{84F2D1EE-261D-416C-A73E-89E1E35D1BBC}" sibTransId="{896859E4-F449-4DA3-8858-7CBBE594A223}"/>
    <dgm:cxn modelId="{C1CA53F0-FAA5-40C6-9C15-7188792F97AE}" type="presOf" srcId="{73AAB377-23F1-4755-B697-36FA8EC0E8A6}" destId="{14AF5BD2-8F7F-4AEE-A2CF-C56147CAD9E9}" srcOrd="0" destOrd="2" presId="urn:microsoft.com/office/officeart/2005/8/layout/vList6"/>
    <dgm:cxn modelId="{3A1EAC6B-059D-4B87-AEA9-0D23F21ABB73}" type="presOf" srcId="{5A978770-E78A-429A-ACC9-1E9FE916B863}" destId="{043AF4C8-3C77-4BA9-A48F-293BBF41E002}" srcOrd="0" destOrd="2" presId="urn:microsoft.com/office/officeart/2005/8/layout/vList6"/>
    <dgm:cxn modelId="{DAA487EA-67F0-4DB1-AF9D-4D75ED2FDC39}" type="presParOf" srcId="{EFB66414-56DB-4464-82EE-9E1B9799F1D1}" destId="{0AB118A1-A845-42C2-97B0-C056D24F8036}" srcOrd="0" destOrd="0" presId="urn:microsoft.com/office/officeart/2005/8/layout/vList6"/>
    <dgm:cxn modelId="{7D3B10E1-44AF-4081-B970-214EC39D01EC}" type="presParOf" srcId="{0AB118A1-A845-42C2-97B0-C056D24F8036}" destId="{BE3BC433-57DB-4C45-8927-829F86F14F96}" srcOrd="0" destOrd="0" presId="urn:microsoft.com/office/officeart/2005/8/layout/vList6"/>
    <dgm:cxn modelId="{13640DC9-0FA4-4E86-8989-66504B7D26AD}" type="presParOf" srcId="{0AB118A1-A845-42C2-97B0-C056D24F8036}" destId="{043AF4C8-3C77-4BA9-A48F-293BBF41E002}" srcOrd="1" destOrd="0" presId="urn:microsoft.com/office/officeart/2005/8/layout/vList6"/>
    <dgm:cxn modelId="{D4A8BBE5-1987-429F-872F-7C8B4BC3790C}" type="presParOf" srcId="{EFB66414-56DB-4464-82EE-9E1B9799F1D1}" destId="{77B8C2BF-0F4C-4F78-879F-3AE2B2FE82CE}" srcOrd="1" destOrd="0" presId="urn:microsoft.com/office/officeart/2005/8/layout/vList6"/>
    <dgm:cxn modelId="{64347F29-D0CF-4CCE-90B9-F59344C71EE5}" type="presParOf" srcId="{EFB66414-56DB-4464-82EE-9E1B9799F1D1}" destId="{036791D3-6FDE-4207-AB18-90A7D5F64855}" srcOrd="2" destOrd="0" presId="urn:microsoft.com/office/officeart/2005/8/layout/vList6"/>
    <dgm:cxn modelId="{2CDD05BD-9A6D-4AF6-A18A-46A0DE1A64D3}" type="presParOf" srcId="{036791D3-6FDE-4207-AB18-90A7D5F64855}" destId="{4B122F41-5198-4886-8D72-3D8E5770C3B4}" srcOrd="0" destOrd="0" presId="urn:microsoft.com/office/officeart/2005/8/layout/vList6"/>
    <dgm:cxn modelId="{E027CE1C-094A-4B6C-AA31-8255EE704CA3}" type="presParOf" srcId="{036791D3-6FDE-4207-AB18-90A7D5F64855}" destId="{14AF5BD2-8F7F-4AEE-A2CF-C56147CAD9E9}"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1BC59AF-348F-4883-A46D-1FAC2CCACCD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59EB3948-096C-4176-B7F1-CF501A3B55B0}">
      <dgm:prSet phldrT="[Text]"/>
      <dgm:spPr>
        <a:solidFill>
          <a:schemeClr val="bg1"/>
        </a:solidFill>
        <a:ln>
          <a:solidFill>
            <a:srgbClr val="0070C0"/>
          </a:solidFill>
        </a:ln>
      </dgm:spPr>
      <dgm:t>
        <a:bodyPr/>
        <a:lstStyle/>
        <a:p>
          <a:r>
            <a:rPr lang="en-US" dirty="0" smtClean="0">
              <a:solidFill>
                <a:schemeClr val="tx1"/>
              </a:solidFill>
              <a:latin typeface="Roboto" panose="020B0604020202020204" charset="0"/>
              <a:ea typeface="Roboto" panose="020B0604020202020204" charset="0"/>
            </a:rPr>
            <a:t>Expanded/Creditable Withholding Tax</a:t>
          </a:r>
          <a:endParaRPr lang="en-US" dirty="0">
            <a:solidFill>
              <a:schemeClr val="tx1"/>
            </a:solidFill>
            <a:latin typeface="Roboto" panose="020B0604020202020204" charset="0"/>
            <a:ea typeface="Roboto" panose="020B0604020202020204" charset="0"/>
          </a:endParaRPr>
        </a:p>
      </dgm:t>
    </dgm:pt>
    <dgm:pt modelId="{8DFE26D3-4F02-47A6-AD95-FF0D207A56DC}" type="parTrans" cxnId="{198D2828-9B34-4C51-8220-6AFE813B6B94}">
      <dgm:prSet/>
      <dgm:spPr/>
      <dgm:t>
        <a:bodyPr/>
        <a:lstStyle/>
        <a:p>
          <a:endParaRPr lang="en-US">
            <a:latin typeface="Roboto" panose="020B0604020202020204" charset="0"/>
            <a:ea typeface="Roboto" panose="020B0604020202020204" charset="0"/>
          </a:endParaRPr>
        </a:p>
      </dgm:t>
    </dgm:pt>
    <dgm:pt modelId="{7336B92A-C5B9-437A-8D36-37EC2F980E06}" type="sibTrans" cxnId="{198D2828-9B34-4C51-8220-6AFE813B6B94}">
      <dgm:prSet/>
      <dgm:spPr/>
      <dgm:t>
        <a:bodyPr/>
        <a:lstStyle/>
        <a:p>
          <a:endParaRPr lang="en-US">
            <a:latin typeface="Roboto" panose="020B0604020202020204" charset="0"/>
            <a:ea typeface="Roboto" panose="020B0604020202020204" charset="0"/>
          </a:endParaRPr>
        </a:p>
      </dgm:t>
    </dgm:pt>
    <dgm:pt modelId="{8882CEC1-4070-4B7F-9481-88588E6079DC}">
      <dgm:prSet phldrT="[Text]"/>
      <dgm:spPr>
        <a:solidFill>
          <a:schemeClr val="bg1"/>
        </a:solidFill>
        <a:ln>
          <a:solidFill>
            <a:srgbClr val="0070C0"/>
          </a:solidFill>
        </a:ln>
      </dgm:spPr>
      <dgm:t>
        <a:bodyPr/>
        <a:lstStyle/>
        <a:p>
          <a:r>
            <a:rPr lang="en-US" dirty="0" smtClean="0">
              <a:solidFill>
                <a:schemeClr val="tx1"/>
              </a:solidFill>
              <a:latin typeface="Roboto" panose="020B0604020202020204" charset="0"/>
              <a:ea typeface="Roboto" panose="020B0604020202020204" charset="0"/>
            </a:rPr>
            <a:t>Final Withholding Tax</a:t>
          </a:r>
          <a:endParaRPr lang="en-US" dirty="0">
            <a:solidFill>
              <a:schemeClr val="tx1"/>
            </a:solidFill>
            <a:latin typeface="Roboto" panose="020B0604020202020204" charset="0"/>
            <a:ea typeface="Roboto" panose="020B0604020202020204" charset="0"/>
          </a:endParaRPr>
        </a:p>
      </dgm:t>
    </dgm:pt>
    <dgm:pt modelId="{9E720650-EF6A-4309-9F4B-BC94E4D4B50A}" type="parTrans" cxnId="{98226B80-F0B8-431F-A59C-04C677AEBCB2}">
      <dgm:prSet/>
      <dgm:spPr/>
      <dgm:t>
        <a:bodyPr/>
        <a:lstStyle/>
        <a:p>
          <a:endParaRPr lang="en-US">
            <a:latin typeface="Roboto" panose="020B0604020202020204" charset="0"/>
            <a:ea typeface="Roboto" panose="020B0604020202020204" charset="0"/>
          </a:endParaRPr>
        </a:p>
      </dgm:t>
    </dgm:pt>
    <dgm:pt modelId="{5158516A-504F-4532-8B0D-49A778EDB200}" type="sibTrans" cxnId="{98226B80-F0B8-431F-A59C-04C677AEBCB2}">
      <dgm:prSet/>
      <dgm:spPr/>
      <dgm:t>
        <a:bodyPr/>
        <a:lstStyle/>
        <a:p>
          <a:endParaRPr lang="en-US">
            <a:latin typeface="Roboto" panose="020B0604020202020204" charset="0"/>
            <a:ea typeface="Roboto" panose="020B0604020202020204" charset="0"/>
          </a:endParaRPr>
        </a:p>
      </dgm:t>
    </dgm:pt>
    <dgm:pt modelId="{9FEF35D8-AD24-40F9-A46F-8CC6A41A9C54}">
      <dgm:prSet phldrT="[Text]" custT="1"/>
      <dgm:spPr>
        <a:solidFill>
          <a:schemeClr val="bg1">
            <a:alpha val="90000"/>
          </a:schemeClr>
        </a:solidFill>
        <a:ln>
          <a:solidFill>
            <a:srgbClr val="0070C0">
              <a:alpha val="90000"/>
            </a:srgbClr>
          </a:solidFill>
        </a:ln>
      </dgm:spPr>
      <dgm:t>
        <a:bodyPr/>
        <a:lstStyle/>
        <a:p>
          <a:r>
            <a:rPr lang="en-US" sz="2400" b="0" dirty="0">
              <a:solidFill>
                <a:srgbClr val="FF0000"/>
              </a:solidFill>
              <a:latin typeface="Roboto" panose="020B0604020202020204" charset="0"/>
              <a:ea typeface="Roboto" panose="020B0604020202020204" charset="0"/>
            </a:rPr>
            <a:t>BIR </a:t>
          </a:r>
          <a:r>
            <a:rPr lang="en-US" sz="2400" b="0" dirty="0" smtClean="0">
              <a:solidFill>
                <a:srgbClr val="FF0000"/>
              </a:solidFill>
              <a:latin typeface="Roboto" panose="020B0604020202020204" charset="0"/>
              <a:ea typeface="Roboto" panose="020B0604020202020204" charset="0"/>
            </a:rPr>
            <a:t>Form 2306 </a:t>
          </a:r>
          <a:r>
            <a:rPr lang="en-US" sz="2400" b="0" dirty="0">
              <a:solidFill>
                <a:srgbClr val="FF0000"/>
              </a:solidFill>
              <a:latin typeface="Roboto" panose="020B0604020202020204" charset="0"/>
              <a:ea typeface="Roboto" panose="020B0604020202020204" charset="0"/>
            </a:rPr>
            <a:t>(20 </a:t>
          </a:r>
          <a:r>
            <a:rPr lang="en-US" sz="2400" b="0" dirty="0" smtClean="0">
              <a:solidFill>
                <a:srgbClr val="FF0000"/>
              </a:solidFill>
              <a:latin typeface="Roboto" panose="020B0604020202020204" charset="0"/>
              <a:ea typeface="Roboto" panose="020B0604020202020204" charset="0"/>
            </a:rPr>
            <a:t>days from the close of the quarter or upon demand of the payee)</a:t>
          </a:r>
          <a:endParaRPr lang="en-US" sz="2400" b="0" dirty="0">
            <a:solidFill>
              <a:srgbClr val="FF0000"/>
            </a:solidFill>
            <a:latin typeface="Roboto" panose="020B0604020202020204" charset="0"/>
            <a:ea typeface="Roboto" panose="020B0604020202020204" charset="0"/>
          </a:endParaRPr>
        </a:p>
      </dgm:t>
    </dgm:pt>
    <dgm:pt modelId="{62A14883-A486-49F6-AD8E-8FFDD1385027}" type="parTrans" cxnId="{C0AA0304-E0E0-42A3-B513-C77491815BAC}">
      <dgm:prSet/>
      <dgm:spPr/>
      <dgm:t>
        <a:bodyPr/>
        <a:lstStyle/>
        <a:p>
          <a:endParaRPr lang="en-US">
            <a:latin typeface="Roboto" panose="020B0604020202020204" charset="0"/>
            <a:ea typeface="Roboto" panose="020B0604020202020204" charset="0"/>
          </a:endParaRPr>
        </a:p>
      </dgm:t>
    </dgm:pt>
    <dgm:pt modelId="{75A13797-2D09-42E9-B484-CA8DFF434FDE}" type="sibTrans" cxnId="{C0AA0304-E0E0-42A3-B513-C77491815BAC}">
      <dgm:prSet/>
      <dgm:spPr/>
      <dgm:t>
        <a:bodyPr/>
        <a:lstStyle/>
        <a:p>
          <a:endParaRPr lang="en-US">
            <a:latin typeface="Roboto" panose="020B0604020202020204" charset="0"/>
            <a:ea typeface="Roboto" panose="020B0604020202020204" charset="0"/>
          </a:endParaRPr>
        </a:p>
      </dgm:t>
    </dgm:pt>
    <dgm:pt modelId="{27C73C95-8F80-4F64-9ED8-A581ED3CD0EC}">
      <dgm:prSet phldrT="[Text]" custT="1"/>
      <dgm:spPr>
        <a:solidFill>
          <a:schemeClr val="bg1">
            <a:alpha val="90000"/>
          </a:schemeClr>
        </a:solidFill>
        <a:ln>
          <a:solidFill>
            <a:srgbClr val="0070C0">
              <a:alpha val="90000"/>
            </a:srgbClr>
          </a:solidFill>
        </a:ln>
      </dgm:spPr>
      <dgm:t>
        <a:bodyPr/>
        <a:lstStyle/>
        <a:p>
          <a:r>
            <a:rPr lang="en-US" sz="2400" b="0" dirty="0">
              <a:solidFill>
                <a:srgbClr val="FF0000"/>
              </a:solidFill>
              <a:latin typeface="Roboto" panose="020B0604020202020204" charset="0"/>
              <a:ea typeface="Roboto" panose="020B0604020202020204" charset="0"/>
            </a:rPr>
            <a:t>BIR </a:t>
          </a:r>
          <a:r>
            <a:rPr lang="en-US" sz="2400" b="0" dirty="0" smtClean="0">
              <a:solidFill>
                <a:srgbClr val="FF0000"/>
              </a:solidFill>
              <a:latin typeface="Roboto" panose="020B0604020202020204" charset="0"/>
              <a:ea typeface="Roboto" panose="020B0604020202020204" charset="0"/>
            </a:rPr>
            <a:t>Form 2307 </a:t>
          </a:r>
          <a:r>
            <a:rPr lang="en-US" sz="2400" b="0" dirty="0">
              <a:solidFill>
                <a:srgbClr val="FF0000"/>
              </a:solidFill>
              <a:latin typeface="Roboto" panose="020B0604020202020204" charset="0"/>
              <a:ea typeface="Roboto" panose="020B0604020202020204" charset="0"/>
            </a:rPr>
            <a:t>(20 </a:t>
          </a:r>
          <a:r>
            <a:rPr lang="en-US" sz="2400" b="0" dirty="0" smtClean="0">
              <a:solidFill>
                <a:srgbClr val="FF0000"/>
              </a:solidFill>
              <a:latin typeface="Roboto" panose="020B0604020202020204" charset="0"/>
              <a:ea typeface="Roboto" panose="020B0604020202020204" charset="0"/>
            </a:rPr>
            <a:t>days from the close of the quarter or upon demand of the payee)</a:t>
          </a:r>
          <a:endParaRPr lang="en-US" sz="2400" b="0" dirty="0">
            <a:solidFill>
              <a:srgbClr val="FF0000"/>
            </a:solidFill>
            <a:latin typeface="Roboto" panose="020B0604020202020204" charset="0"/>
            <a:ea typeface="Roboto" panose="020B0604020202020204" charset="0"/>
          </a:endParaRPr>
        </a:p>
      </dgm:t>
    </dgm:pt>
    <dgm:pt modelId="{91C27995-2910-4AD2-A6DA-19B864EB7D49}" type="sibTrans" cxnId="{E045D0C4-6C93-45D2-A2F1-079E165891A5}">
      <dgm:prSet/>
      <dgm:spPr/>
      <dgm:t>
        <a:bodyPr/>
        <a:lstStyle/>
        <a:p>
          <a:endParaRPr lang="en-US">
            <a:latin typeface="Roboto" panose="020B0604020202020204" charset="0"/>
            <a:ea typeface="Roboto" panose="020B0604020202020204" charset="0"/>
          </a:endParaRPr>
        </a:p>
      </dgm:t>
    </dgm:pt>
    <dgm:pt modelId="{3B6E8272-3A62-42D6-81AD-1E76AAAC0689}" type="parTrans" cxnId="{E045D0C4-6C93-45D2-A2F1-079E165891A5}">
      <dgm:prSet/>
      <dgm:spPr/>
      <dgm:t>
        <a:bodyPr/>
        <a:lstStyle/>
        <a:p>
          <a:endParaRPr lang="en-US">
            <a:latin typeface="Roboto" panose="020B0604020202020204" charset="0"/>
            <a:ea typeface="Roboto" panose="020B0604020202020204" charset="0"/>
          </a:endParaRPr>
        </a:p>
      </dgm:t>
    </dgm:pt>
    <dgm:pt modelId="{4B090C2C-2506-4C54-8911-1ACBC3F8AA88}" type="pres">
      <dgm:prSet presAssocID="{51BC59AF-348F-4883-A46D-1FAC2CCACCD9}" presName="Name0" presStyleCnt="0">
        <dgm:presLayoutVars>
          <dgm:dir/>
          <dgm:animLvl val="lvl"/>
          <dgm:resizeHandles val="exact"/>
        </dgm:presLayoutVars>
      </dgm:prSet>
      <dgm:spPr/>
      <dgm:t>
        <a:bodyPr/>
        <a:lstStyle/>
        <a:p>
          <a:endParaRPr lang="en-US"/>
        </a:p>
      </dgm:t>
    </dgm:pt>
    <dgm:pt modelId="{30D2AC19-A46F-4E13-85D0-9CE4C6B98E9E}" type="pres">
      <dgm:prSet presAssocID="{59EB3948-096C-4176-B7F1-CF501A3B55B0}" presName="linNode" presStyleCnt="0"/>
      <dgm:spPr/>
    </dgm:pt>
    <dgm:pt modelId="{4605E36E-D8AB-4FDD-8DD1-BD03DC667867}" type="pres">
      <dgm:prSet presAssocID="{59EB3948-096C-4176-B7F1-CF501A3B55B0}" presName="parentText" presStyleLbl="node1" presStyleIdx="0" presStyleCnt="2" custLinFactNeighborY="3002">
        <dgm:presLayoutVars>
          <dgm:chMax val="1"/>
          <dgm:bulletEnabled val="1"/>
        </dgm:presLayoutVars>
      </dgm:prSet>
      <dgm:spPr/>
      <dgm:t>
        <a:bodyPr/>
        <a:lstStyle/>
        <a:p>
          <a:endParaRPr lang="en-US"/>
        </a:p>
      </dgm:t>
    </dgm:pt>
    <dgm:pt modelId="{8CCF031D-5ABB-4182-9163-4988593E84D0}" type="pres">
      <dgm:prSet presAssocID="{59EB3948-096C-4176-B7F1-CF501A3B55B0}" presName="descendantText" presStyleLbl="alignAccFollowNode1" presStyleIdx="0" presStyleCnt="2" custScaleX="97250" custLinFactNeighborX="0" custLinFactNeighborY="4732">
        <dgm:presLayoutVars>
          <dgm:bulletEnabled val="1"/>
        </dgm:presLayoutVars>
      </dgm:prSet>
      <dgm:spPr/>
      <dgm:t>
        <a:bodyPr/>
        <a:lstStyle/>
        <a:p>
          <a:endParaRPr lang="en-US"/>
        </a:p>
      </dgm:t>
    </dgm:pt>
    <dgm:pt modelId="{3C1EA18A-C917-48AB-A523-06635E7B5F5B}" type="pres">
      <dgm:prSet presAssocID="{7336B92A-C5B9-437A-8D36-37EC2F980E06}" presName="sp" presStyleCnt="0"/>
      <dgm:spPr/>
    </dgm:pt>
    <dgm:pt modelId="{24FA2C5E-2D54-4F1F-AE70-76C22F858726}" type="pres">
      <dgm:prSet presAssocID="{8882CEC1-4070-4B7F-9481-88588E6079DC}" presName="linNode" presStyleCnt="0"/>
      <dgm:spPr/>
    </dgm:pt>
    <dgm:pt modelId="{7F890F79-1905-4023-89D5-58DC9F59028B}" type="pres">
      <dgm:prSet presAssocID="{8882CEC1-4070-4B7F-9481-88588E6079DC}" presName="parentText" presStyleLbl="node1" presStyleIdx="1" presStyleCnt="2" custLinFactNeighborY="8136">
        <dgm:presLayoutVars>
          <dgm:chMax val="1"/>
          <dgm:bulletEnabled val="1"/>
        </dgm:presLayoutVars>
      </dgm:prSet>
      <dgm:spPr/>
      <dgm:t>
        <a:bodyPr/>
        <a:lstStyle/>
        <a:p>
          <a:endParaRPr lang="en-US"/>
        </a:p>
      </dgm:t>
    </dgm:pt>
    <dgm:pt modelId="{AD83ECC7-409E-43BB-A8B6-B4C60E9C366B}" type="pres">
      <dgm:prSet presAssocID="{8882CEC1-4070-4B7F-9481-88588E6079DC}" presName="descendantText" presStyleLbl="alignAccFollowNode1" presStyleIdx="1" presStyleCnt="2" custScaleX="97576" custScaleY="111032" custLinFactNeighborX="-1491" custLinFactNeighborY="4794">
        <dgm:presLayoutVars>
          <dgm:bulletEnabled val="1"/>
        </dgm:presLayoutVars>
      </dgm:prSet>
      <dgm:spPr/>
      <dgm:t>
        <a:bodyPr/>
        <a:lstStyle/>
        <a:p>
          <a:endParaRPr lang="en-US"/>
        </a:p>
      </dgm:t>
    </dgm:pt>
  </dgm:ptLst>
  <dgm:cxnLst>
    <dgm:cxn modelId="{12AECB38-9AA7-4FA6-9D7A-94E7C329A4C6}" type="presOf" srcId="{51BC59AF-348F-4883-A46D-1FAC2CCACCD9}" destId="{4B090C2C-2506-4C54-8911-1ACBC3F8AA88}" srcOrd="0" destOrd="0" presId="urn:microsoft.com/office/officeart/2005/8/layout/vList5"/>
    <dgm:cxn modelId="{D36A9E20-9F6F-46F6-A962-BB54EB626DDA}" type="presOf" srcId="{27C73C95-8F80-4F64-9ED8-A581ED3CD0EC}" destId="{8CCF031D-5ABB-4182-9163-4988593E84D0}" srcOrd="0" destOrd="0" presId="urn:microsoft.com/office/officeart/2005/8/layout/vList5"/>
    <dgm:cxn modelId="{98226B80-F0B8-431F-A59C-04C677AEBCB2}" srcId="{51BC59AF-348F-4883-A46D-1FAC2CCACCD9}" destId="{8882CEC1-4070-4B7F-9481-88588E6079DC}" srcOrd="1" destOrd="0" parTransId="{9E720650-EF6A-4309-9F4B-BC94E4D4B50A}" sibTransId="{5158516A-504F-4532-8B0D-49A778EDB200}"/>
    <dgm:cxn modelId="{C0AA0304-E0E0-42A3-B513-C77491815BAC}" srcId="{8882CEC1-4070-4B7F-9481-88588E6079DC}" destId="{9FEF35D8-AD24-40F9-A46F-8CC6A41A9C54}" srcOrd="0" destOrd="0" parTransId="{62A14883-A486-49F6-AD8E-8FFDD1385027}" sibTransId="{75A13797-2D09-42E9-B484-CA8DFF434FDE}"/>
    <dgm:cxn modelId="{198D2828-9B34-4C51-8220-6AFE813B6B94}" srcId="{51BC59AF-348F-4883-A46D-1FAC2CCACCD9}" destId="{59EB3948-096C-4176-B7F1-CF501A3B55B0}" srcOrd="0" destOrd="0" parTransId="{8DFE26D3-4F02-47A6-AD95-FF0D207A56DC}" sibTransId="{7336B92A-C5B9-437A-8D36-37EC2F980E06}"/>
    <dgm:cxn modelId="{E045D0C4-6C93-45D2-A2F1-079E165891A5}" srcId="{59EB3948-096C-4176-B7F1-CF501A3B55B0}" destId="{27C73C95-8F80-4F64-9ED8-A581ED3CD0EC}" srcOrd="0" destOrd="0" parTransId="{3B6E8272-3A62-42D6-81AD-1E76AAAC0689}" sibTransId="{91C27995-2910-4AD2-A6DA-19B864EB7D49}"/>
    <dgm:cxn modelId="{0D03C078-D1E3-438B-A035-1013F7C455C5}" type="presOf" srcId="{59EB3948-096C-4176-B7F1-CF501A3B55B0}" destId="{4605E36E-D8AB-4FDD-8DD1-BD03DC667867}" srcOrd="0" destOrd="0" presId="urn:microsoft.com/office/officeart/2005/8/layout/vList5"/>
    <dgm:cxn modelId="{471162B9-233F-47EA-B738-AF0A2F5712EE}" type="presOf" srcId="{9FEF35D8-AD24-40F9-A46F-8CC6A41A9C54}" destId="{AD83ECC7-409E-43BB-A8B6-B4C60E9C366B}" srcOrd="0" destOrd="0" presId="urn:microsoft.com/office/officeart/2005/8/layout/vList5"/>
    <dgm:cxn modelId="{019FF01A-EB3B-4CF3-8222-CC3470918904}" type="presOf" srcId="{8882CEC1-4070-4B7F-9481-88588E6079DC}" destId="{7F890F79-1905-4023-89D5-58DC9F59028B}" srcOrd="0" destOrd="0" presId="urn:microsoft.com/office/officeart/2005/8/layout/vList5"/>
    <dgm:cxn modelId="{ECD968B1-A688-4600-9758-D1D0F0055151}" type="presParOf" srcId="{4B090C2C-2506-4C54-8911-1ACBC3F8AA88}" destId="{30D2AC19-A46F-4E13-85D0-9CE4C6B98E9E}" srcOrd="0" destOrd="0" presId="urn:microsoft.com/office/officeart/2005/8/layout/vList5"/>
    <dgm:cxn modelId="{05673EB6-BE48-4E4B-8A51-BADAB8828732}" type="presParOf" srcId="{30D2AC19-A46F-4E13-85D0-9CE4C6B98E9E}" destId="{4605E36E-D8AB-4FDD-8DD1-BD03DC667867}" srcOrd="0" destOrd="0" presId="urn:microsoft.com/office/officeart/2005/8/layout/vList5"/>
    <dgm:cxn modelId="{099ABCFC-E976-4717-AC8F-45FDE5860292}" type="presParOf" srcId="{30D2AC19-A46F-4E13-85D0-9CE4C6B98E9E}" destId="{8CCF031D-5ABB-4182-9163-4988593E84D0}" srcOrd="1" destOrd="0" presId="urn:microsoft.com/office/officeart/2005/8/layout/vList5"/>
    <dgm:cxn modelId="{98397249-CAF2-41BC-B50D-C028727C84CC}" type="presParOf" srcId="{4B090C2C-2506-4C54-8911-1ACBC3F8AA88}" destId="{3C1EA18A-C917-48AB-A523-06635E7B5F5B}" srcOrd="1" destOrd="0" presId="urn:microsoft.com/office/officeart/2005/8/layout/vList5"/>
    <dgm:cxn modelId="{A3B7FFC5-0FDE-47B0-85EB-06B2FCFA4627}" type="presParOf" srcId="{4B090C2C-2506-4C54-8911-1ACBC3F8AA88}" destId="{24FA2C5E-2D54-4F1F-AE70-76C22F858726}" srcOrd="2" destOrd="0" presId="urn:microsoft.com/office/officeart/2005/8/layout/vList5"/>
    <dgm:cxn modelId="{79DA2C1C-501B-41DD-88C1-70306A64CB82}" type="presParOf" srcId="{24FA2C5E-2D54-4F1F-AE70-76C22F858726}" destId="{7F890F79-1905-4023-89D5-58DC9F59028B}" srcOrd="0" destOrd="0" presId="urn:microsoft.com/office/officeart/2005/8/layout/vList5"/>
    <dgm:cxn modelId="{C71C36C0-0942-4783-8073-933CED51F63C}" type="presParOf" srcId="{24FA2C5E-2D54-4F1F-AE70-76C22F858726}" destId="{AD83ECC7-409E-43BB-A8B6-B4C60E9C366B}"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1BC59AF-348F-4883-A46D-1FAC2CCACCD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59EB3948-096C-4176-B7F1-CF501A3B55B0}">
      <dgm:prSet phldrT="[Text]" custT="1"/>
      <dgm:spPr>
        <a:solidFill>
          <a:schemeClr val="bg1"/>
        </a:solidFill>
        <a:ln>
          <a:solidFill>
            <a:srgbClr val="0070C0"/>
          </a:solidFill>
        </a:ln>
      </dgm:spPr>
      <dgm:t>
        <a:bodyPr/>
        <a:lstStyle/>
        <a:p>
          <a:r>
            <a:rPr lang="en-US" sz="2800" dirty="0" smtClean="0">
              <a:solidFill>
                <a:schemeClr val="tx1"/>
              </a:solidFill>
              <a:latin typeface="Roboto" panose="020B0604020202020204" charset="0"/>
              <a:ea typeface="Roboto" panose="020B0604020202020204" charset="0"/>
            </a:rPr>
            <a:t>Expanded Withholding Tax</a:t>
          </a:r>
          <a:endParaRPr lang="en-US" sz="2800" dirty="0">
            <a:solidFill>
              <a:schemeClr val="tx1"/>
            </a:solidFill>
            <a:latin typeface="Roboto" panose="020B0604020202020204" charset="0"/>
            <a:ea typeface="Roboto" panose="020B0604020202020204" charset="0"/>
          </a:endParaRPr>
        </a:p>
      </dgm:t>
    </dgm:pt>
    <dgm:pt modelId="{8DFE26D3-4F02-47A6-AD95-FF0D207A56DC}" type="parTrans" cxnId="{198D2828-9B34-4C51-8220-6AFE813B6B94}">
      <dgm:prSet/>
      <dgm:spPr/>
      <dgm:t>
        <a:bodyPr/>
        <a:lstStyle/>
        <a:p>
          <a:endParaRPr lang="en-US">
            <a:latin typeface="Roboto" panose="020B0604020202020204" charset="0"/>
            <a:ea typeface="Roboto" panose="020B0604020202020204" charset="0"/>
          </a:endParaRPr>
        </a:p>
      </dgm:t>
    </dgm:pt>
    <dgm:pt modelId="{7336B92A-C5B9-437A-8D36-37EC2F980E06}" type="sibTrans" cxnId="{198D2828-9B34-4C51-8220-6AFE813B6B94}">
      <dgm:prSet/>
      <dgm:spPr/>
      <dgm:t>
        <a:bodyPr/>
        <a:lstStyle/>
        <a:p>
          <a:endParaRPr lang="en-US">
            <a:latin typeface="Roboto" panose="020B0604020202020204" charset="0"/>
            <a:ea typeface="Roboto" panose="020B0604020202020204" charset="0"/>
          </a:endParaRPr>
        </a:p>
      </dgm:t>
    </dgm:pt>
    <dgm:pt modelId="{8882CEC1-4070-4B7F-9481-88588E6079DC}">
      <dgm:prSet phldrT="[Text]" custT="1"/>
      <dgm:spPr>
        <a:solidFill>
          <a:schemeClr val="bg1"/>
        </a:solidFill>
        <a:ln>
          <a:solidFill>
            <a:srgbClr val="0070C0"/>
          </a:solidFill>
        </a:ln>
      </dgm:spPr>
      <dgm:t>
        <a:bodyPr/>
        <a:lstStyle/>
        <a:p>
          <a:r>
            <a:rPr lang="en-US" sz="2800" dirty="0" smtClean="0">
              <a:solidFill>
                <a:schemeClr val="tx1"/>
              </a:solidFill>
              <a:latin typeface="Roboto" panose="020B0604020202020204" charset="0"/>
              <a:ea typeface="Roboto" panose="020B0604020202020204" charset="0"/>
            </a:rPr>
            <a:t>Final Withholding Tax</a:t>
          </a:r>
          <a:endParaRPr lang="en-US" sz="2800" dirty="0">
            <a:solidFill>
              <a:schemeClr val="tx1"/>
            </a:solidFill>
            <a:latin typeface="Roboto" panose="020B0604020202020204" charset="0"/>
            <a:ea typeface="Roboto" panose="020B0604020202020204" charset="0"/>
          </a:endParaRPr>
        </a:p>
      </dgm:t>
    </dgm:pt>
    <dgm:pt modelId="{9E720650-EF6A-4309-9F4B-BC94E4D4B50A}" type="parTrans" cxnId="{98226B80-F0B8-431F-A59C-04C677AEBCB2}">
      <dgm:prSet/>
      <dgm:spPr/>
      <dgm:t>
        <a:bodyPr/>
        <a:lstStyle/>
        <a:p>
          <a:endParaRPr lang="en-US">
            <a:latin typeface="Roboto" panose="020B0604020202020204" charset="0"/>
            <a:ea typeface="Roboto" panose="020B0604020202020204" charset="0"/>
          </a:endParaRPr>
        </a:p>
      </dgm:t>
    </dgm:pt>
    <dgm:pt modelId="{5158516A-504F-4532-8B0D-49A778EDB200}" type="sibTrans" cxnId="{98226B80-F0B8-431F-A59C-04C677AEBCB2}">
      <dgm:prSet/>
      <dgm:spPr/>
      <dgm:t>
        <a:bodyPr/>
        <a:lstStyle/>
        <a:p>
          <a:endParaRPr lang="en-US">
            <a:latin typeface="Roboto" panose="020B0604020202020204" charset="0"/>
            <a:ea typeface="Roboto" panose="020B0604020202020204" charset="0"/>
          </a:endParaRPr>
        </a:p>
      </dgm:t>
    </dgm:pt>
    <dgm:pt modelId="{9FEF35D8-AD24-40F9-A46F-8CC6A41A9C54}">
      <dgm:prSet phldrT="[Text]" custT="1"/>
      <dgm:spPr>
        <a:solidFill>
          <a:schemeClr val="bg1">
            <a:alpha val="90000"/>
          </a:schemeClr>
        </a:solidFill>
        <a:ln>
          <a:solidFill>
            <a:srgbClr val="0070C0">
              <a:alpha val="90000"/>
            </a:srgbClr>
          </a:solidFill>
        </a:ln>
      </dgm:spPr>
      <dgm:t>
        <a:bodyPr/>
        <a:lstStyle/>
        <a:p>
          <a:r>
            <a:rPr lang="en-US" sz="2400" b="1" dirty="0">
              <a:solidFill>
                <a:srgbClr val="FF0000"/>
              </a:solidFill>
              <a:latin typeface="Roboto" panose="020B0604020202020204" charset="0"/>
              <a:ea typeface="Roboto" panose="020B0604020202020204" charset="0"/>
            </a:rPr>
            <a:t>BIR </a:t>
          </a:r>
          <a:r>
            <a:rPr lang="en-US" sz="2400" b="1" dirty="0" smtClean="0">
              <a:solidFill>
                <a:srgbClr val="FF0000"/>
              </a:solidFill>
              <a:latin typeface="Roboto" panose="020B0604020202020204" charset="0"/>
              <a:ea typeface="Roboto" panose="020B0604020202020204" charset="0"/>
            </a:rPr>
            <a:t>Form </a:t>
          </a:r>
          <a:r>
            <a:rPr lang="en-US" sz="2400" b="1" dirty="0">
              <a:solidFill>
                <a:srgbClr val="FF0000"/>
              </a:solidFill>
              <a:latin typeface="Roboto" panose="020B0604020202020204" charset="0"/>
              <a:ea typeface="Roboto" panose="020B0604020202020204" charset="0"/>
            </a:rPr>
            <a:t>1604-F  (</a:t>
          </a:r>
          <a:r>
            <a:rPr lang="en-US" sz="2400" b="1" dirty="0" smtClean="0">
              <a:solidFill>
                <a:srgbClr val="FF0000"/>
              </a:solidFill>
              <a:latin typeface="Roboto" panose="020B0604020202020204" charset="0"/>
              <a:ea typeface="Roboto" panose="020B0604020202020204" charset="0"/>
            </a:rPr>
            <a:t>January 31)</a:t>
          </a:r>
          <a:endParaRPr lang="en-US" sz="2400" b="1" dirty="0">
            <a:solidFill>
              <a:srgbClr val="FF0000"/>
            </a:solidFill>
            <a:latin typeface="Roboto" panose="020B0604020202020204" charset="0"/>
            <a:ea typeface="Roboto" panose="020B0604020202020204" charset="0"/>
          </a:endParaRPr>
        </a:p>
      </dgm:t>
    </dgm:pt>
    <dgm:pt modelId="{62A14883-A486-49F6-AD8E-8FFDD1385027}" type="parTrans" cxnId="{C0AA0304-E0E0-42A3-B513-C77491815BAC}">
      <dgm:prSet/>
      <dgm:spPr/>
      <dgm:t>
        <a:bodyPr/>
        <a:lstStyle/>
        <a:p>
          <a:endParaRPr lang="en-US">
            <a:latin typeface="Roboto" panose="020B0604020202020204" charset="0"/>
            <a:ea typeface="Roboto" panose="020B0604020202020204" charset="0"/>
          </a:endParaRPr>
        </a:p>
      </dgm:t>
    </dgm:pt>
    <dgm:pt modelId="{75A13797-2D09-42E9-B484-CA8DFF434FDE}" type="sibTrans" cxnId="{C0AA0304-E0E0-42A3-B513-C77491815BAC}">
      <dgm:prSet/>
      <dgm:spPr/>
      <dgm:t>
        <a:bodyPr/>
        <a:lstStyle/>
        <a:p>
          <a:endParaRPr lang="en-US">
            <a:latin typeface="Roboto" panose="020B0604020202020204" charset="0"/>
            <a:ea typeface="Roboto" panose="020B0604020202020204" charset="0"/>
          </a:endParaRPr>
        </a:p>
      </dgm:t>
    </dgm:pt>
    <dgm:pt modelId="{27C73C95-8F80-4F64-9ED8-A581ED3CD0EC}">
      <dgm:prSet phldrT="[Text]" custT="1"/>
      <dgm:spPr>
        <a:solidFill>
          <a:schemeClr val="bg1">
            <a:alpha val="90000"/>
          </a:schemeClr>
        </a:solidFill>
        <a:ln>
          <a:solidFill>
            <a:srgbClr val="0070C0">
              <a:alpha val="90000"/>
            </a:srgbClr>
          </a:solidFill>
        </a:ln>
      </dgm:spPr>
      <dgm:t>
        <a:bodyPr/>
        <a:lstStyle/>
        <a:p>
          <a:r>
            <a:rPr lang="en-US" sz="2400" b="1" dirty="0">
              <a:solidFill>
                <a:srgbClr val="FF0000"/>
              </a:solidFill>
              <a:latin typeface="Roboto" panose="020B0604020202020204" charset="0"/>
              <a:ea typeface="Roboto" panose="020B0604020202020204" charset="0"/>
            </a:rPr>
            <a:t>BIR </a:t>
          </a:r>
          <a:r>
            <a:rPr lang="en-US" sz="2400" b="1" dirty="0" smtClean="0">
              <a:solidFill>
                <a:srgbClr val="FF0000"/>
              </a:solidFill>
              <a:latin typeface="Roboto" panose="020B0604020202020204" charset="0"/>
              <a:ea typeface="Roboto" panose="020B0604020202020204" charset="0"/>
            </a:rPr>
            <a:t>Form 1604-E  </a:t>
          </a:r>
          <a:r>
            <a:rPr lang="en-US" sz="2400" b="1" dirty="0">
              <a:solidFill>
                <a:srgbClr val="FF0000"/>
              </a:solidFill>
              <a:latin typeface="Roboto" panose="020B0604020202020204" charset="0"/>
              <a:ea typeface="Roboto" panose="020B0604020202020204" charset="0"/>
            </a:rPr>
            <a:t>(</a:t>
          </a:r>
          <a:r>
            <a:rPr lang="en-US" sz="2400" b="1" dirty="0" smtClean="0">
              <a:solidFill>
                <a:srgbClr val="FF0000"/>
              </a:solidFill>
              <a:latin typeface="Roboto" panose="020B0604020202020204" charset="0"/>
              <a:ea typeface="Roboto" panose="020B0604020202020204" charset="0"/>
            </a:rPr>
            <a:t>March 1</a:t>
          </a:r>
          <a:r>
            <a:rPr lang="en-US" sz="2400" b="1" dirty="0">
              <a:solidFill>
                <a:srgbClr val="FF0000"/>
              </a:solidFill>
              <a:latin typeface="Roboto" panose="020B0604020202020204" charset="0"/>
              <a:ea typeface="Roboto" panose="020B0604020202020204" charset="0"/>
            </a:rPr>
            <a:t>)</a:t>
          </a:r>
        </a:p>
      </dgm:t>
    </dgm:pt>
    <dgm:pt modelId="{91C27995-2910-4AD2-A6DA-19B864EB7D49}" type="sibTrans" cxnId="{E045D0C4-6C93-45D2-A2F1-079E165891A5}">
      <dgm:prSet/>
      <dgm:spPr/>
      <dgm:t>
        <a:bodyPr/>
        <a:lstStyle/>
        <a:p>
          <a:endParaRPr lang="en-US">
            <a:latin typeface="Roboto" panose="020B0604020202020204" charset="0"/>
            <a:ea typeface="Roboto" panose="020B0604020202020204" charset="0"/>
          </a:endParaRPr>
        </a:p>
      </dgm:t>
    </dgm:pt>
    <dgm:pt modelId="{3B6E8272-3A62-42D6-81AD-1E76AAAC0689}" type="parTrans" cxnId="{E045D0C4-6C93-45D2-A2F1-079E165891A5}">
      <dgm:prSet/>
      <dgm:spPr/>
      <dgm:t>
        <a:bodyPr/>
        <a:lstStyle/>
        <a:p>
          <a:endParaRPr lang="en-US">
            <a:latin typeface="Roboto" panose="020B0604020202020204" charset="0"/>
            <a:ea typeface="Roboto" panose="020B0604020202020204" charset="0"/>
          </a:endParaRPr>
        </a:p>
      </dgm:t>
    </dgm:pt>
    <dgm:pt modelId="{4B090C2C-2506-4C54-8911-1ACBC3F8AA88}" type="pres">
      <dgm:prSet presAssocID="{51BC59AF-348F-4883-A46D-1FAC2CCACCD9}" presName="Name0" presStyleCnt="0">
        <dgm:presLayoutVars>
          <dgm:dir/>
          <dgm:animLvl val="lvl"/>
          <dgm:resizeHandles val="exact"/>
        </dgm:presLayoutVars>
      </dgm:prSet>
      <dgm:spPr/>
      <dgm:t>
        <a:bodyPr/>
        <a:lstStyle/>
        <a:p>
          <a:endParaRPr lang="en-US"/>
        </a:p>
      </dgm:t>
    </dgm:pt>
    <dgm:pt modelId="{30D2AC19-A46F-4E13-85D0-9CE4C6B98E9E}" type="pres">
      <dgm:prSet presAssocID="{59EB3948-096C-4176-B7F1-CF501A3B55B0}" presName="linNode" presStyleCnt="0"/>
      <dgm:spPr/>
    </dgm:pt>
    <dgm:pt modelId="{4605E36E-D8AB-4FDD-8DD1-BD03DC667867}" type="pres">
      <dgm:prSet presAssocID="{59EB3948-096C-4176-B7F1-CF501A3B55B0}" presName="parentText" presStyleLbl="node1" presStyleIdx="0" presStyleCnt="2" custLinFactNeighborX="0" custLinFactNeighborY="5214">
        <dgm:presLayoutVars>
          <dgm:chMax val="1"/>
          <dgm:bulletEnabled val="1"/>
        </dgm:presLayoutVars>
      </dgm:prSet>
      <dgm:spPr/>
      <dgm:t>
        <a:bodyPr/>
        <a:lstStyle/>
        <a:p>
          <a:endParaRPr lang="en-US"/>
        </a:p>
      </dgm:t>
    </dgm:pt>
    <dgm:pt modelId="{8CCF031D-5ABB-4182-9163-4988593E84D0}" type="pres">
      <dgm:prSet presAssocID="{59EB3948-096C-4176-B7F1-CF501A3B55B0}" presName="descendantText" presStyleLbl="alignAccFollowNode1" presStyleIdx="0" presStyleCnt="2">
        <dgm:presLayoutVars>
          <dgm:bulletEnabled val="1"/>
        </dgm:presLayoutVars>
      </dgm:prSet>
      <dgm:spPr/>
      <dgm:t>
        <a:bodyPr/>
        <a:lstStyle/>
        <a:p>
          <a:endParaRPr lang="en-US"/>
        </a:p>
      </dgm:t>
    </dgm:pt>
    <dgm:pt modelId="{3C1EA18A-C917-48AB-A523-06635E7B5F5B}" type="pres">
      <dgm:prSet presAssocID="{7336B92A-C5B9-437A-8D36-37EC2F980E06}" presName="sp" presStyleCnt="0"/>
      <dgm:spPr/>
    </dgm:pt>
    <dgm:pt modelId="{24FA2C5E-2D54-4F1F-AE70-76C22F858726}" type="pres">
      <dgm:prSet presAssocID="{8882CEC1-4070-4B7F-9481-88588E6079DC}" presName="linNode" presStyleCnt="0"/>
      <dgm:spPr/>
    </dgm:pt>
    <dgm:pt modelId="{7F890F79-1905-4023-89D5-58DC9F59028B}" type="pres">
      <dgm:prSet presAssocID="{8882CEC1-4070-4B7F-9481-88588E6079DC}" presName="parentText" presStyleLbl="node1" presStyleIdx="1" presStyleCnt="2">
        <dgm:presLayoutVars>
          <dgm:chMax val="1"/>
          <dgm:bulletEnabled val="1"/>
        </dgm:presLayoutVars>
      </dgm:prSet>
      <dgm:spPr/>
      <dgm:t>
        <a:bodyPr/>
        <a:lstStyle/>
        <a:p>
          <a:endParaRPr lang="en-US"/>
        </a:p>
      </dgm:t>
    </dgm:pt>
    <dgm:pt modelId="{AD83ECC7-409E-43BB-A8B6-B4C60E9C366B}" type="pres">
      <dgm:prSet presAssocID="{8882CEC1-4070-4B7F-9481-88588E6079DC}" presName="descendantText" presStyleLbl="alignAccFollowNode1" presStyleIdx="1" presStyleCnt="2" custScaleX="99653" custScaleY="129318">
        <dgm:presLayoutVars>
          <dgm:bulletEnabled val="1"/>
        </dgm:presLayoutVars>
      </dgm:prSet>
      <dgm:spPr/>
      <dgm:t>
        <a:bodyPr/>
        <a:lstStyle/>
        <a:p>
          <a:endParaRPr lang="en-US"/>
        </a:p>
      </dgm:t>
    </dgm:pt>
  </dgm:ptLst>
  <dgm:cxnLst>
    <dgm:cxn modelId="{12AECB38-9AA7-4FA6-9D7A-94E7C329A4C6}" type="presOf" srcId="{51BC59AF-348F-4883-A46D-1FAC2CCACCD9}" destId="{4B090C2C-2506-4C54-8911-1ACBC3F8AA88}" srcOrd="0" destOrd="0" presId="urn:microsoft.com/office/officeart/2005/8/layout/vList5"/>
    <dgm:cxn modelId="{D36A9E20-9F6F-46F6-A962-BB54EB626DDA}" type="presOf" srcId="{27C73C95-8F80-4F64-9ED8-A581ED3CD0EC}" destId="{8CCF031D-5ABB-4182-9163-4988593E84D0}" srcOrd="0" destOrd="0" presId="urn:microsoft.com/office/officeart/2005/8/layout/vList5"/>
    <dgm:cxn modelId="{98226B80-F0B8-431F-A59C-04C677AEBCB2}" srcId="{51BC59AF-348F-4883-A46D-1FAC2CCACCD9}" destId="{8882CEC1-4070-4B7F-9481-88588E6079DC}" srcOrd="1" destOrd="0" parTransId="{9E720650-EF6A-4309-9F4B-BC94E4D4B50A}" sibTransId="{5158516A-504F-4532-8B0D-49A778EDB200}"/>
    <dgm:cxn modelId="{C0AA0304-E0E0-42A3-B513-C77491815BAC}" srcId="{8882CEC1-4070-4B7F-9481-88588E6079DC}" destId="{9FEF35D8-AD24-40F9-A46F-8CC6A41A9C54}" srcOrd="0" destOrd="0" parTransId="{62A14883-A486-49F6-AD8E-8FFDD1385027}" sibTransId="{75A13797-2D09-42E9-B484-CA8DFF434FDE}"/>
    <dgm:cxn modelId="{198D2828-9B34-4C51-8220-6AFE813B6B94}" srcId="{51BC59AF-348F-4883-A46D-1FAC2CCACCD9}" destId="{59EB3948-096C-4176-B7F1-CF501A3B55B0}" srcOrd="0" destOrd="0" parTransId="{8DFE26D3-4F02-47A6-AD95-FF0D207A56DC}" sibTransId="{7336B92A-C5B9-437A-8D36-37EC2F980E06}"/>
    <dgm:cxn modelId="{E045D0C4-6C93-45D2-A2F1-079E165891A5}" srcId="{59EB3948-096C-4176-B7F1-CF501A3B55B0}" destId="{27C73C95-8F80-4F64-9ED8-A581ED3CD0EC}" srcOrd="0" destOrd="0" parTransId="{3B6E8272-3A62-42D6-81AD-1E76AAAC0689}" sibTransId="{91C27995-2910-4AD2-A6DA-19B864EB7D49}"/>
    <dgm:cxn modelId="{0D03C078-D1E3-438B-A035-1013F7C455C5}" type="presOf" srcId="{59EB3948-096C-4176-B7F1-CF501A3B55B0}" destId="{4605E36E-D8AB-4FDD-8DD1-BD03DC667867}" srcOrd="0" destOrd="0" presId="urn:microsoft.com/office/officeart/2005/8/layout/vList5"/>
    <dgm:cxn modelId="{471162B9-233F-47EA-B738-AF0A2F5712EE}" type="presOf" srcId="{9FEF35D8-AD24-40F9-A46F-8CC6A41A9C54}" destId="{AD83ECC7-409E-43BB-A8B6-B4C60E9C366B}" srcOrd="0" destOrd="0" presId="urn:microsoft.com/office/officeart/2005/8/layout/vList5"/>
    <dgm:cxn modelId="{019FF01A-EB3B-4CF3-8222-CC3470918904}" type="presOf" srcId="{8882CEC1-4070-4B7F-9481-88588E6079DC}" destId="{7F890F79-1905-4023-89D5-58DC9F59028B}" srcOrd="0" destOrd="0" presId="urn:microsoft.com/office/officeart/2005/8/layout/vList5"/>
    <dgm:cxn modelId="{ECD968B1-A688-4600-9758-D1D0F0055151}" type="presParOf" srcId="{4B090C2C-2506-4C54-8911-1ACBC3F8AA88}" destId="{30D2AC19-A46F-4E13-85D0-9CE4C6B98E9E}" srcOrd="0" destOrd="0" presId="urn:microsoft.com/office/officeart/2005/8/layout/vList5"/>
    <dgm:cxn modelId="{05673EB6-BE48-4E4B-8A51-BADAB8828732}" type="presParOf" srcId="{30D2AC19-A46F-4E13-85D0-9CE4C6B98E9E}" destId="{4605E36E-D8AB-4FDD-8DD1-BD03DC667867}" srcOrd="0" destOrd="0" presId="urn:microsoft.com/office/officeart/2005/8/layout/vList5"/>
    <dgm:cxn modelId="{099ABCFC-E976-4717-AC8F-45FDE5860292}" type="presParOf" srcId="{30D2AC19-A46F-4E13-85D0-9CE4C6B98E9E}" destId="{8CCF031D-5ABB-4182-9163-4988593E84D0}" srcOrd="1" destOrd="0" presId="urn:microsoft.com/office/officeart/2005/8/layout/vList5"/>
    <dgm:cxn modelId="{98397249-CAF2-41BC-B50D-C028727C84CC}" type="presParOf" srcId="{4B090C2C-2506-4C54-8911-1ACBC3F8AA88}" destId="{3C1EA18A-C917-48AB-A523-06635E7B5F5B}" srcOrd="1" destOrd="0" presId="urn:microsoft.com/office/officeart/2005/8/layout/vList5"/>
    <dgm:cxn modelId="{A3B7FFC5-0FDE-47B0-85EB-06B2FCFA4627}" type="presParOf" srcId="{4B090C2C-2506-4C54-8911-1ACBC3F8AA88}" destId="{24FA2C5E-2D54-4F1F-AE70-76C22F858726}" srcOrd="2" destOrd="0" presId="urn:microsoft.com/office/officeart/2005/8/layout/vList5"/>
    <dgm:cxn modelId="{79DA2C1C-501B-41DD-88C1-70306A64CB82}" type="presParOf" srcId="{24FA2C5E-2D54-4F1F-AE70-76C22F858726}" destId="{7F890F79-1905-4023-89D5-58DC9F59028B}" srcOrd="0" destOrd="0" presId="urn:microsoft.com/office/officeart/2005/8/layout/vList5"/>
    <dgm:cxn modelId="{C71C36C0-0942-4783-8073-933CED51F63C}" type="presParOf" srcId="{24FA2C5E-2D54-4F1F-AE70-76C22F858726}" destId="{AD83ECC7-409E-43BB-A8B6-B4C60E9C366B}"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1BC59AF-348F-4883-A46D-1FAC2CCACCD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59EB3948-096C-4176-B7F1-CF501A3B55B0}">
      <dgm:prSet phldrT="[Text]" custT="1"/>
      <dgm:spPr>
        <a:solidFill>
          <a:schemeClr val="bg1"/>
        </a:solidFill>
        <a:ln>
          <a:solidFill>
            <a:srgbClr val="0070C0"/>
          </a:solidFill>
        </a:ln>
      </dgm:spPr>
      <dgm:t>
        <a:bodyPr/>
        <a:lstStyle/>
        <a:p>
          <a:r>
            <a:rPr lang="en-US" sz="2800" dirty="0">
              <a:solidFill>
                <a:schemeClr val="tx1"/>
              </a:solidFill>
              <a:latin typeface="Roboto" panose="020B0604020202020204" charset="0"/>
              <a:ea typeface="Roboto" panose="020B0604020202020204" charset="0"/>
            </a:rPr>
            <a:t>“</a:t>
          </a:r>
          <a:r>
            <a:rPr lang="en-US" sz="2800" dirty="0" smtClean="0">
              <a:solidFill>
                <a:schemeClr val="tx1"/>
              </a:solidFill>
              <a:latin typeface="Roboto" panose="020B0604020202020204" charset="0"/>
              <a:ea typeface="Roboto" panose="020B0604020202020204" charset="0"/>
            </a:rPr>
            <a:t>De Minimis” Benefits </a:t>
          </a:r>
          <a:endParaRPr lang="en-US" sz="2800" dirty="0">
            <a:solidFill>
              <a:schemeClr val="tx1"/>
            </a:solidFill>
            <a:latin typeface="Roboto" panose="020B0604020202020204" charset="0"/>
            <a:ea typeface="Roboto" panose="020B0604020202020204" charset="0"/>
          </a:endParaRPr>
        </a:p>
      </dgm:t>
    </dgm:pt>
    <dgm:pt modelId="{8DFE26D3-4F02-47A6-AD95-FF0D207A56DC}" type="parTrans" cxnId="{198D2828-9B34-4C51-8220-6AFE813B6B94}">
      <dgm:prSet/>
      <dgm:spPr/>
      <dgm:t>
        <a:bodyPr/>
        <a:lstStyle/>
        <a:p>
          <a:endParaRPr lang="en-US">
            <a:latin typeface="Roboto" panose="020B0604020202020204" charset="0"/>
            <a:ea typeface="Roboto" panose="020B0604020202020204" charset="0"/>
          </a:endParaRPr>
        </a:p>
      </dgm:t>
    </dgm:pt>
    <dgm:pt modelId="{7336B92A-C5B9-437A-8D36-37EC2F980E06}" type="sibTrans" cxnId="{198D2828-9B34-4C51-8220-6AFE813B6B94}">
      <dgm:prSet/>
      <dgm:spPr/>
      <dgm:t>
        <a:bodyPr/>
        <a:lstStyle/>
        <a:p>
          <a:endParaRPr lang="en-US">
            <a:latin typeface="Roboto" panose="020B0604020202020204" charset="0"/>
            <a:ea typeface="Roboto" panose="020B0604020202020204" charset="0"/>
          </a:endParaRPr>
        </a:p>
      </dgm:t>
    </dgm:pt>
    <dgm:pt modelId="{8882CEC1-4070-4B7F-9481-88588E6079DC}">
      <dgm:prSet phldrT="[Text]" custT="1"/>
      <dgm:spPr>
        <a:solidFill>
          <a:schemeClr val="bg1"/>
        </a:solidFill>
        <a:ln>
          <a:solidFill>
            <a:srgbClr val="0070C0"/>
          </a:solidFill>
        </a:ln>
      </dgm:spPr>
      <dgm:t>
        <a:bodyPr/>
        <a:lstStyle/>
        <a:p>
          <a:r>
            <a:rPr lang="en-US" sz="2800" dirty="0" smtClean="0">
              <a:solidFill>
                <a:schemeClr val="tx1"/>
              </a:solidFill>
              <a:latin typeface="Roboto" panose="020B0604020202020204" charset="0"/>
              <a:ea typeface="Roboto" panose="020B0604020202020204" charset="0"/>
            </a:rPr>
            <a:t>Exemption from Withholding Tax on Compensation</a:t>
          </a:r>
          <a:endParaRPr lang="en-US" sz="2800" dirty="0">
            <a:solidFill>
              <a:schemeClr val="tx1"/>
            </a:solidFill>
            <a:latin typeface="Roboto" panose="020B0604020202020204" charset="0"/>
            <a:ea typeface="Roboto" panose="020B0604020202020204" charset="0"/>
          </a:endParaRPr>
        </a:p>
      </dgm:t>
    </dgm:pt>
    <dgm:pt modelId="{9E720650-EF6A-4309-9F4B-BC94E4D4B50A}" type="parTrans" cxnId="{98226B80-F0B8-431F-A59C-04C677AEBCB2}">
      <dgm:prSet/>
      <dgm:spPr/>
      <dgm:t>
        <a:bodyPr/>
        <a:lstStyle/>
        <a:p>
          <a:endParaRPr lang="en-US">
            <a:latin typeface="Roboto" panose="020B0604020202020204" charset="0"/>
            <a:ea typeface="Roboto" panose="020B0604020202020204" charset="0"/>
          </a:endParaRPr>
        </a:p>
      </dgm:t>
    </dgm:pt>
    <dgm:pt modelId="{5158516A-504F-4532-8B0D-49A778EDB200}" type="sibTrans" cxnId="{98226B80-F0B8-431F-A59C-04C677AEBCB2}">
      <dgm:prSet/>
      <dgm:spPr/>
      <dgm:t>
        <a:bodyPr/>
        <a:lstStyle/>
        <a:p>
          <a:endParaRPr lang="en-US">
            <a:latin typeface="Roboto" panose="020B0604020202020204" charset="0"/>
            <a:ea typeface="Roboto" panose="020B0604020202020204" charset="0"/>
          </a:endParaRPr>
        </a:p>
      </dgm:t>
    </dgm:pt>
    <dgm:pt modelId="{9FEF35D8-AD24-40F9-A46F-8CC6A41A9C54}">
      <dgm:prSet phldrT="[Text]" custT="1"/>
      <dgm:spPr>
        <a:solidFill>
          <a:schemeClr val="bg1">
            <a:alpha val="90000"/>
          </a:schemeClr>
        </a:solidFill>
        <a:ln>
          <a:solidFill>
            <a:srgbClr val="0070C0">
              <a:alpha val="90000"/>
            </a:srgbClr>
          </a:solidFill>
        </a:ln>
      </dgm:spPr>
      <dgm:t>
        <a:bodyPr/>
        <a:lstStyle/>
        <a:p>
          <a:pPr>
            <a:lnSpc>
              <a:spcPct val="100000"/>
            </a:lnSpc>
            <a:spcBef>
              <a:spcPts val="600"/>
            </a:spcBef>
            <a:spcAft>
              <a:spcPts val="0"/>
            </a:spcAft>
          </a:pPr>
          <a:r>
            <a:rPr lang="en-US" sz="1800" b="0" dirty="0">
              <a:solidFill>
                <a:srgbClr val="FF0000"/>
              </a:solidFill>
              <a:latin typeface="Roboto" panose="020B0604020202020204" charset="0"/>
              <a:ea typeface="Roboto" panose="020B0604020202020204" charset="0"/>
            </a:rPr>
            <a:t>Increase in threshold of the “13</a:t>
          </a:r>
          <a:r>
            <a:rPr lang="en-US" sz="1800" b="0" baseline="30000" dirty="0">
              <a:solidFill>
                <a:srgbClr val="FF0000"/>
              </a:solidFill>
              <a:latin typeface="Roboto" panose="020B0604020202020204" charset="0"/>
              <a:ea typeface="Roboto" panose="020B0604020202020204" charset="0"/>
            </a:rPr>
            <a:t>th</a:t>
          </a:r>
          <a:r>
            <a:rPr lang="en-US" sz="1800" b="0" dirty="0">
              <a:solidFill>
                <a:srgbClr val="FF0000"/>
              </a:solidFill>
              <a:latin typeface="Roboto" panose="020B0604020202020204" charset="0"/>
              <a:ea typeface="Roboto" panose="020B0604020202020204" charset="0"/>
            </a:rPr>
            <a:t> month pay and other benefits” to P90,000</a:t>
          </a:r>
        </a:p>
      </dgm:t>
    </dgm:pt>
    <dgm:pt modelId="{62A14883-A486-49F6-AD8E-8FFDD1385027}" type="parTrans" cxnId="{C0AA0304-E0E0-42A3-B513-C77491815BAC}">
      <dgm:prSet/>
      <dgm:spPr/>
      <dgm:t>
        <a:bodyPr/>
        <a:lstStyle/>
        <a:p>
          <a:endParaRPr lang="en-US">
            <a:latin typeface="Roboto" panose="020B0604020202020204" charset="0"/>
            <a:ea typeface="Roboto" panose="020B0604020202020204" charset="0"/>
          </a:endParaRPr>
        </a:p>
      </dgm:t>
    </dgm:pt>
    <dgm:pt modelId="{75A13797-2D09-42E9-B484-CA8DFF434FDE}" type="sibTrans" cxnId="{C0AA0304-E0E0-42A3-B513-C77491815BAC}">
      <dgm:prSet/>
      <dgm:spPr/>
      <dgm:t>
        <a:bodyPr/>
        <a:lstStyle/>
        <a:p>
          <a:endParaRPr lang="en-US">
            <a:latin typeface="Roboto" panose="020B0604020202020204" charset="0"/>
            <a:ea typeface="Roboto" panose="020B0604020202020204" charset="0"/>
          </a:endParaRPr>
        </a:p>
      </dgm:t>
    </dgm:pt>
    <dgm:pt modelId="{27C73C95-8F80-4F64-9ED8-A581ED3CD0EC}">
      <dgm:prSet phldrT="[Text]" custT="1"/>
      <dgm:spPr>
        <a:solidFill>
          <a:schemeClr val="bg1">
            <a:alpha val="90000"/>
          </a:schemeClr>
        </a:solidFill>
        <a:ln>
          <a:solidFill>
            <a:srgbClr val="0070C0">
              <a:alpha val="90000"/>
            </a:srgbClr>
          </a:solidFill>
        </a:ln>
      </dgm:spPr>
      <dgm:t>
        <a:bodyPr/>
        <a:lstStyle/>
        <a:p>
          <a:pPr>
            <a:lnSpc>
              <a:spcPct val="100000"/>
            </a:lnSpc>
            <a:spcAft>
              <a:spcPts val="600"/>
            </a:spcAft>
          </a:pPr>
          <a:r>
            <a:rPr lang="en-US" sz="1800" b="0" dirty="0">
              <a:solidFill>
                <a:srgbClr val="FF0000"/>
              </a:solidFill>
              <a:latin typeface="Roboto" panose="020B0604020202020204" charset="0"/>
              <a:ea typeface="Roboto" panose="020B0604020202020204" charset="0"/>
            </a:rPr>
            <a:t>Increase in Medical Cash Allowance to dependents of employee to P1,500 per semester or P250 per month</a:t>
          </a:r>
        </a:p>
      </dgm:t>
    </dgm:pt>
    <dgm:pt modelId="{91C27995-2910-4AD2-A6DA-19B864EB7D49}" type="sibTrans" cxnId="{E045D0C4-6C93-45D2-A2F1-079E165891A5}">
      <dgm:prSet/>
      <dgm:spPr/>
      <dgm:t>
        <a:bodyPr/>
        <a:lstStyle/>
        <a:p>
          <a:endParaRPr lang="en-US">
            <a:latin typeface="Roboto" panose="020B0604020202020204" charset="0"/>
            <a:ea typeface="Roboto" panose="020B0604020202020204" charset="0"/>
          </a:endParaRPr>
        </a:p>
      </dgm:t>
    </dgm:pt>
    <dgm:pt modelId="{3B6E8272-3A62-42D6-81AD-1E76AAAC0689}" type="parTrans" cxnId="{E045D0C4-6C93-45D2-A2F1-079E165891A5}">
      <dgm:prSet/>
      <dgm:spPr/>
      <dgm:t>
        <a:bodyPr/>
        <a:lstStyle/>
        <a:p>
          <a:endParaRPr lang="en-US">
            <a:latin typeface="Roboto" panose="020B0604020202020204" charset="0"/>
            <a:ea typeface="Roboto" panose="020B0604020202020204" charset="0"/>
          </a:endParaRPr>
        </a:p>
      </dgm:t>
    </dgm:pt>
    <dgm:pt modelId="{090ABC81-8C1D-46D0-AF0E-DFEC8032F338}">
      <dgm:prSet phldrT="[Text]" custT="1"/>
      <dgm:spPr>
        <a:solidFill>
          <a:schemeClr val="bg1">
            <a:alpha val="90000"/>
          </a:schemeClr>
        </a:solidFill>
        <a:ln>
          <a:solidFill>
            <a:srgbClr val="0070C0">
              <a:alpha val="90000"/>
            </a:srgbClr>
          </a:solidFill>
        </a:ln>
      </dgm:spPr>
      <dgm:t>
        <a:bodyPr/>
        <a:lstStyle/>
        <a:p>
          <a:pPr>
            <a:lnSpc>
              <a:spcPct val="90000"/>
            </a:lnSpc>
            <a:spcAft>
              <a:spcPct val="15000"/>
            </a:spcAft>
          </a:pPr>
          <a:endParaRPr lang="en-US" sz="1600" b="1" dirty="0">
            <a:solidFill>
              <a:srgbClr val="FF0000"/>
            </a:solidFill>
            <a:latin typeface="Roboto" panose="020B0604020202020204" charset="0"/>
            <a:ea typeface="Roboto" panose="020B0604020202020204" charset="0"/>
          </a:endParaRPr>
        </a:p>
      </dgm:t>
    </dgm:pt>
    <dgm:pt modelId="{08DDDA7F-206A-44B3-936F-E7C1CD702446}" type="parTrans" cxnId="{412A8D78-503C-4CD2-9BDF-77E5FE7A5733}">
      <dgm:prSet/>
      <dgm:spPr/>
      <dgm:t>
        <a:bodyPr/>
        <a:lstStyle/>
        <a:p>
          <a:endParaRPr lang="en-US">
            <a:latin typeface="Roboto" panose="020B0604020202020204" charset="0"/>
            <a:ea typeface="Roboto" panose="020B0604020202020204" charset="0"/>
          </a:endParaRPr>
        </a:p>
      </dgm:t>
    </dgm:pt>
    <dgm:pt modelId="{6812AEFD-F8AF-4162-970E-87B016F524C1}" type="sibTrans" cxnId="{412A8D78-503C-4CD2-9BDF-77E5FE7A5733}">
      <dgm:prSet/>
      <dgm:spPr/>
      <dgm:t>
        <a:bodyPr/>
        <a:lstStyle/>
        <a:p>
          <a:endParaRPr lang="en-US">
            <a:latin typeface="Roboto" panose="020B0604020202020204" charset="0"/>
            <a:ea typeface="Roboto" panose="020B0604020202020204" charset="0"/>
          </a:endParaRPr>
        </a:p>
      </dgm:t>
    </dgm:pt>
    <dgm:pt modelId="{BA1AFCDE-71E6-49A7-B7B9-89DB4571E331}">
      <dgm:prSet phldrT="[Text]" custT="1"/>
      <dgm:spPr>
        <a:solidFill>
          <a:schemeClr val="bg1">
            <a:alpha val="90000"/>
          </a:schemeClr>
        </a:solidFill>
        <a:ln>
          <a:solidFill>
            <a:srgbClr val="0070C0">
              <a:alpha val="90000"/>
            </a:srgbClr>
          </a:solidFill>
        </a:ln>
      </dgm:spPr>
      <dgm:t>
        <a:bodyPr/>
        <a:lstStyle/>
        <a:p>
          <a:pPr>
            <a:lnSpc>
              <a:spcPct val="100000"/>
            </a:lnSpc>
            <a:spcAft>
              <a:spcPts val="600"/>
            </a:spcAft>
          </a:pPr>
          <a:r>
            <a:rPr lang="en-US" sz="1800" b="0" dirty="0">
              <a:solidFill>
                <a:srgbClr val="FF0000"/>
              </a:solidFill>
              <a:latin typeface="Roboto" panose="020B0604020202020204" charset="0"/>
              <a:ea typeface="Roboto" panose="020B0604020202020204" charset="0"/>
            </a:rPr>
            <a:t>Increase in Rice Subsidy to P2,000 per month</a:t>
          </a:r>
        </a:p>
      </dgm:t>
    </dgm:pt>
    <dgm:pt modelId="{BB0130EA-6B56-4A43-A497-8FA09CA15308}" type="parTrans" cxnId="{57B336FD-E510-4A3D-8F80-104AF0BCF1EA}">
      <dgm:prSet/>
      <dgm:spPr/>
      <dgm:t>
        <a:bodyPr/>
        <a:lstStyle/>
        <a:p>
          <a:endParaRPr lang="en-US">
            <a:latin typeface="Roboto" panose="020B0604020202020204" charset="0"/>
            <a:ea typeface="Roboto" panose="020B0604020202020204" charset="0"/>
          </a:endParaRPr>
        </a:p>
      </dgm:t>
    </dgm:pt>
    <dgm:pt modelId="{F479927C-63B5-4F7C-BA9A-9F1B6E6DC5DC}" type="sibTrans" cxnId="{57B336FD-E510-4A3D-8F80-104AF0BCF1EA}">
      <dgm:prSet/>
      <dgm:spPr/>
      <dgm:t>
        <a:bodyPr/>
        <a:lstStyle/>
        <a:p>
          <a:endParaRPr lang="en-US">
            <a:latin typeface="Roboto" panose="020B0604020202020204" charset="0"/>
            <a:ea typeface="Roboto" panose="020B0604020202020204" charset="0"/>
          </a:endParaRPr>
        </a:p>
      </dgm:t>
    </dgm:pt>
    <dgm:pt modelId="{91507922-62D4-4602-B3DD-CDEF00B5212D}">
      <dgm:prSet phldrT="[Text]" custT="1"/>
      <dgm:spPr>
        <a:solidFill>
          <a:schemeClr val="bg1">
            <a:alpha val="90000"/>
          </a:schemeClr>
        </a:solidFill>
        <a:ln>
          <a:solidFill>
            <a:srgbClr val="0070C0">
              <a:alpha val="90000"/>
            </a:srgbClr>
          </a:solidFill>
        </a:ln>
      </dgm:spPr>
      <dgm:t>
        <a:bodyPr/>
        <a:lstStyle/>
        <a:p>
          <a:pPr>
            <a:lnSpc>
              <a:spcPct val="100000"/>
            </a:lnSpc>
            <a:spcAft>
              <a:spcPts val="600"/>
            </a:spcAft>
          </a:pPr>
          <a:r>
            <a:rPr lang="en-US" sz="1800" b="0" dirty="0">
              <a:solidFill>
                <a:srgbClr val="FF0000"/>
              </a:solidFill>
              <a:latin typeface="Roboto" panose="020B0604020202020204" charset="0"/>
              <a:ea typeface="Roboto" panose="020B0604020202020204" charset="0"/>
            </a:rPr>
            <a:t>Increase in uniform and clothing allowance</a:t>
          </a:r>
        </a:p>
      </dgm:t>
    </dgm:pt>
    <dgm:pt modelId="{CF32E024-D8BD-425B-8DCE-331ABDBBA7E5}" type="parTrans" cxnId="{67E445F7-9E62-45BE-BBA7-AC7B36524CAC}">
      <dgm:prSet/>
      <dgm:spPr/>
      <dgm:t>
        <a:bodyPr/>
        <a:lstStyle/>
        <a:p>
          <a:endParaRPr lang="en-US">
            <a:latin typeface="Roboto" panose="020B0604020202020204" charset="0"/>
            <a:ea typeface="Roboto" panose="020B0604020202020204" charset="0"/>
          </a:endParaRPr>
        </a:p>
      </dgm:t>
    </dgm:pt>
    <dgm:pt modelId="{FBB7439D-633A-488D-9A51-3774F8F00821}" type="sibTrans" cxnId="{67E445F7-9E62-45BE-BBA7-AC7B36524CAC}">
      <dgm:prSet/>
      <dgm:spPr/>
      <dgm:t>
        <a:bodyPr/>
        <a:lstStyle/>
        <a:p>
          <a:endParaRPr lang="en-US">
            <a:latin typeface="Roboto" panose="020B0604020202020204" charset="0"/>
            <a:ea typeface="Roboto" panose="020B0604020202020204" charset="0"/>
          </a:endParaRPr>
        </a:p>
      </dgm:t>
    </dgm:pt>
    <dgm:pt modelId="{EB5D21B4-8038-4DB0-BE72-6E6894A8622E}">
      <dgm:prSet phldrT="[Text]" custT="1"/>
      <dgm:spPr>
        <a:solidFill>
          <a:schemeClr val="bg1">
            <a:alpha val="90000"/>
          </a:schemeClr>
        </a:solidFill>
        <a:ln>
          <a:solidFill>
            <a:srgbClr val="0070C0">
              <a:alpha val="90000"/>
            </a:srgbClr>
          </a:solidFill>
        </a:ln>
      </dgm:spPr>
      <dgm:t>
        <a:bodyPr/>
        <a:lstStyle/>
        <a:p>
          <a:pPr>
            <a:lnSpc>
              <a:spcPct val="90000"/>
            </a:lnSpc>
            <a:spcAft>
              <a:spcPct val="15000"/>
            </a:spcAft>
          </a:pPr>
          <a:endParaRPr lang="en-US" sz="1800" b="1" dirty="0">
            <a:solidFill>
              <a:srgbClr val="FF0000"/>
            </a:solidFill>
            <a:latin typeface="Roboto" panose="020B0604020202020204" charset="0"/>
            <a:ea typeface="Roboto" panose="020B0604020202020204" charset="0"/>
          </a:endParaRPr>
        </a:p>
      </dgm:t>
    </dgm:pt>
    <dgm:pt modelId="{3F334EBB-5930-42DC-91C1-F7A29224FD6D}" type="parTrans" cxnId="{1782DAC5-0B7F-4FB0-AC5D-E94E63C6D48F}">
      <dgm:prSet/>
      <dgm:spPr/>
      <dgm:t>
        <a:bodyPr/>
        <a:lstStyle/>
        <a:p>
          <a:endParaRPr lang="en-US">
            <a:latin typeface="Roboto" panose="020B0604020202020204" charset="0"/>
            <a:ea typeface="Roboto" panose="020B0604020202020204" charset="0"/>
          </a:endParaRPr>
        </a:p>
      </dgm:t>
    </dgm:pt>
    <dgm:pt modelId="{46AF8A9B-70DE-4BDD-8A63-AFE4D0494D34}" type="sibTrans" cxnId="{1782DAC5-0B7F-4FB0-AC5D-E94E63C6D48F}">
      <dgm:prSet/>
      <dgm:spPr/>
      <dgm:t>
        <a:bodyPr/>
        <a:lstStyle/>
        <a:p>
          <a:endParaRPr lang="en-US">
            <a:latin typeface="Roboto" panose="020B0604020202020204" charset="0"/>
            <a:ea typeface="Roboto" panose="020B0604020202020204" charset="0"/>
          </a:endParaRPr>
        </a:p>
      </dgm:t>
    </dgm:pt>
    <dgm:pt modelId="{37EF1EBC-8CDD-468A-BC67-6D0541648709}">
      <dgm:prSet phldrT="[Text]" custT="1"/>
      <dgm:spPr>
        <a:solidFill>
          <a:schemeClr val="bg1">
            <a:alpha val="90000"/>
          </a:schemeClr>
        </a:solidFill>
        <a:ln>
          <a:solidFill>
            <a:srgbClr val="0070C0">
              <a:alpha val="90000"/>
            </a:srgbClr>
          </a:solidFill>
        </a:ln>
      </dgm:spPr>
      <dgm:t>
        <a:bodyPr/>
        <a:lstStyle/>
        <a:p>
          <a:pPr>
            <a:lnSpc>
              <a:spcPct val="100000"/>
            </a:lnSpc>
            <a:spcBef>
              <a:spcPts val="600"/>
            </a:spcBef>
            <a:spcAft>
              <a:spcPts val="0"/>
            </a:spcAft>
          </a:pPr>
          <a:r>
            <a:rPr lang="en-US" sz="1800" b="0" dirty="0">
              <a:solidFill>
                <a:srgbClr val="FF0000"/>
              </a:solidFill>
              <a:latin typeface="Roboto" panose="020B0604020202020204" charset="0"/>
              <a:ea typeface="Roboto" panose="020B0604020202020204" charset="0"/>
            </a:rPr>
            <a:t>Income payment paid to Minimum Wage Earner (MWE) by the same employer, other than the basic SMW, Holiday pay, Hazard pay, Overtime pay, Night-Shift differential pay – shall be taxable and subject to WT;</a:t>
          </a:r>
        </a:p>
      </dgm:t>
    </dgm:pt>
    <dgm:pt modelId="{2101DF32-0275-400C-B2A4-F23A3CA1FAC0}" type="parTrans" cxnId="{8B93CC17-1AEE-4000-A0DF-25BADA191AC9}">
      <dgm:prSet/>
      <dgm:spPr/>
      <dgm:t>
        <a:bodyPr/>
        <a:lstStyle/>
        <a:p>
          <a:endParaRPr lang="en-US">
            <a:latin typeface="Roboto" panose="020B0604020202020204" charset="0"/>
            <a:ea typeface="Roboto" panose="020B0604020202020204" charset="0"/>
          </a:endParaRPr>
        </a:p>
      </dgm:t>
    </dgm:pt>
    <dgm:pt modelId="{AFB76989-9E57-4B3B-8159-0D2DE7857FC4}" type="sibTrans" cxnId="{8B93CC17-1AEE-4000-A0DF-25BADA191AC9}">
      <dgm:prSet/>
      <dgm:spPr/>
      <dgm:t>
        <a:bodyPr/>
        <a:lstStyle/>
        <a:p>
          <a:endParaRPr lang="en-US">
            <a:latin typeface="Roboto" panose="020B0604020202020204" charset="0"/>
            <a:ea typeface="Roboto" panose="020B0604020202020204" charset="0"/>
          </a:endParaRPr>
        </a:p>
      </dgm:t>
    </dgm:pt>
    <dgm:pt modelId="{4ECBBCCE-783F-4DE1-96E1-25259081C0FE}">
      <dgm:prSet phldrT="[Text]" custT="1"/>
      <dgm:spPr>
        <a:solidFill>
          <a:schemeClr val="bg1">
            <a:alpha val="90000"/>
          </a:schemeClr>
        </a:solidFill>
        <a:ln>
          <a:solidFill>
            <a:srgbClr val="0070C0">
              <a:alpha val="90000"/>
            </a:srgbClr>
          </a:solidFill>
        </a:ln>
      </dgm:spPr>
      <dgm:t>
        <a:bodyPr/>
        <a:lstStyle/>
        <a:p>
          <a:pPr>
            <a:lnSpc>
              <a:spcPct val="100000"/>
            </a:lnSpc>
            <a:spcBef>
              <a:spcPts val="600"/>
            </a:spcBef>
            <a:spcAft>
              <a:spcPts val="0"/>
            </a:spcAft>
          </a:pPr>
          <a:r>
            <a:rPr lang="en-US" sz="1800" b="0" dirty="0">
              <a:solidFill>
                <a:srgbClr val="FF0000"/>
              </a:solidFill>
              <a:latin typeface="Roboto" panose="020B0604020202020204" charset="0"/>
              <a:ea typeface="Roboto" panose="020B0604020202020204" charset="0"/>
            </a:rPr>
            <a:t>Compensation during the year not exceeding P250,000 </a:t>
          </a:r>
        </a:p>
      </dgm:t>
    </dgm:pt>
    <dgm:pt modelId="{B653D8AC-A74A-4F9E-AD2E-A13552B87682}" type="parTrans" cxnId="{9AED0F39-7DEE-4303-93F6-502273D62445}">
      <dgm:prSet/>
      <dgm:spPr/>
      <dgm:t>
        <a:bodyPr/>
        <a:lstStyle/>
        <a:p>
          <a:endParaRPr lang="en-PH">
            <a:latin typeface="Roboto" panose="020B0604020202020204" charset="0"/>
            <a:ea typeface="Roboto" panose="020B0604020202020204" charset="0"/>
          </a:endParaRPr>
        </a:p>
      </dgm:t>
    </dgm:pt>
    <dgm:pt modelId="{52CDD17A-BC0B-4274-BDB6-313E33155313}" type="sibTrans" cxnId="{9AED0F39-7DEE-4303-93F6-502273D62445}">
      <dgm:prSet/>
      <dgm:spPr/>
      <dgm:t>
        <a:bodyPr/>
        <a:lstStyle/>
        <a:p>
          <a:endParaRPr lang="en-PH">
            <a:latin typeface="Roboto" panose="020B0604020202020204" charset="0"/>
            <a:ea typeface="Roboto" panose="020B0604020202020204" charset="0"/>
          </a:endParaRPr>
        </a:p>
      </dgm:t>
    </dgm:pt>
    <dgm:pt modelId="{4B090C2C-2506-4C54-8911-1ACBC3F8AA88}" type="pres">
      <dgm:prSet presAssocID="{51BC59AF-348F-4883-A46D-1FAC2CCACCD9}" presName="Name0" presStyleCnt="0">
        <dgm:presLayoutVars>
          <dgm:dir/>
          <dgm:animLvl val="lvl"/>
          <dgm:resizeHandles val="exact"/>
        </dgm:presLayoutVars>
      </dgm:prSet>
      <dgm:spPr/>
      <dgm:t>
        <a:bodyPr/>
        <a:lstStyle/>
        <a:p>
          <a:endParaRPr lang="en-US"/>
        </a:p>
      </dgm:t>
    </dgm:pt>
    <dgm:pt modelId="{30D2AC19-A46F-4E13-85D0-9CE4C6B98E9E}" type="pres">
      <dgm:prSet presAssocID="{59EB3948-096C-4176-B7F1-CF501A3B55B0}" presName="linNode" presStyleCnt="0"/>
      <dgm:spPr/>
    </dgm:pt>
    <dgm:pt modelId="{4605E36E-D8AB-4FDD-8DD1-BD03DC667867}" type="pres">
      <dgm:prSet presAssocID="{59EB3948-096C-4176-B7F1-CF501A3B55B0}" presName="parentText" presStyleLbl="node1" presStyleIdx="0" presStyleCnt="2" custScaleX="93763" custScaleY="101805" custLinFactNeighborX="0" custLinFactNeighborY="5214">
        <dgm:presLayoutVars>
          <dgm:chMax val="1"/>
          <dgm:bulletEnabled val="1"/>
        </dgm:presLayoutVars>
      </dgm:prSet>
      <dgm:spPr/>
      <dgm:t>
        <a:bodyPr/>
        <a:lstStyle/>
        <a:p>
          <a:endParaRPr lang="en-US"/>
        </a:p>
      </dgm:t>
    </dgm:pt>
    <dgm:pt modelId="{8CCF031D-5ABB-4182-9163-4988593E84D0}" type="pres">
      <dgm:prSet presAssocID="{59EB3948-096C-4176-B7F1-CF501A3B55B0}" presName="descendantText" presStyleLbl="alignAccFollowNode1" presStyleIdx="0" presStyleCnt="2" custScaleX="106281" custScaleY="115927" custLinFactNeighborX="1759" custLinFactNeighborY="3403">
        <dgm:presLayoutVars>
          <dgm:bulletEnabled val="1"/>
        </dgm:presLayoutVars>
      </dgm:prSet>
      <dgm:spPr/>
      <dgm:t>
        <a:bodyPr/>
        <a:lstStyle/>
        <a:p>
          <a:endParaRPr lang="en-US"/>
        </a:p>
      </dgm:t>
    </dgm:pt>
    <dgm:pt modelId="{3C1EA18A-C917-48AB-A523-06635E7B5F5B}" type="pres">
      <dgm:prSet presAssocID="{7336B92A-C5B9-437A-8D36-37EC2F980E06}" presName="sp" presStyleCnt="0"/>
      <dgm:spPr/>
    </dgm:pt>
    <dgm:pt modelId="{24FA2C5E-2D54-4F1F-AE70-76C22F858726}" type="pres">
      <dgm:prSet presAssocID="{8882CEC1-4070-4B7F-9481-88588E6079DC}" presName="linNode" presStyleCnt="0"/>
      <dgm:spPr/>
    </dgm:pt>
    <dgm:pt modelId="{7F890F79-1905-4023-89D5-58DC9F59028B}" type="pres">
      <dgm:prSet presAssocID="{8882CEC1-4070-4B7F-9481-88588E6079DC}" presName="parentText" presStyleLbl="node1" presStyleIdx="1" presStyleCnt="2" custScaleY="104295">
        <dgm:presLayoutVars>
          <dgm:chMax val="1"/>
          <dgm:bulletEnabled val="1"/>
        </dgm:presLayoutVars>
      </dgm:prSet>
      <dgm:spPr/>
      <dgm:t>
        <a:bodyPr/>
        <a:lstStyle/>
        <a:p>
          <a:endParaRPr lang="en-US"/>
        </a:p>
      </dgm:t>
    </dgm:pt>
    <dgm:pt modelId="{AD83ECC7-409E-43BB-A8B6-B4C60E9C366B}" type="pres">
      <dgm:prSet presAssocID="{8882CEC1-4070-4B7F-9481-88588E6079DC}" presName="descendantText" presStyleLbl="alignAccFollowNode1" presStyleIdx="1" presStyleCnt="2" custScaleX="107644" custScaleY="143028" custLinFactNeighborY="0">
        <dgm:presLayoutVars>
          <dgm:bulletEnabled val="1"/>
        </dgm:presLayoutVars>
      </dgm:prSet>
      <dgm:spPr/>
      <dgm:t>
        <a:bodyPr/>
        <a:lstStyle/>
        <a:p>
          <a:endParaRPr lang="en-US"/>
        </a:p>
      </dgm:t>
    </dgm:pt>
  </dgm:ptLst>
  <dgm:cxnLst>
    <dgm:cxn modelId="{1782DAC5-0B7F-4FB0-AC5D-E94E63C6D48F}" srcId="{59EB3948-096C-4176-B7F1-CF501A3B55B0}" destId="{EB5D21B4-8038-4DB0-BE72-6E6894A8622E}" srcOrd="0" destOrd="0" parTransId="{3F334EBB-5930-42DC-91C1-F7A29224FD6D}" sibTransId="{46AF8A9B-70DE-4BDD-8A63-AFE4D0494D34}"/>
    <dgm:cxn modelId="{8B93CC17-1AEE-4000-A0DF-25BADA191AC9}" srcId="{8882CEC1-4070-4B7F-9481-88588E6079DC}" destId="{37EF1EBC-8CDD-468A-BC67-6D0541648709}" srcOrd="1" destOrd="0" parTransId="{2101DF32-0275-400C-B2A4-F23A3CA1FAC0}" sibTransId="{AFB76989-9E57-4B3B-8159-0D2DE7857FC4}"/>
    <dgm:cxn modelId="{412A8D78-503C-4CD2-9BDF-77E5FE7A5733}" srcId="{59EB3948-096C-4176-B7F1-CF501A3B55B0}" destId="{090ABC81-8C1D-46D0-AF0E-DFEC8032F338}" srcOrd="4" destOrd="0" parTransId="{08DDDA7F-206A-44B3-936F-E7C1CD702446}" sibTransId="{6812AEFD-F8AF-4162-970E-87B016F524C1}"/>
    <dgm:cxn modelId="{0D03C078-D1E3-438B-A035-1013F7C455C5}" type="presOf" srcId="{59EB3948-096C-4176-B7F1-CF501A3B55B0}" destId="{4605E36E-D8AB-4FDD-8DD1-BD03DC667867}" srcOrd="0" destOrd="0" presId="urn:microsoft.com/office/officeart/2005/8/layout/vList5"/>
    <dgm:cxn modelId="{67E445F7-9E62-45BE-BBA7-AC7B36524CAC}" srcId="{59EB3948-096C-4176-B7F1-CF501A3B55B0}" destId="{91507922-62D4-4602-B3DD-CDEF00B5212D}" srcOrd="3" destOrd="0" parTransId="{CF32E024-D8BD-425B-8DCE-331ABDBBA7E5}" sibTransId="{FBB7439D-633A-488D-9A51-3774F8F00821}"/>
    <dgm:cxn modelId="{D36A9E20-9F6F-46F6-A962-BB54EB626DDA}" type="presOf" srcId="{27C73C95-8F80-4F64-9ED8-A581ED3CD0EC}" destId="{8CCF031D-5ABB-4182-9163-4988593E84D0}" srcOrd="0" destOrd="1" presId="urn:microsoft.com/office/officeart/2005/8/layout/vList5"/>
    <dgm:cxn modelId="{9AED0F39-7DEE-4303-93F6-502273D62445}" srcId="{8882CEC1-4070-4B7F-9481-88588E6079DC}" destId="{4ECBBCCE-783F-4DE1-96E1-25259081C0FE}" srcOrd="2" destOrd="0" parTransId="{B653D8AC-A74A-4F9E-AD2E-A13552B87682}" sibTransId="{52CDD17A-BC0B-4274-BDB6-313E33155313}"/>
    <dgm:cxn modelId="{4F6CC3B5-33AF-4E8D-99BF-76B161D7E30E}" type="presOf" srcId="{EB5D21B4-8038-4DB0-BE72-6E6894A8622E}" destId="{8CCF031D-5ABB-4182-9163-4988593E84D0}" srcOrd="0" destOrd="0" presId="urn:microsoft.com/office/officeart/2005/8/layout/vList5"/>
    <dgm:cxn modelId="{E045D0C4-6C93-45D2-A2F1-079E165891A5}" srcId="{59EB3948-096C-4176-B7F1-CF501A3B55B0}" destId="{27C73C95-8F80-4F64-9ED8-A581ED3CD0EC}" srcOrd="1" destOrd="0" parTransId="{3B6E8272-3A62-42D6-81AD-1E76AAAC0689}" sibTransId="{91C27995-2910-4AD2-A6DA-19B864EB7D49}"/>
    <dgm:cxn modelId="{12AECB38-9AA7-4FA6-9D7A-94E7C329A4C6}" type="presOf" srcId="{51BC59AF-348F-4883-A46D-1FAC2CCACCD9}" destId="{4B090C2C-2506-4C54-8911-1ACBC3F8AA88}" srcOrd="0" destOrd="0" presId="urn:microsoft.com/office/officeart/2005/8/layout/vList5"/>
    <dgm:cxn modelId="{D5B6A6ED-9883-4743-B1C2-F4D26C89D35E}" type="presOf" srcId="{91507922-62D4-4602-B3DD-CDEF00B5212D}" destId="{8CCF031D-5ABB-4182-9163-4988593E84D0}" srcOrd="0" destOrd="3" presId="urn:microsoft.com/office/officeart/2005/8/layout/vList5"/>
    <dgm:cxn modelId="{9413ACB0-F849-4E0B-889A-04E0BCCFA30F}" type="presOf" srcId="{37EF1EBC-8CDD-468A-BC67-6D0541648709}" destId="{AD83ECC7-409E-43BB-A8B6-B4C60E9C366B}" srcOrd="0" destOrd="1" presId="urn:microsoft.com/office/officeart/2005/8/layout/vList5"/>
    <dgm:cxn modelId="{55047DF4-7696-4E51-ABB8-E7F556ECE638}" type="presOf" srcId="{4ECBBCCE-783F-4DE1-96E1-25259081C0FE}" destId="{AD83ECC7-409E-43BB-A8B6-B4C60E9C366B}" srcOrd="0" destOrd="2" presId="urn:microsoft.com/office/officeart/2005/8/layout/vList5"/>
    <dgm:cxn modelId="{019FF01A-EB3B-4CF3-8222-CC3470918904}" type="presOf" srcId="{8882CEC1-4070-4B7F-9481-88588E6079DC}" destId="{7F890F79-1905-4023-89D5-58DC9F59028B}" srcOrd="0" destOrd="0" presId="urn:microsoft.com/office/officeart/2005/8/layout/vList5"/>
    <dgm:cxn modelId="{C0AA0304-E0E0-42A3-B513-C77491815BAC}" srcId="{8882CEC1-4070-4B7F-9481-88588E6079DC}" destId="{9FEF35D8-AD24-40F9-A46F-8CC6A41A9C54}" srcOrd="0" destOrd="0" parTransId="{62A14883-A486-49F6-AD8E-8FFDD1385027}" sibTransId="{75A13797-2D09-42E9-B484-CA8DFF434FDE}"/>
    <dgm:cxn modelId="{198D2828-9B34-4C51-8220-6AFE813B6B94}" srcId="{51BC59AF-348F-4883-A46D-1FAC2CCACCD9}" destId="{59EB3948-096C-4176-B7F1-CF501A3B55B0}" srcOrd="0" destOrd="0" parTransId="{8DFE26D3-4F02-47A6-AD95-FF0D207A56DC}" sibTransId="{7336B92A-C5B9-437A-8D36-37EC2F980E06}"/>
    <dgm:cxn modelId="{98226B80-F0B8-431F-A59C-04C677AEBCB2}" srcId="{51BC59AF-348F-4883-A46D-1FAC2CCACCD9}" destId="{8882CEC1-4070-4B7F-9481-88588E6079DC}" srcOrd="1" destOrd="0" parTransId="{9E720650-EF6A-4309-9F4B-BC94E4D4B50A}" sibTransId="{5158516A-504F-4532-8B0D-49A778EDB200}"/>
    <dgm:cxn modelId="{F38AD5D2-3C0D-4EAD-9BEB-FC73615ED7E2}" type="presOf" srcId="{BA1AFCDE-71E6-49A7-B7B9-89DB4571E331}" destId="{8CCF031D-5ABB-4182-9163-4988593E84D0}" srcOrd="0" destOrd="2" presId="urn:microsoft.com/office/officeart/2005/8/layout/vList5"/>
    <dgm:cxn modelId="{471162B9-233F-47EA-B738-AF0A2F5712EE}" type="presOf" srcId="{9FEF35D8-AD24-40F9-A46F-8CC6A41A9C54}" destId="{AD83ECC7-409E-43BB-A8B6-B4C60E9C366B}" srcOrd="0" destOrd="0" presId="urn:microsoft.com/office/officeart/2005/8/layout/vList5"/>
    <dgm:cxn modelId="{8444F470-F29A-4BD3-8E07-9E35CF6F0A3F}" type="presOf" srcId="{090ABC81-8C1D-46D0-AF0E-DFEC8032F338}" destId="{8CCF031D-5ABB-4182-9163-4988593E84D0}" srcOrd="0" destOrd="4" presId="urn:microsoft.com/office/officeart/2005/8/layout/vList5"/>
    <dgm:cxn modelId="{57B336FD-E510-4A3D-8F80-104AF0BCF1EA}" srcId="{59EB3948-096C-4176-B7F1-CF501A3B55B0}" destId="{BA1AFCDE-71E6-49A7-B7B9-89DB4571E331}" srcOrd="2" destOrd="0" parTransId="{BB0130EA-6B56-4A43-A497-8FA09CA15308}" sibTransId="{F479927C-63B5-4F7C-BA9A-9F1B6E6DC5DC}"/>
    <dgm:cxn modelId="{ECD968B1-A688-4600-9758-D1D0F0055151}" type="presParOf" srcId="{4B090C2C-2506-4C54-8911-1ACBC3F8AA88}" destId="{30D2AC19-A46F-4E13-85D0-9CE4C6B98E9E}" srcOrd="0" destOrd="0" presId="urn:microsoft.com/office/officeart/2005/8/layout/vList5"/>
    <dgm:cxn modelId="{05673EB6-BE48-4E4B-8A51-BADAB8828732}" type="presParOf" srcId="{30D2AC19-A46F-4E13-85D0-9CE4C6B98E9E}" destId="{4605E36E-D8AB-4FDD-8DD1-BD03DC667867}" srcOrd="0" destOrd="0" presId="urn:microsoft.com/office/officeart/2005/8/layout/vList5"/>
    <dgm:cxn modelId="{099ABCFC-E976-4717-AC8F-45FDE5860292}" type="presParOf" srcId="{30D2AC19-A46F-4E13-85D0-9CE4C6B98E9E}" destId="{8CCF031D-5ABB-4182-9163-4988593E84D0}" srcOrd="1" destOrd="0" presId="urn:microsoft.com/office/officeart/2005/8/layout/vList5"/>
    <dgm:cxn modelId="{98397249-CAF2-41BC-B50D-C028727C84CC}" type="presParOf" srcId="{4B090C2C-2506-4C54-8911-1ACBC3F8AA88}" destId="{3C1EA18A-C917-48AB-A523-06635E7B5F5B}" srcOrd="1" destOrd="0" presId="urn:microsoft.com/office/officeart/2005/8/layout/vList5"/>
    <dgm:cxn modelId="{A3B7FFC5-0FDE-47B0-85EB-06B2FCFA4627}" type="presParOf" srcId="{4B090C2C-2506-4C54-8911-1ACBC3F8AA88}" destId="{24FA2C5E-2D54-4F1F-AE70-76C22F858726}" srcOrd="2" destOrd="0" presId="urn:microsoft.com/office/officeart/2005/8/layout/vList5"/>
    <dgm:cxn modelId="{79DA2C1C-501B-41DD-88C1-70306A64CB82}" type="presParOf" srcId="{24FA2C5E-2D54-4F1F-AE70-76C22F858726}" destId="{7F890F79-1905-4023-89D5-58DC9F59028B}" srcOrd="0" destOrd="0" presId="urn:microsoft.com/office/officeart/2005/8/layout/vList5"/>
    <dgm:cxn modelId="{C71C36C0-0942-4783-8073-933CED51F63C}" type="presParOf" srcId="{24FA2C5E-2D54-4F1F-AE70-76C22F858726}" destId="{AD83ECC7-409E-43BB-A8B6-B4C60E9C366B}"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51BC59AF-348F-4883-A46D-1FAC2CCACCD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59EB3948-096C-4176-B7F1-CF501A3B55B0}">
      <dgm:prSet phldrT="[Text]" custT="1"/>
      <dgm:spPr>
        <a:solidFill>
          <a:schemeClr val="bg1"/>
        </a:solidFill>
        <a:ln>
          <a:solidFill>
            <a:srgbClr val="0070C0"/>
          </a:solidFill>
        </a:ln>
      </dgm:spPr>
      <dgm:t>
        <a:bodyPr/>
        <a:lstStyle/>
        <a:p>
          <a:r>
            <a:rPr lang="en-US" sz="2800" b="0" dirty="0" smtClean="0">
              <a:solidFill>
                <a:schemeClr val="tx1"/>
              </a:solidFill>
              <a:latin typeface="Roboto" panose="020B0604020202020204" charset="0"/>
              <a:ea typeface="Roboto" panose="020B0604020202020204" charset="0"/>
            </a:rPr>
            <a:t>Withholding Tax Table</a:t>
          </a:r>
          <a:endParaRPr lang="en-US" sz="2800" b="0" dirty="0">
            <a:solidFill>
              <a:schemeClr val="tx1"/>
            </a:solidFill>
            <a:latin typeface="Roboto" panose="020B0604020202020204" charset="0"/>
            <a:ea typeface="Roboto" panose="020B0604020202020204" charset="0"/>
          </a:endParaRPr>
        </a:p>
      </dgm:t>
    </dgm:pt>
    <dgm:pt modelId="{8DFE26D3-4F02-47A6-AD95-FF0D207A56DC}" type="parTrans" cxnId="{198D2828-9B34-4C51-8220-6AFE813B6B94}">
      <dgm:prSet/>
      <dgm:spPr/>
      <dgm:t>
        <a:bodyPr/>
        <a:lstStyle/>
        <a:p>
          <a:endParaRPr lang="en-US">
            <a:latin typeface="Roboto" panose="020B0604020202020204" charset="0"/>
            <a:ea typeface="Roboto" panose="020B0604020202020204" charset="0"/>
          </a:endParaRPr>
        </a:p>
      </dgm:t>
    </dgm:pt>
    <dgm:pt modelId="{7336B92A-C5B9-437A-8D36-37EC2F980E06}" type="sibTrans" cxnId="{198D2828-9B34-4C51-8220-6AFE813B6B94}">
      <dgm:prSet/>
      <dgm:spPr/>
      <dgm:t>
        <a:bodyPr/>
        <a:lstStyle/>
        <a:p>
          <a:endParaRPr lang="en-US">
            <a:latin typeface="Roboto" panose="020B0604020202020204" charset="0"/>
            <a:ea typeface="Roboto" panose="020B0604020202020204" charset="0"/>
          </a:endParaRPr>
        </a:p>
      </dgm:t>
    </dgm:pt>
    <dgm:pt modelId="{8882CEC1-4070-4B7F-9481-88588E6079DC}">
      <dgm:prSet phldrT="[Text]" custT="1"/>
      <dgm:spPr>
        <a:solidFill>
          <a:schemeClr val="bg1"/>
        </a:solidFill>
        <a:ln>
          <a:solidFill>
            <a:srgbClr val="0070C0"/>
          </a:solidFill>
        </a:ln>
      </dgm:spPr>
      <dgm:t>
        <a:bodyPr/>
        <a:lstStyle/>
        <a:p>
          <a:r>
            <a:rPr lang="en-US" sz="2800" b="0" dirty="0" smtClean="0">
              <a:solidFill>
                <a:schemeClr val="tx1"/>
              </a:solidFill>
              <a:latin typeface="Roboto" panose="020B0604020202020204" charset="0"/>
              <a:ea typeface="Roboto" panose="020B0604020202020204" charset="0"/>
            </a:rPr>
            <a:t>Fringe Benefits Rate</a:t>
          </a:r>
          <a:endParaRPr lang="en-US" sz="2800" b="0" dirty="0">
            <a:solidFill>
              <a:schemeClr val="tx1"/>
            </a:solidFill>
            <a:latin typeface="Roboto" panose="020B0604020202020204" charset="0"/>
            <a:ea typeface="Roboto" panose="020B0604020202020204" charset="0"/>
          </a:endParaRPr>
        </a:p>
      </dgm:t>
    </dgm:pt>
    <dgm:pt modelId="{9E720650-EF6A-4309-9F4B-BC94E4D4B50A}" type="parTrans" cxnId="{98226B80-F0B8-431F-A59C-04C677AEBCB2}">
      <dgm:prSet/>
      <dgm:spPr/>
      <dgm:t>
        <a:bodyPr/>
        <a:lstStyle/>
        <a:p>
          <a:endParaRPr lang="en-US">
            <a:latin typeface="Roboto" panose="020B0604020202020204" charset="0"/>
            <a:ea typeface="Roboto" panose="020B0604020202020204" charset="0"/>
          </a:endParaRPr>
        </a:p>
      </dgm:t>
    </dgm:pt>
    <dgm:pt modelId="{5158516A-504F-4532-8B0D-49A778EDB200}" type="sibTrans" cxnId="{98226B80-F0B8-431F-A59C-04C677AEBCB2}">
      <dgm:prSet/>
      <dgm:spPr/>
      <dgm:t>
        <a:bodyPr/>
        <a:lstStyle/>
        <a:p>
          <a:endParaRPr lang="en-US">
            <a:latin typeface="Roboto" panose="020B0604020202020204" charset="0"/>
            <a:ea typeface="Roboto" panose="020B0604020202020204" charset="0"/>
          </a:endParaRPr>
        </a:p>
      </dgm:t>
    </dgm:pt>
    <dgm:pt modelId="{9FEF35D8-AD24-40F9-A46F-8CC6A41A9C54}">
      <dgm:prSet phldrT="[Text]" custT="1"/>
      <dgm:spPr>
        <a:solidFill>
          <a:schemeClr val="bg1">
            <a:alpha val="90000"/>
          </a:schemeClr>
        </a:solidFill>
        <a:ln>
          <a:solidFill>
            <a:srgbClr val="0070C0">
              <a:alpha val="90000"/>
            </a:srgbClr>
          </a:solidFill>
        </a:ln>
      </dgm:spPr>
      <dgm:t>
        <a:bodyPr/>
        <a:lstStyle/>
        <a:p>
          <a:r>
            <a:rPr lang="en-US" sz="1800" b="0" dirty="0">
              <a:solidFill>
                <a:srgbClr val="FF0000"/>
              </a:solidFill>
              <a:latin typeface="Roboto" panose="020B0604020202020204" charset="0"/>
              <a:ea typeface="Roboto" panose="020B0604020202020204" charset="0"/>
            </a:rPr>
            <a:t>Increase to 35% for citizen, resident alien and alien engaged in trade or business in the Philippines </a:t>
          </a:r>
        </a:p>
      </dgm:t>
    </dgm:pt>
    <dgm:pt modelId="{62A14883-A486-49F6-AD8E-8FFDD1385027}" type="parTrans" cxnId="{C0AA0304-E0E0-42A3-B513-C77491815BAC}">
      <dgm:prSet/>
      <dgm:spPr/>
      <dgm:t>
        <a:bodyPr/>
        <a:lstStyle/>
        <a:p>
          <a:endParaRPr lang="en-US">
            <a:latin typeface="Roboto" panose="020B0604020202020204" charset="0"/>
            <a:ea typeface="Roboto" panose="020B0604020202020204" charset="0"/>
          </a:endParaRPr>
        </a:p>
      </dgm:t>
    </dgm:pt>
    <dgm:pt modelId="{75A13797-2D09-42E9-B484-CA8DFF434FDE}" type="sibTrans" cxnId="{C0AA0304-E0E0-42A3-B513-C77491815BAC}">
      <dgm:prSet/>
      <dgm:spPr/>
      <dgm:t>
        <a:bodyPr/>
        <a:lstStyle/>
        <a:p>
          <a:endParaRPr lang="en-US">
            <a:latin typeface="Roboto" panose="020B0604020202020204" charset="0"/>
            <a:ea typeface="Roboto" panose="020B0604020202020204" charset="0"/>
          </a:endParaRPr>
        </a:p>
      </dgm:t>
    </dgm:pt>
    <dgm:pt modelId="{27C73C95-8F80-4F64-9ED8-A581ED3CD0EC}">
      <dgm:prSet phldrT="[Text]" custT="1"/>
      <dgm:spPr>
        <a:solidFill>
          <a:schemeClr val="bg1">
            <a:alpha val="90000"/>
          </a:schemeClr>
        </a:solidFill>
        <a:ln>
          <a:solidFill>
            <a:srgbClr val="0070C0">
              <a:alpha val="90000"/>
            </a:srgbClr>
          </a:solidFill>
        </a:ln>
      </dgm:spPr>
      <dgm:t>
        <a:bodyPr/>
        <a:lstStyle/>
        <a:p>
          <a:pPr>
            <a:lnSpc>
              <a:spcPct val="100000"/>
            </a:lnSpc>
          </a:pPr>
          <a:r>
            <a:rPr lang="en-US" sz="1800" b="0" dirty="0">
              <a:solidFill>
                <a:srgbClr val="FF0000"/>
              </a:solidFill>
              <a:latin typeface="Roboto" panose="020B0604020202020204" charset="0"/>
              <a:ea typeface="Roboto" panose="020B0604020202020204" charset="0"/>
            </a:rPr>
            <a:t>No reference to number of dependents due to removal of personal and additional exemptions</a:t>
          </a:r>
        </a:p>
      </dgm:t>
    </dgm:pt>
    <dgm:pt modelId="{91C27995-2910-4AD2-A6DA-19B864EB7D49}" type="sibTrans" cxnId="{E045D0C4-6C93-45D2-A2F1-079E165891A5}">
      <dgm:prSet/>
      <dgm:spPr/>
      <dgm:t>
        <a:bodyPr/>
        <a:lstStyle/>
        <a:p>
          <a:endParaRPr lang="en-US">
            <a:latin typeface="Roboto" panose="020B0604020202020204" charset="0"/>
            <a:ea typeface="Roboto" panose="020B0604020202020204" charset="0"/>
          </a:endParaRPr>
        </a:p>
      </dgm:t>
    </dgm:pt>
    <dgm:pt modelId="{3B6E8272-3A62-42D6-81AD-1E76AAAC0689}" type="parTrans" cxnId="{E045D0C4-6C93-45D2-A2F1-079E165891A5}">
      <dgm:prSet/>
      <dgm:spPr/>
      <dgm:t>
        <a:bodyPr/>
        <a:lstStyle/>
        <a:p>
          <a:endParaRPr lang="en-US">
            <a:latin typeface="Roboto" panose="020B0604020202020204" charset="0"/>
            <a:ea typeface="Roboto" panose="020B0604020202020204" charset="0"/>
          </a:endParaRPr>
        </a:p>
      </dgm:t>
    </dgm:pt>
    <dgm:pt modelId="{090ABC81-8C1D-46D0-AF0E-DFEC8032F338}">
      <dgm:prSet phldrT="[Text]" custT="1"/>
      <dgm:spPr>
        <a:solidFill>
          <a:schemeClr val="bg1">
            <a:alpha val="90000"/>
          </a:schemeClr>
        </a:solidFill>
        <a:ln>
          <a:solidFill>
            <a:srgbClr val="0070C0">
              <a:alpha val="90000"/>
            </a:srgbClr>
          </a:solidFill>
        </a:ln>
      </dgm:spPr>
      <dgm:t>
        <a:bodyPr/>
        <a:lstStyle/>
        <a:p>
          <a:pPr>
            <a:lnSpc>
              <a:spcPct val="90000"/>
            </a:lnSpc>
          </a:pPr>
          <a:endParaRPr lang="en-US" sz="1600" b="1" dirty="0">
            <a:solidFill>
              <a:srgbClr val="FF0000"/>
            </a:solidFill>
            <a:latin typeface="Roboto" panose="020B0604020202020204" charset="0"/>
            <a:ea typeface="Roboto" panose="020B0604020202020204" charset="0"/>
          </a:endParaRPr>
        </a:p>
      </dgm:t>
    </dgm:pt>
    <dgm:pt modelId="{08DDDA7F-206A-44B3-936F-E7C1CD702446}" type="parTrans" cxnId="{412A8D78-503C-4CD2-9BDF-77E5FE7A5733}">
      <dgm:prSet/>
      <dgm:spPr/>
      <dgm:t>
        <a:bodyPr/>
        <a:lstStyle/>
        <a:p>
          <a:endParaRPr lang="en-US">
            <a:latin typeface="Roboto" panose="020B0604020202020204" charset="0"/>
            <a:ea typeface="Roboto" panose="020B0604020202020204" charset="0"/>
          </a:endParaRPr>
        </a:p>
      </dgm:t>
    </dgm:pt>
    <dgm:pt modelId="{6812AEFD-F8AF-4162-970E-87B016F524C1}" type="sibTrans" cxnId="{412A8D78-503C-4CD2-9BDF-77E5FE7A5733}">
      <dgm:prSet/>
      <dgm:spPr/>
      <dgm:t>
        <a:bodyPr/>
        <a:lstStyle/>
        <a:p>
          <a:endParaRPr lang="en-US">
            <a:latin typeface="Roboto" panose="020B0604020202020204" charset="0"/>
            <a:ea typeface="Roboto" panose="020B0604020202020204" charset="0"/>
          </a:endParaRPr>
        </a:p>
      </dgm:t>
    </dgm:pt>
    <dgm:pt modelId="{BA1AFCDE-71E6-49A7-B7B9-89DB4571E331}">
      <dgm:prSet phldrT="[Text]" custT="1"/>
      <dgm:spPr>
        <a:solidFill>
          <a:schemeClr val="bg1">
            <a:alpha val="90000"/>
          </a:schemeClr>
        </a:solidFill>
        <a:ln>
          <a:solidFill>
            <a:srgbClr val="0070C0">
              <a:alpha val="90000"/>
            </a:srgbClr>
          </a:solidFill>
        </a:ln>
      </dgm:spPr>
      <dgm:t>
        <a:bodyPr/>
        <a:lstStyle/>
        <a:p>
          <a:pPr>
            <a:lnSpc>
              <a:spcPct val="100000"/>
            </a:lnSpc>
          </a:pPr>
          <a:r>
            <a:rPr lang="en-US" sz="1800" b="0" dirty="0">
              <a:solidFill>
                <a:srgbClr val="FF0000"/>
              </a:solidFill>
              <a:latin typeface="Roboto" panose="020B0604020202020204" charset="0"/>
              <a:ea typeface="Roboto" panose="020B0604020202020204" charset="0"/>
            </a:rPr>
            <a:t>Change in Income tax  rates</a:t>
          </a:r>
        </a:p>
      </dgm:t>
    </dgm:pt>
    <dgm:pt modelId="{BB0130EA-6B56-4A43-A497-8FA09CA15308}" type="parTrans" cxnId="{57B336FD-E510-4A3D-8F80-104AF0BCF1EA}">
      <dgm:prSet/>
      <dgm:spPr/>
      <dgm:t>
        <a:bodyPr/>
        <a:lstStyle/>
        <a:p>
          <a:endParaRPr lang="en-US">
            <a:latin typeface="Roboto" panose="020B0604020202020204" charset="0"/>
            <a:ea typeface="Roboto" panose="020B0604020202020204" charset="0"/>
          </a:endParaRPr>
        </a:p>
      </dgm:t>
    </dgm:pt>
    <dgm:pt modelId="{F479927C-63B5-4F7C-BA9A-9F1B6E6DC5DC}" type="sibTrans" cxnId="{57B336FD-E510-4A3D-8F80-104AF0BCF1EA}">
      <dgm:prSet/>
      <dgm:spPr/>
      <dgm:t>
        <a:bodyPr/>
        <a:lstStyle/>
        <a:p>
          <a:endParaRPr lang="en-US">
            <a:latin typeface="Roboto" panose="020B0604020202020204" charset="0"/>
            <a:ea typeface="Roboto" panose="020B0604020202020204" charset="0"/>
          </a:endParaRPr>
        </a:p>
      </dgm:t>
    </dgm:pt>
    <dgm:pt modelId="{91507922-62D4-4602-B3DD-CDEF00B5212D}">
      <dgm:prSet phldrT="[Text]" custT="1"/>
      <dgm:spPr>
        <a:solidFill>
          <a:schemeClr val="bg1">
            <a:alpha val="90000"/>
          </a:schemeClr>
        </a:solidFill>
        <a:ln>
          <a:solidFill>
            <a:srgbClr val="0070C0">
              <a:alpha val="90000"/>
            </a:srgbClr>
          </a:solidFill>
        </a:ln>
      </dgm:spPr>
      <dgm:t>
        <a:bodyPr/>
        <a:lstStyle/>
        <a:p>
          <a:pPr>
            <a:lnSpc>
              <a:spcPct val="100000"/>
            </a:lnSpc>
          </a:pPr>
          <a:r>
            <a:rPr lang="en-US" sz="1800" b="0" dirty="0">
              <a:solidFill>
                <a:srgbClr val="FF0000"/>
              </a:solidFill>
              <a:latin typeface="Roboto" panose="020B0604020202020204" charset="0"/>
              <a:ea typeface="Roboto" panose="020B0604020202020204" charset="0"/>
            </a:rPr>
            <a:t>Change in compensation range</a:t>
          </a:r>
        </a:p>
      </dgm:t>
    </dgm:pt>
    <dgm:pt modelId="{CF32E024-D8BD-425B-8DCE-331ABDBBA7E5}" type="parTrans" cxnId="{67E445F7-9E62-45BE-BBA7-AC7B36524CAC}">
      <dgm:prSet/>
      <dgm:spPr/>
      <dgm:t>
        <a:bodyPr/>
        <a:lstStyle/>
        <a:p>
          <a:endParaRPr lang="en-US">
            <a:latin typeface="Roboto" panose="020B0604020202020204" charset="0"/>
            <a:ea typeface="Roboto" panose="020B0604020202020204" charset="0"/>
          </a:endParaRPr>
        </a:p>
      </dgm:t>
    </dgm:pt>
    <dgm:pt modelId="{FBB7439D-633A-488D-9A51-3774F8F00821}" type="sibTrans" cxnId="{67E445F7-9E62-45BE-BBA7-AC7B36524CAC}">
      <dgm:prSet/>
      <dgm:spPr/>
      <dgm:t>
        <a:bodyPr/>
        <a:lstStyle/>
        <a:p>
          <a:endParaRPr lang="en-US">
            <a:latin typeface="Roboto" panose="020B0604020202020204" charset="0"/>
            <a:ea typeface="Roboto" panose="020B0604020202020204" charset="0"/>
          </a:endParaRPr>
        </a:p>
      </dgm:t>
    </dgm:pt>
    <dgm:pt modelId="{EB5D21B4-8038-4DB0-BE72-6E6894A8622E}">
      <dgm:prSet phldrT="[Text]" custT="1"/>
      <dgm:spPr>
        <a:solidFill>
          <a:schemeClr val="bg1">
            <a:alpha val="90000"/>
          </a:schemeClr>
        </a:solidFill>
        <a:ln>
          <a:solidFill>
            <a:srgbClr val="0070C0">
              <a:alpha val="90000"/>
            </a:srgbClr>
          </a:solidFill>
        </a:ln>
      </dgm:spPr>
      <dgm:t>
        <a:bodyPr/>
        <a:lstStyle/>
        <a:p>
          <a:pPr>
            <a:lnSpc>
              <a:spcPct val="90000"/>
            </a:lnSpc>
          </a:pPr>
          <a:endParaRPr lang="en-US" sz="1800" b="1" dirty="0">
            <a:solidFill>
              <a:srgbClr val="FF0000"/>
            </a:solidFill>
            <a:latin typeface="Roboto" panose="020B0604020202020204" charset="0"/>
            <a:ea typeface="Roboto" panose="020B0604020202020204" charset="0"/>
          </a:endParaRPr>
        </a:p>
      </dgm:t>
    </dgm:pt>
    <dgm:pt modelId="{3F334EBB-5930-42DC-91C1-F7A29224FD6D}" type="parTrans" cxnId="{1782DAC5-0B7F-4FB0-AC5D-E94E63C6D48F}">
      <dgm:prSet/>
      <dgm:spPr/>
      <dgm:t>
        <a:bodyPr/>
        <a:lstStyle/>
        <a:p>
          <a:endParaRPr lang="en-US">
            <a:latin typeface="Roboto" panose="020B0604020202020204" charset="0"/>
            <a:ea typeface="Roboto" panose="020B0604020202020204" charset="0"/>
          </a:endParaRPr>
        </a:p>
      </dgm:t>
    </dgm:pt>
    <dgm:pt modelId="{46AF8A9B-70DE-4BDD-8A63-AFE4D0494D34}" type="sibTrans" cxnId="{1782DAC5-0B7F-4FB0-AC5D-E94E63C6D48F}">
      <dgm:prSet/>
      <dgm:spPr/>
      <dgm:t>
        <a:bodyPr/>
        <a:lstStyle/>
        <a:p>
          <a:endParaRPr lang="en-US">
            <a:latin typeface="Roboto" panose="020B0604020202020204" charset="0"/>
            <a:ea typeface="Roboto" panose="020B0604020202020204" charset="0"/>
          </a:endParaRPr>
        </a:p>
      </dgm:t>
    </dgm:pt>
    <dgm:pt modelId="{70AE3826-CEF9-49A5-9AE9-6A687BA4BD02}">
      <dgm:prSet phldrT="[Text]" custT="1"/>
      <dgm:spPr>
        <a:solidFill>
          <a:schemeClr val="bg1">
            <a:alpha val="90000"/>
          </a:schemeClr>
        </a:solidFill>
        <a:ln>
          <a:solidFill>
            <a:srgbClr val="0070C0">
              <a:alpha val="90000"/>
            </a:srgbClr>
          </a:solidFill>
        </a:ln>
      </dgm:spPr>
      <dgm:t>
        <a:bodyPr/>
        <a:lstStyle/>
        <a:p>
          <a:pPr>
            <a:lnSpc>
              <a:spcPct val="100000"/>
            </a:lnSpc>
          </a:pPr>
          <a:r>
            <a:rPr lang="en-US" sz="1800" b="0" dirty="0">
              <a:solidFill>
                <a:srgbClr val="FF0000"/>
              </a:solidFill>
              <a:latin typeface="Roboto" panose="020B0604020202020204" charset="0"/>
              <a:ea typeface="Roboto" panose="020B0604020202020204" charset="0"/>
            </a:rPr>
            <a:t>Applicability of the withholding table to employees of Area or Regional Headquarters of Multinational companies, ROHQ, OBUs, and Petroleum Service contractors and sub-contractors</a:t>
          </a:r>
        </a:p>
      </dgm:t>
    </dgm:pt>
    <dgm:pt modelId="{F1AC9622-93AC-4D13-9912-4E969D9DAFD4}" type="parTrans" cxnId="{4AC24246-143A-4442-85ED-2BB5799D6B67}">
      <dgm:prSet/>
      <dgm:spPr/>
      <dgm:t>
        <a:bodyPr/>
        <a:lstStyle/>
        <a:p>
          <a:endParaRPr lang="en-US">
            <a:latin typeface="Roboto" panose="020B0604020202020204" charset="0"/>
            <a:ea typeface="Roboto" panose="020B0604020202020204" charset="0"/>
          </a:endParaRPr>
        </a:p>
      </dgm:t>
    </dgm:pt>
    <dgm:pt modelId="{59D94E47-BAFE-47D3-BE71-3C42A7CEC177}" type="sibTrans" cxnId="{4AC24246-143A-4442-85ED-2BB5799D6B67}">
      <dgm:prSet/>
      <dgm:spPr/>
      <dgm:t>
        <a:bodyPr/>
        <a:lstStyle/>
        <a:p>
          <a:endParaRPr lang="en-US">
            <a:latin typeface="Roboto" panose="020B0604020202020204" charset="0"/>
            <a:ea typeface="Roboto" panose="020B0604020202020204" charset="0"/>
          </a:endParaRPr>
        </a:p>
      </dgm:t>
    </dgm:pt>
    <dgm:pt modelId="{4B090C2C-2506-4C54-8911-1ACBC3F8AA88}" type="pres">
      <dgm:prSet presAssocID="{51BC59AF-348F-4883-A46D-1FAC2CCACCD9}" presName="Name0" presStyleCnt="0">
        <dgm:presLayoutVars>
          <dgm:dir/>
          <dgm:animLvl val="lvl"/>
          <dgm:resizeHandles val="exact"/>
        </dgm:presLayoutVars>
      </dgm:prSet>
      <dgm:spPr/>
      <dgm:t>
        <a:bodyPr/>
        <a:lstStyle/>
        <a:p>
          <a:endParaRPr lang="en-US"/>
        </a:p>
      </dgm:t>
    </dgm:pt>
    <dgm:pt modelId="{30D2AC19-A46F-4E13-85D0-9CE4C6B98E9E}" type="pres">
      <dgm:prSet presAssocID="{59EB3948-096C-4176-B7F1-CF501A3B55B0}" presName="linNode" presStyleCnt="0"/>
      <dgm:spPr/>
    </dgm:pt>
    <dgm:pt modelId="{4605E36E-D8AB-4FDD-8DD1-BD03DC667867}" type="pres">
      <dgm:prSet presAssocID="{59EB3948-096C-4176-B7F1-CF501A3B55B0}" presName="parentText" presStyleLbl="node1" presStyleIdx="0" presStyleCnt="2" custScaleX="98239" custScaleY="181318" custLinFactNeighborX="-1118" custLinFactNeighborY="-13468">
        <dgm:presLayoutVars>
          <dgm:chMax val="1"/>
          <dgm:bulletEnabled val="1"/>
        </dgm:presLayoutVars>
      </dgm:prSet>
      <dgm:spPr/>
      <dgm:t>
        <a:bodyPr/>
        <a:lstStyle/>
        <a:p>
          <a:endParaRPr lang="en-US"/>
        </a:p>
      </dgm:t>
    </dgm:pt>
    <dgm:pt modelId="{8CCF031D-5ABB-4182-9163-4988593E84D0}" type="pres">
      <dgm:prSet presAssocID="{59EB3948-096C-4176-B7F1-CF501A3B55B0}" presName="descendantText" presStyleLbl="alignAccFollowNode1" presStyleIdx="0" presStyleCnt="2" custScaleX="101084" custScaleY="203678" custLinFactNeighborX="53" custLinFactNeighborY="9269">
        <dgm:presLayoutVars>
          <dgm:bulletEnabled val="1"/>
        </dgm:presLayoutVars>
      </dgm:prSet>
      <dgm:spPr/>
      <dgm:t>
        <a:bodyPr/>
        <a:lstStyle/>
        <a:p>
          <a:endParaRPr lang="en-US"/>
        </a:p>
      </dgm:t>
    </dgm:pt>
    <dgm:pt modelId="{3C1EA18A-C917-48AB-A523-06635E7B5F5B}" type="pres">
      <dgm:prSet presAssocID="{7336B92A-C5B9-437A-8D36-37EC2F980E06}" presName="sp" presStyleCnt="0"/>
      <dgm:spPr/>
    </dgm:pt>
    <dgm:pt modelId="{24FA2C5E-2D54-4F1F-AE70-76C22F858726}" type="pres">
      <dgm:prSet presAssocID="{8882CEC1-4070-4B7F-9481-88588E6079DC}" presName="linNode" presStyleCnt="0"/>
      <dgm:spPr/>
    </dgm:pt>
    <dgm:pt modelId="{7F890F79-1905-4023-89D5-58DC9F59028B}" type="pres">
      <dgm:prSet presAssocID="{8882CEC1-4070-4B7F-9481-88588E6079DC}" presName="parentText" presStyleLbl="node1" presStyleIdx="1" presStyleCnt="2" custScaleX="112459" custScaleY="81390">
        <dgm:presLayoutVars>
          <dgm:chMax val="1"/>
          <dgm:bulletEnabled val="1"/>
        </dgm:presLayoutVars>
      </dgm:prSet>
      <dgm:spPr/>
      <dgm:t>
        <a:bodyPr/>
        <a:lstStyle/>
        <a:p>
          <a:endParaRPr lang="en-US"/>
        </a:p>
      </dgm:t>
    </dgm:pt>
    <dgm:pt modelId="{AD83ECC7-409E-43BB-A8B6-B4C60E9C366B}" type="pres">
      <dgm:prSet presAssocID="{8882CEC1-4070-4B7F-9481-88588E6079DC}" presName="descendantText" presStyleLbl="alignAccFollowNode1" presStyleIdx="1" presStyleCnt="2" custScaleX="119942" custScaleY="76220" custLinFactNeighborX="-119" custLinFactNeighborY="2419">
        <dgm:presLayoutVars>
          <dgm:bulletEnabled val="1"/>
        </dgm:presLayoutVars>
      </dgm:prSet>
      <dgm:spPr/>
      <dgm:t>
        <a:bodyPr/>
        <a:lstStyle/>
        <a:p>
          <a:endParaRPr lang="en-US"/>
        </a:p>
      </dgm:t>
    </dgm:pt>
  </dgm:ptLst>
  <dgm:cxnLst>
    <dgm:cxn modelId="{1782DAC5-0B7F-4FB0-AC5D-E94E63C6D48F}" srcId="{59EB3948-096C-4176-B7F1-CF501A3B55B0}" destId="{EB5D21B4-8038-4DB0-BE72-6E6894A8622E}" srcOrd="0" destOrd="0" parTransId="{3F334EBB-5930-42DC-91C1-F7A29224FD6D}" sibTransId="{46AF8A9B-70DE-4BDD-8A63-AFE4D0494D34}"/>
    <dgm:cxn modelId="{412A8D78-503C-4CD2-9BDF-77E5FE7A5733}" srcId="{59EB3948-096C-4176-B7F1-CF501A3B55B0}" destId="{090ABC81-8C1D-46D0-AF0E-DFEC8032F338}" srcOrd="5" destOrd="0" parTransId="{08DDDA7F-206A-44B3-936F-E7C1CD702446}" sibTransId="{6812AEFD-F8AF-4162-970E-87B016F524C1}"/>
    <dgm:cxn modelId="{0D03C078-D1E3-438B-A035-1013F7C455C5}" type="presOf" srcId="{59EB3948-096C-4176-B7F1-CF501A3B55B0}" destId="{4605E36E-D8AB-4FDD-8DD1-BD03DC667867}" srcOrd="0" destOrd="0" presId="urn:microsoft.com/office/officeart/2005/8/layout/vList5"/>
    <dgm:cxn modelId="{67E445F7-9E62-45BE-BBA7-AC7B36524CAC}" srcId="{59EB3948-096C-4176-B7F1-CF501A3B55B0}" destId="{91507922-62D4-4602-B3DD-CDEF00B5212D}" srcOrd="3" destOrd="0" parTransId="{CF32E024-D8BD-425B-8DCE-331ABDBBA7E5}" sibTransId="{FBB7439D-633A-488D-9A51-3774F8F00821}"/>
    <dgm:cxn modelId="{D36A9E20-9F6F-46F6-A962-BB54EB626DDA}" type="presOf" srcId="{27C73C95-8F80-4F64-9ED8-A581ED3CD0EC}" destId="{8CCF031D-5ABB-4182-9163-4988593E84D0}" srcOrd="0" destOrd="1" presId="urn:microsoft.com/office/officeart/2005/8/layout/vList5"/>
    <dgm:cxn modelId="{4F6CC3B5-33AF-4E8D-99BF-76B161D7E30E}" type="presOf" srcId="{EB5D21B4-8038-4DB0-BE72-6E6894A8622E}" destId="{8CCF031D-5ABB-4182-9163-4988593E84D0}" srcOrd="0" destOrd="0" presId="urn:microsoft.com/office/officeart/2005/8/layout/vList5"/>
    <dgm:cxn modelId="{E045D0C4-6C93-45D2-A2F1-079E165891A5}" srcId="{59EB3948-096C-4176-B7F1-CF501A3B55B0}" destId="{27C73C95-8F80-4F64-9ED8-A581ED3CD0EC}" srcOrd="1" destOrd="0" parTransId="{3B6E8272-3A62-42D6-81AD-1E76AAAC0689}" sibTransId="{91C27995-2910-4AD2-A6DA-19B864EB7D49}"/>
    <dgm:cxn modelId="{87708DF7-5E19-4A7E-B993-78A0A5B01C45}" type="presOf" srcId="{70AE3826-CEF9-49A5-9AE9-6A687BA4BD02}" destId="{8CCF031D-5ABB-4182-9163-4988593E84D0}" srcOrd="0" destOrd="4" presId="urn:microsoft.com/office/officeart/2005/8/layout/vList5"/>
    <dgm:cxn modelId="{12AECB38-9AA7-4FA6-9D7A-94E7C329A4C6}" type="presOf" srcId="{51BC59AF-348F-4883-A46D-1FAC2CCACCD9}" destId="{4B090C2C-2506-4C54-8911-1ACBC3F8AA88}" srcOrd="0" destOrd="0" presId="urn:microsoft.com/office/officeart/2005/8/layout/vList5"/>
    <dgm:cxn modelId="{D5B6A6ED-9883-4743-B1C2-F4D26C89D35E}" type="presOf" srcId="{91507922-62D4-4602-B3DD-CDEF00B5212D}" destId="{8CCF031D-5ABB-4182-9163-4988593E84D0}" srcOrd="0" destOrd="3" presId="urn:microsoft.com/office/officeart/2005/8/layout/vList5"/>
    <dgm:cxn modelId="{019FF01A-EB3B-4CF3-8222-CC3470918904}" type="presOf" srcId="{8882CEC1-4070-4B7F-9481-88588E6079DC}" destId="{7F890F79-1905-4023-89D5-58DC9F59028B}" srcOrd="0" destOrd="0" presId="urn:microsoft.com/office/officeart/2005/8/layout/vList5"/>
    <dgm:cxn modelId="{C0AA0304-E0E0-42A3-B513-C77491815BAC}" srcId="{8882CEC1-4070-4B7F-9481-88588E6079DC}" destId="{9FEF35D8-AD24-40F9-A46F-8CC6A41A9C54}" srcOrd="0" destOrd="0" parTransId="{62A14883-A486-49F6-AD8E-8FFDD1385027}" sibTransId="{75A13797-2D09-42E9-B484-CA8DFF434FDE}"/>
    <dgm:cxn modelId="{198D2828-9B34-4C51-8220-6AFE813B6B94}" srcId="{51BC59AF-348F-4883-A46D-1FAC2CCACCD9}" destId="{59EB3948-096C-4176-B7F1-CF501A3B55B0}" srcOrd="0" destOrd="0" parTransId="{8DFE26D3-4F02-47A6-AD95-FF0D207A56DC}" sibTransId="{7336B92A-C5B9-437A-8D36-37EC2F980E06}"/>
    <dgm:cxn modelId="{98226B80-F0B8-431F-A59C-04C677AEBCB2}" srcId="{51BC59AF-348F-4883-A46D-1FAC2CCACCD9}" destId="{8882CEC1-4070-4B7F-9481-88588E6079DC}" srcOrd="1" destOrd="0" parTransId="{9E720650-EF6A-4309-9F4B-BC94E4D4B50A}" sibTransId="{5158516A-504F-4532-8B0D-49A778EDB200}"/>
    <dgm:cxn modelId="{F38AD5D2-3C0D-4EAD-9BEB-FC73615ED7E2}" type="presOf" srcId="{BA1AFCDE-71E6-49A7-B7B9-89DB4571E331}" destId="{8CCF031D-5ABB-4182-9163-4988593E84D0}" srcOrd="0" destOrd="2" presId="urn:microsoft.com/office/officeart/2005/8/layout/vList5"/>
    <dgm:cxn modelId="{471162B9-233F-47EA-B738-AF0A2F5712EE}" type="presOf" srcId="{9FEF35D8-AD24-40F9-A46F-8CC6A41A9C54}" destId="{AD83ECC7-409E-43BB-A8B6-B4C60E9C366B}" srcOrd="0" destOrd="0" presId="urn:microsoft.com/office/officeart/2005/8/layout/vList5"/>
    <dgm:cxn modelId="{8444F470-F29A-4BD3-8E07-9E35CF6F0A3F}" type="presOf" srcId="{090ABC81-8C1D-46D0-AF0E-DFEC8032F338}" destId="{8CCF031D-5ABB-4182-9163-4988593E84D0}" srcOrd="0" destOrd="5" presId="urn:microsoft.com/office/officeart/2005/8/layout/vList5"/>
    <dgm:cxn modelId="{4AC24246-143A-4442-85ED-2BB5799D6B67}" srcId="{59EB3948-096C-4176-B7F1-CF501A3B55B0}" destId="{70AE3826-CEF9-49A5-9AE9-6A687BA4BD02}" srcOrd="4" destOrd="0" parTransId="{F1AC9622-93AC-4D13-9912-4E969D9DAFD4}" sibTransId="{59D94E47-BAFE-47D3-BE71-3C42A7CEC177}"/>
    <dgm:cxn modelId="{57B336FD-E510-4A3D-8F80-104AF0BCF1EA}" srcId="{59EB3948-096C-4176-B7F1-CF501A3B55B0}" destId="{BA1AFCDE-71E6-49A7-B7B9-89DB4571E331}" srcOrd="2" destOrd="0" parTransId="{BB0130EA-6B56-4A43-A497-8FA09CA15308}" sibTransId="{F479927C-63B5-4F7C-BA9A-9F1B6E6DC5DC}"/>
    <dgm:cxn modelId="{ECD968B1-A688-4600-9758-D1D0F0055151}" type="presParOf" srcId="{4B090C2C-2506-4C54-8911-1ACBC3F8AA88}" destId="{30D2AC19-A46F-4E13-85D0-9CE4C6B98E9E}" srcOrd="0" destOrd="0" presId="urn:microsoft.com/office/officeart/2005/8/layout/vList5"/>
    <dgm:cxn modelId="{05673EB6-BE48-4E4B-8A51-BADAB8828732}" type="presParOf" srcId="{30D2AC19-A46F-4E13-85D0-9CE4C6B98E9E}" destId="{4605E36E-D8AB-4FDD-8DD1-BD03DC667867}" srcOrd="0" destOrd="0" presId="urn:microsoft.com/office/officeart/2005/8/layout/vList5"/>
    <dgm:cxn modelId="{099ABCFC-E976-4717-AC8F-45FDE5860292}" type="presParOf" srcId="{30D2AC19-A46F-4E13-85D0-9CE4C6B98E9E}" destId="{8CCF031D-5ABB-4182-9163-4988593E84D0}" srcOrd="1" destOrd="0" presId="urn:microsoft.com/office/officeart/2005/8/layout/vList5"/>
    <dgm:cxn modelId="{98397249-CAF2-41BC-B50D-C028727C84CC}" type="presParOf" srcId="{4B090C2C-2506-4C54-8911-1ACBC3F8AA88}" destId="{3C1EA18A-C917-48AB-A523-06635E7B5F5B}" srcOrd="1" destOrd="0" presId="urn:microsoft.com/office/officeart/2005/8/layout/vList5"/>
    <dgm:cxn modelId="{A3B7FFC5-0FDE-47B0-85EB-06B2FCFA4627}" type="presParOf" srcId="{4B090C2C-2506-4C54-8911-1ACBC3F8AA88}" destId="{24FA2C5E-2D54-4F1F-AE70-76C22F858726}" srcOrd="2" destOrd="0" presId="urn:microsoft.com/office/officeart/2005/8/layout/vList5"/>
    <dgm:cxn modelId="{79DA2C1C-501B-41DD-88C1-70306A64CB82}" type="presParOf" srcId="{24FA2C5E-2D54-4F1F-AE70-76C22F858726}" destId="{7F890F79-1905-4023-89D5-58DC9F59028B}" srcOrd="0" destOrd="0" presId="urn:microsoft.com/office/officeart/2005/8/layout/vList5"/>
    <dgm:cxn modelId="{C71C36C0-0942-4783-8073-933CED51F63C}" type="presParOf" srcId="{24FA2C5E-2D54-4F1F-AE70-76C22F858726}" destId="{AD83ECC7-409E-43BB-A8B6-B4C60E9C366B}"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1BC59AF-348F-4883-A46D-1FAC2CCACCD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59EB3948-096C-4176-B7F1-CF501A3B55B0}">
      <dgm:prSet phldrT="[Text]" custT="1"/>
      <dgm:spPr>
        <a:solidFill>
          <a:schemeClr val="bg1"/>
        </a:solidFill>
        <a:ln>
          <a:solidFill>
            <a:srgbClr val="0070C0"/>
          </a:solidFill>
        </a:ln>
      </dgm:spPr>
      <dgm:t>
        <a:bodyPr/>
        <a:lstStyle/>
        <a:p>
          <a:r>
            <a:rPr lang="en-US" sz="3600" b="0" dirty="0" smtClean="0">
              <a:solidFill>
                <a:schemeClr val="tx1"/>
              </a:solidFill>
              <a:latin typeface="Roboto" panose="020B0604020202020204" charset="0"/>
              <a:ea typeface="Roboto" panose="020B0604020202020204" charset="0"/>
            </a:rPr>
            <a:t>Require Information</a:t>
          </a:r>
          <a:endParaRPr lang="en-US" sz="3200" b="0" dirty="0">
            <a:latin typeface="Roboto" panose="020B0604020202020204" charset="0"/>
            <a:ea typeface="Roboto" panose="020B0604020202020204" charset="0"/>
          </a:endParaRPr>
        </a:p>
      </dgm:t>
    </dgm:pt>
    <dgm:pt modelId="{8DFE26D3-4F02-47A6-AD95-FF0D207A56DC}" type="parTrans" cxnId="{198D2828-9B34-4C51-8220-6AFE813B6B94}">
      <dgm:prSet/>
      <dgm:spPr/>
      <dgm:t>
        <a:bodyPr/>
        <a:lstStyle/>
        <a:p>
          <a:endParaRPr lang="en-US" b="1">
            <a:latin typeface="Roboto" panose="020B0604020202020204" charset="0"/>
            <a:ea typeface="Roboto" panose="020B0604020202020204" charset="0"/>
          </a:endParaRPr>
        </a:p>
      </dgm:t>
    </dgm:pt>
    <dgm:pt modelId="{7336B92A-C5B9-437A-8D36-37EC2F980E06}" type="sibTrans" cxnId="{198D2828-9B34-4C51-8220-6AFE813B6B94}">
      <dgm:prSet/>
      <dgm:spPr/>
      <dgm:t>
        <a:bodyPr/>
        <a:lstStyle/>
        <a:p>
          <a:endParaRPr lang="en-US" b="1">
            <a:latin typeface="Roboto" panose="020B0604020202020204" charset="0"/>
            <a:ea typeface="Roboto" panose="020B0604020202020204" charset="0"/>
          </a:endParaRPr>
        </a:p>
      </dgm:t>
    </dgm:pt>
    <dgm:pt modelId="{8882CEC1-4070-4B7F-9481-88588E6079DC}">
      <dgm:prSet phldrT="[Text]"/>
      <dgm:spPr>
        <a:solidFill>
          <a:schemeClr val="bg1"/>
        </a:solidFill>
        <a:ln>
          <a:solidFill>
            <a:srgbClr val="0070C0"/>
          </a:solidFill>
        </a:ln>
      </dgm:spPr>
      <dgm:t>
        <a:bodyPr/>
        <a:lstStyle/>
        <a:p>
          <a:r>
            <a:rPr lang="en-US" b="0" dirty="0" smtClean="0">
              <a:solidFill>
                <a:schemeClr val="tx1"/>
              </a:solidFill>
              <a:latin typeface="Roboto" panose="020B0604020202020204" charset="0"/>
              <a:ea typeface="Roboto" panose="020B0604020202020204" charset="0"/>
            </a:rPr>
            <a:t>Required Forms and Attachments</a:t>
          </a:r>
          <a:endParaRPr lang="en-US" b="0" dirty="0">
            <a:solidFill>
              <a:schemeClr val="tx1"/>
            </a:solidFill>
            <a:latin typeface="Roboto" panose="020B0604020202020204" charset="0"/>
            <a:ea typeface="Roboto" panose="020B0604020202020204" charset="0"/>
          </a:endParaRPr>
        </a:p>
      </dgm:t>
    </dgm:pt>
    <dgm:pt modelId="{9E720650-EF6A-4309-9F4B-BC94E4D4B50A}" type="parTrans" cxnId="{98226B80-F0B8-431F-A59C-04C677AEBCB2}">
      <dgm:prSet/>
      <dgm:spPr/>
      <dgm:t>
        <a:bodyPr/>
        <a:lstStyle/>
        <a:p>
          <a:endParaRPr lang="en-US" b="1">
            <a:latin typeface="Roboto" panose="020B0604020202020204" charset="0"/>
            <a:ea typeface="Roboto" panose="020B0604020202020204" charset="0"/>
          </a:endParaRPr>
        </a:p>
      </dgm:t>
    </dgm:pt>
    <dgm:pt modelId="{5158516A-504F-4532-8B0D-49A778EDB200}" type="sibTrans" cxnId="{98226B80-F0B8-431F-A59C-04C677AEBCB2}">
      <dgm:prSet/>
      <dgm:spPr/>
      <dgm:t>
        <a:bodyPr/>
        <a:lstStyle/>
        <a:p>
          <a:endParaRPr lang="en-US" b="1">
            <a:latin typeface="Roboto" panose="020B0604020202020204" charset="0"/>
            <a:ea typeface="Roboto" panose="020B0604020202020204" charset="0"/>
          </a:endParaRPr>
        </a:p>
      </dgm:t>
    </dgm:pt>
    <dgm:pt modelId="{EB5D21B4-8038-4DB0-BE72-6E6894A8622E}">
      <dgm:prSet phldrT="[Text]" custT="1"/>
      <dgm:spPr>
        <a:solidFill>
          <a:schemeClr val="bg1">
            <a:alpha val="90000"/>
          </a:schemeClr>
        </a:solidFill>
        <a:ln>
          <a:solidFill>
            <a:srgbClr val="0070C0">
              <a:alpha val="90000"/>
            </a:srgbClr>
          </a:solidFill>
        </a:ln>
      </dgm:spPr>
      <dgm:t>
        <a:bodyPr/>
        <a:lstStyle/>
        <a:p>
          <a:pPr>
            <a:lnSpc>
              <a:spcPct val="100000"/>
            </a:lnSpc>
            <a:spcAft>
              <a:spcPts val="600"/>
            </a:spcAft>
          </a:pPr>
          <a:r>
            <a:rPr lang="en-US" sz="1800" b="0" dirty="0">
              <a:solidFill>
                <a:srgbClr val="FF0000"/>
              </a:solidFill>
              <a:latin typeface="Roboto" panose="020B0604020202020204" charset="0"/>
              <a:ea typeface="Roboto" panose="020B0604020202020204" charset="0"/>
            </a:rPr>
            <a:t>Name/Taxpayer’s identification Number/residential address</a:t>
          </a:r>
        </a:p>
      </dgm:t>
    </dgm:pt>
    <dgm:pt modelId="{3F334EBB-5930-42DC-91C1-F7A29224FD6D}" type="parTrans" cxnId="{1782DAC5-0B7F-4FB0-AC5D-E94E63C6D48F}">
      <dgm:prSet/>
      <dgm:spPr/>
      <dgm:t>
        <a:bodyPr/>
        <a:lstStyle/>
        <a:p>
          <a:endParaRPr lang="en-US" b="1">
            <a:latin typeface="Roboto" panose="020B0604020202020204" charset="0"/>
            <a:ea typeface="Roboto" panose="020B0604020202020204" charset="0"/>
          </a:endParaRPr>
        </a:p>
      </dgm:t>
    </dgm:pt>
    <dgm:pt modelId="{46AF8A9B-70DE-4BDD-8A63-AFE4D0494D34}" type="sibTrans" cxnId="{1782DAC5-0B7F-4FB0-AC5D-E94E63C6D48F}">
      <dgm:prSet/>
      <dgm:spPr/>
      <dgm:t>
        <a:bodyPr/>
        <a:lstStyle/>
        <a:p>
          <a:endParaRPr lang="en-US" b="1">
            <a:latin typeface="Roboto" panose="020B0604020202020204" charset="0"/>
            <a:ea typeface="Roboto" panose="020B0604020202020204" charset="0"/>
          </a:endParaRPr>
        </a:p>
      </dgm:t>
    </dgm:pt>
    <dgm:pt modelId="{BC327531-5ED0-44B0-B42A-A378E1E82CB0}">
      <dgm:prSet phldrT="[Text]" custT="1"/>
      <dgm:spPr>
        <a:solidFill>
          <a:schemeClr val="bg1">
            <a:alpha val="90000"/>
          </a:schemeClr>
        </a:solidFill>
        <a:ln>
          <a:solidFill>
            <a:srgbClr val="0070C0">
              <a:alpha val="90000"/>
            </a:srgbClr>
          </a:solidFill>
        </a:ln>
      </dgm:spPr>
      <dgm:t>
        <a:bodyPr/>
        <a:lstStyle/>
        <a:p>
          <a:pPr>
            <a:lnSpc>
              <a:spcPct val="100000"/>
            </a:lnSpc>
            <a:spcAft>
              <a:spcPts val="600"/>
            </a:spcAft>
          </a:pPr>
          <a:endParaRPr lang="en-US" sz="1800" b="0" dirty="0">
            <a:solidFill>
              <a:srgbClr val="FF0000"/>
            </a:solidFill>
            <a:latin typeface="Roboto" panose="020B0604020202020204" charset="0"/>
            <a:ea typeface="Roboto" panose="020B0604020202020204" charset="0"/>
          </a:endParaRPr>
        </a:p>
      </dgm:t>
    </dgm:pt>
    <dgm:pt modelId="{0EB8FCE4-CB32-4CD4-8788-B758E669D8AD}" type="parTrans" cxnId="{1ECC905C-9519-4191-BC3D-EE197722FDB9}">
      <dgm:prSet/>
      <dgm:spPr/>
      <dgm:t>
        <a:bodyPr/>
        <a:lstStyle/>
        <a:p>
          <a:endParaRPr lang="en-US" b="1">
            <a:latin typeface="Roboto" panose="020B0604020202020204" charset="0"/>
            <a:ea typeface="Roboto" panose="020B0604020202020204" charset="0"/>
          </a:endParaRPr>
        </a:p>
      </dgm:t>
    </dgm:pt>
    <dgm:pt modelId="{1E81499B-3B6A-4A8E-8302-7D48DBDDAC97}" type="sibTrans" cxnId="{1ECC905C-9519-4191-BC3D-EE197722FDB9}">
      <dgm:prSet/>
      <dgm:spPr/>
      <dgm:t>
        <a:bodyPr/>
        <a:lstStyle/>
        <a:p>
          <a:endParaRPr lang="en-US" b="1">
            <a:latin typeface="Roboto" panose="020B0604020202020204" charset="0"/>
            <a:ea typeface="Roboto" panose="020B0604020202020204" charset="0"/>
          </a:endParaRPr>
        </a:p>
      </dgm:t>
    </dgm:pt>
    <dgm:pt modelId="{93BB9836-94E3-4FB6-9F2B-84B8E18F23FA}">
      <dgm:prSet phldrT="[Text]" custT="1"/>
      <dgm:spPr>
        <a:solidFill>
          <a:schemeClr val="bg1">
            <a:alpha val="90000"/>
          </a:schemeClr>
        </a:solidFill>
        <a:ln>
          <a:solidFill>
            <a:srgbClr val="0070C0">
              <a:alpha val="90000"/>
            </a:srgbClr>
          </a:solidFill>
        </a:ln>
      </dgm:spPr>
      <dgm:t>
        <a:bodyPr/>
        <a:lstStyle/>
        <a:p>
          <a:pPr>
            <a:lnSpc>
              <a:spcPct val="100000"/>
            </a:lnSpc>
            <a:spcAft>
              <a:spcPts val="600"/>
            </a:spcAft>
          </a:pPr>
          <a:r>
            <a:rPr lang="en-US" sz="1800" b="0" dirty="0">
              <a:solidFill>
                <a:srgbClr val="FF0000"/>
              </a:solidFill>
              <a:latin typeface="Roboto" panose="020B0604020202020204" charset="0"/>
              <a:ea typeface="Roboto" panose="020B0604020202020204" charset="0"/>
            </a:rPr>
            <a:t>Civil status of employee, whether single, married, legally separated, widow or widower</a:t>
          </a:r>
        </a:p>
      </dgm:t>
    </dgm:pt>
    <dgm:pt modelId="{E2030E94-891D-49E0-8A66-426D7C0F7AE1}" type="parTrans" cxnId="{6BB64577-BDBC-4374-8F3E-F9C884D24667}">
      <dgm:prSet/>
      <dgm:spPr/>
      <dgm:t>
        <a:bodyPr/>
        <a:lstStyle/>
        <a:p>
          <a:endParaRPr lang="en-US" b="1">
            <a:latin typeface="Roboto" panose="020B0604020202020204" charset="0"/>
            <a:ea typeface="Roboto" panose="020B0604020202020204" charset="0"/>
          </a:endParaRPr>
        </a:p>
      </dgm:t>
    </dgm:pt>
    <dgm:pt modelId="{44F0DA4C-DDCC-49A5-9E03-80DD46492159}" type="sibTrans" cxnId="{6BB64577-BDBC-4374-8F3E-F9C884D24667}">
      <dgm:prSet/>
      <dgm:spPr/>
      <dgm:t>
        <a:bodyPr/>
        <a:lstStyle/>
        <a:p>
          <a:endParaRPr lang="en-US" b="1">
            <a:latin typeface="Roboto" panose="020B0604020202020204" charset="0"/>
            <a:ea typeface="Roboto" panose="020B0604020202020204" charset="0"/>
          </a:endParaRPr>
        </a:p>
      </dgm:t>
    </dgm:pt>
    <dgm:pt modelId="{6D939DDC-E31E-4065-9418-9288855FE7AB}">
      <dgm:prSet phldrT="[Text]" custT="1"/>
      <dgm:spPr>
        <a:solidFill>
          <a:schemeClr val="bg1">
            <a:alpha val="90000"/>
          </a:schemeClr>
        </a:solidFill>
        <a:ln>
          <a:solidFill>
            <a:srgbClr val="0070C0">
              <a:alpha val="90000"/>
            </a:srgbClr>
          </a:solidFill>
        </a:ln>
      </dgm:spPr>
      <dgm:t>
        <a:bodyPr/>
        <a:lstStyle/>
        <a:p>
          <a:pPr>
            <a:lnSpc>
              <a:spcPct val="100000"/>
            </a:lnSpc>
            <a:spcAft>
              <a:spcPts val="600"/>
            </a:spcAft>
          </a:pPr>
          <a:r>
            <a:rPr lang="en-US" sz="1800" b="0" dirty="0">
              <a:solidFill>
                <a:srgbClr val="FF0000"/>
              </a:solidFill>
              <a:latin typeface="Roboto" panose="020B0604020202020204" charset="0"/>
              <a:ea typeface="Roboto" panose="020B0604020202020204" charset="0"/>
            </a:rPr>
            <a:t>Occupational status of the spouse</a:t>
          </a:r>
        </a:p>
      </dgm:t>
    </dgm:pt>
    <dgm:pt modelId="{A66D3A62-A7B1-4F90-BB6A-0FD571106BC9}" type="parTrans" cxnId="{5584BC07-9C9C-4254-9505-1B5FA0866959}">
      <dgm:prSet/>
      <dgm:spPr/>
      <dgm:t>
        <a:bodyPr/>
        <a:lstStyle/>
        <a:p>
          <a:endParaRPr lang="en-US" b="1">
            <a:latin typeface="Roboto" panose="020B0604020202020204" charset="0"/>
            <a:ea typeface="Roboto" panose="020B0604020202020204" charset="0"/>
          </a:endParaRPr>
        </a:p>
      </dgm:t>
    </dgm:pt>
    <dgm:pt modelId="{FD5513D2-281C-4FDB-852A-EE9E02A82347}" type="sibTrans" cxnId="{5584BC07-9C9C-4254-9505-1B5FA0866959}">
      <dgm:prSet/>
      <dgm:spPr/>
      <dgm:t>
        <a:bodyPr/>
        <a:lstStyle/>
        <a:p>
          <a:endParaRPr lang="en-US" b="1">
            <a:latin typeface="Roboto" panose="020B0604020202020204" charset="0"/>
            <a:ea typeface="Roboto" panose="020B0604020202020204" charset="0"/>
          </a:endParaRPr>
        </a:p>
      </dgm:t>
    </dgm:pt>
    <dgm:pt modelId="{973233E0-C258-4E14-800D-D5EF361E373C}">
      <dgm:prSet phldrT="[Text]" custT="1"/>
      <dgm:spPr>
        <a:solidFill>
          <a:schemeClr val="bg1">
            <a:alpha val="90000"/>
          </a:schemeClr>
        </a:solidFill>
        <a:ln>
          <a:solidFill>
            <a:srgbClr val="0070C0">
              <a:alpha val="90000"/>
            </a:srgbClr>
          </a:solidFill>
        </a:ln>
      </dgm:spPr>
      <dgm:t>
        <a:bodyPr/>
        <a:lstStyle/>
        <a:p>
          <a:pPr>
            <a:lnSpc>
              <a:spcPct val="100000"/>
            </a:lnSpc>
            <a:spcAft>
              <a:spcPts val="600"/>
            </a:spcAft>
          </a:pPr>
          <a:r>
            <a:rPr lang="en-US" sz="1800" b="0" dirty="0">
              <a:solidFill>
                <a:srgbClr val="FF0000"/>
              </a:solidFill>
              <a:latin typeface="Roboto" panose="020B0604020202020204" charset="0"/>
              <a:ea typeface="Roboto" panose="020B0604020202020204" charset="0"/>
            </a:rPr>
            <a:t>Copy of marriage contract, if married </a:t>
          </a:r>
        </a:p>
      </dgm:t>
    </dgm:pt>
    <dgm:pt modelId="{FC2F83F3-1C56-4D23-9BD7-F4779E79FAD2}" type="parTrans" cxnId="{1752CE56-6C66-465F-8462-EF6FC32EB8FB}">
      <dgm:prSet/>
      <dgm:spPr/>
      <dgm:t>
        <a:bodyPr/>
        <a:lstStyle/>
        <a:p>
          <a:endParaRPr lang="en-US" b="1">
            <a:latin typeface="Roboto" panose="020B0604020202020204" charset="0"/>
            <a:ea typeface="Roboto" panose="020B0604020202020204" charset="0"/>
          </a:endParaRPr>
        </a:p>
      </dgm:t>
    </dgm:pt>
    <dgm:pt modelId="{CFF32715-3533-4BB6-B594-20962D81B198}" type="sibTrans" cxnId="{1752CE56-6C66-465F-8462-EF6FC32EB8FB}">
      <dgm:prSet/>
      <dgm:spPr/>
      <dgm:t>
        <a:bodyPr/>
        <a:lstStyle/>
        <a:p>
          <a:endParaRPr lang="en-US" b="1">
            <a:latin typeface="Roboto" panose="020B0604020202020204" charset="0"/>
            <a:ea typeface="Roboto" panose="020B0604020202020204" charset="0"/>
          </a:endParaRPr>
        </a:p>
      </dgm:t>
    </dgm:pt>
    <dgm:pt modelId="{9B7DCAE4-BD48-4B09-BF46-ABFD38291BFC}">
      <dgm:prSet phldrT="[Text]" custT="1"/>
      <dgm:spPr>
        <a:solidFill>
          <a:schemeClr val="bg1">
            <a:alpha val="90000"/>
          </a:schemeClr>
        </a:solidFill>
        <a:ln>
          <a:solidFill>
            <a:srgbClr val="0070C0">
              <a:alpha val="90000"/>
            </a:srgbClr>
          </a:solidFill>
        </a:ln>
      </dgm:spPr>
      <dgm:t>
        <a:bodyPr/>
        <a:lstStyle/>
        <a:p>
          <a:pPr>
            <a:lnSpc>
              <a:spcPct val="100000"/>
            </a:lnSpc>
            <a:spcAft>
              <a:spcPts val="600"/>
            </a:spcAft>
          </a:pPr>
          <a:r>
            <a:rPr lang="en-US" sz="1800" b="0" dirty="0">
              <a:solidFill>
                <a:srgbClr val="FF0000"/>
              </a:solidFill>
              <a:latin typeface="Roboto" panose="020B0604020202020204" charset="0"/>
              <a:ea typeface="Roboto" panose="020B0604020202020204" charset="0"/>
            </a:rPr>
            <a:t>Reduced requirements to 2, namely:</a:t>
          </a:r>
        </a:p>
      </dgm:t>
    </dgm:pt>
    <dgm:pt modelId="{9CBD5EB9-7F37-4B29-92E6-3DC496ED218B}" type="parTrans" cxnId="{450102AF-3342-4F2F-AA91-0AB572F3B1E0}">
      <dgm:prSet/>
      <dgm:spPr/>
      <dgm:t>
        <a:bodyPr/>
        <a:lstStyle/>
        <a:p>
          <a:endParaRPr lang="en-US" b="1">
            <a:latin typeface="Roboto" panose="020B0604020202020204" charset="0"/>
            <a:ea typeface="Roboto" panose="020B0604020202020204" charset="0"/>
          </a:endParaRPr>
        </a:p>
      </dgm:t>
    </dgm:pt>
    <dgm:pt modelId="{E7460697-0A8A-4039-AC0C-B3FCE7619982}" type="sibTrans" cxnId="{450102AF-3342-4F2F-AA91-0AB572F3B1E0}">
      <dgm:prSet/>
      <dgm:spPr/>
      <dgm:t>
        <a:bodyPr/>
        <a:lstStyle/>
        <a:p>
          <a:endParaRPr lang="en-US" b="1">
            <a:latin typeface="Roboto" panose="020B0604020202020204" charset="0"/>
            <a:ea typeface="Roboto" panose="020B0604020202020204" charset="0"/>
          </a:endParaRPr>
        </a:p>
      </dgm:t>
    </dgm:pt>
    <dgm:pt modelId="{04C92DE8-739C-4EF2-9F94-39C6B80FA199}">
      <dgm:prSet phldrT="[Text]" custT="1"/>
      <dgm:spPr>
        <a:solidFill>
          <a:schemeClr val="bg1">
            <a:alpha val="90000"/>
          </a:schemeClr>
        </a:solidFill>
        <a:ln>
          <a:solidFill>
            <a:srgbClr val="0070C0">
              <a:alpha val="90000"/>
            </a:srgbClr>
          </a:solidFill>
        </a:ln>
      </dgm:spPr>
      <dgm:t>
        <a:bodyPr/>
        <a:lstStyle/>
        <a:p>
          <a:pPr>
            <a:lnSpc>
              <a:spcPct val="100000"/>
            </a:lnSpc>
            <a:spcAft>
              <a:spcPts val="600"/>
            </a:spcAft>
          </a:pPr>
          <a:r>
            <a:rPr lang="en-US" sz="1800" b="0" dirty="0">
              <a:solidFill>
                <a:srgbClr val="FF0000"/>
              </a:solidFill>
              <a:latin typeface="Roboto" panose="020B0604020202020204" charset="0"/>
              <a:ea typeface="Roboto" panose="020B0604020202020204" charset="0"/>
            </a:rPr>
            <a:t>Any identification issued by any government  body</a:t>
          </a:r>
        </a:p>
      </dgm:t>
    </dgm:pt>
    <dgm:pt modelId="{7A7B2582-3391-431B-907A-00A5A3BD2AB9}" type="parTrans" cxnId="{28EEDB72-5690-4698-AE40-633E2C34325B}">
      <dgm:prSet/>
      <dgm:spPr/>
      <dgm:t>
        <a:bodyPr/>
        <a:lstStyle/>
        <a:p>
          <a:endParaRPr lang="en-US" b="1">
            <a:latin typeface="Roboto" panose="020B0604020202020204" charset="0"/>
            <a:ea typeface="Roboto" panose="020B0604020202020204" charset="0"/>
          </a:endParaRPr>
        </a:p>
      </dgm:t>
    </dgm:pt>
    <dgm:pt modelId="{8BFE3FA6-D354-424F-9803-791663E53D23}" type="sibTrans" cxnId="{28EEDB72-5690-4698-AE40-633E2C34325B}">
      <dgm:prSet/>
      <dgm:spPr/>
      <dgm:t>
        <a:bodyPr/>
        <a:lstStyle/>
        <a:p>
          <a:endParaRPr lang="en-US" b="1">
            <a:latin typeface="Roboto" panose="020B0604020202020204" charset="0"/>
            <a:ea typeface="Roboto" panose="020B0604020202020204" charset="0"/>
          </a:endParaRPr>
        </a:p>
      </dgm:t>
    </dgm:pt>
    <dgm:pt modelId="{69B6F8C2-97E4-4434-8A1C-3DC5756B254D}">
      <dgm:prSet phldrT="[Text]" custT="1"/>
      <dgm:spPr>
        <a:solidFill>
          <a:schemeClr val="bg1">
            <a:alpha val="90000"/>
          </a:schemeClr>
        </a:solidFill>
        <a:ln>
          <a:solidFill>
            <a:srgbClr val="0070C0">
              <a:alpha val="90000"/>
            </a:srgbClr>
          </a:solidFill>
        </a:ln>
      </dgm:spPr>
      <dgm:t>
        <a:bodyPr/>
        <a:lstStyle/>
        <a:p>
          <a:pPr>
            <a:lnSpc>
              <a:spcPct val="100000"/>
            </a:lnSpc>
            <a:spcAft>
              <a:spcPts val="600"/>
            </a:spcAft>
          </a:pPr>
          <a:endParaRPr lang="en-US" sz="1800" b="0" dirty="0">
            <a:solidFill>
              <a:srgbClr val="FF0000"/>
            </a:solidFill>
            <a:latin typeface="Roboto" panose="020B0604020202020204" charset="0"/>
            <a:ea typeface="Roboto" panose="020B0604020202020204" charset="0"/>
          </a:endParaRPr>
        </a:p>
      </dgm:t>
    </dgm:pt>
    <dgm:pt modelId="{03087B7B-5469-4F06-9FC5-BBA7E894A428}" type="parTrans" cxnId="{EBB4075D-4BB1-4D2B-AAC4-B8B666526FCA}">
      <dgm:prSet/>
      <dgm:spPr/>
    </dgm:pt>
    <dgm:pt modelId="{64EB4D94-9DF5-45E3-8D37-CBF2A83AAB26}" type="sibTrans" cxnId="{EBB4075D-4BB1-4D2B-AAC4-B8B666526FCA}">
      <dgm:prSet/>
      <dgm:spPr/>
    </dgm:pt>
    <dgm:pt modelId="{4B090C2C-2506-4C54-8911-1ACBC3F8AA88}" type="pres">
      <dgm:prSet presAssocID="{51BC59AF-348F-4883-A46D-1FAC2CCACCD9}" presName="Name0" presStyleCnt="0">
        <dgm:presLayoutVars>
          <dgm:dir/>
          <dgm:animLvl val="lvl"/>
          <dgm:resizeHandles val="exact"/>
        </dgm:presLayoutVars>
      </dgm:prSet>
      <dgm:spPr/>
      <dgm:t>
        <a:bodyPr/>
        <a:lstStyle/>
        <a:p>
          <a:endParaRPr lang="en-US"/>
        </a:p>
      </dgm:t>
    </dgm:pt>
    <dgm:pt modelId="{30D2AC19-A46F-4E13-85D0-9CE4C6B98E9E}" type="pres">
      <dgm:prSet presAssocID="{59EB3948-096C-4176-B7F1-CF501A3B55B0}" presName="linNode" presStyleCnt="0"/>
      <dgm:spPr/>
    </dgm:pt>
    <dgm:pt modelId="{4605E36E-D8AB-4FDD-8DD1-BD03DC667867}" type="pres">
      <dgm:prSet presAssocID="{59EB3948-096C-4176-B7F1-CF501A3B55B0}" presName="parentText" presStyleLbl="node1" presStyleIdx="0" presStyleCnt="2" custScaleX="96911" custScaleY="71734" custLinFactNeighborX="-1118" custLinFactNeighborY="-13468">
        <dgm:presLayoutVars>
          <dgm:chMax val="1"/>
          <dgm:bulletEnabled val="1"/>
        </dgm:presLayoutVars>
      </dgm:prSet>
      <dgm:spPr/>
      <dgm:t>
        <a:bodyPr/>
        <a:lstStyle/>
        <a:p>
          <a:endParaRPr lang="en-US"/>
        </a:p>
      </dgm:t>
    </dgm:pt>
    <dgm:pt modelId="{8CCF031D-5ABB-4182-9163-4988593E84D0}" type="pres">
      <dgm:prSet presAssocID="{59EB3948-096C-4176-B7F1-CF501A3B55B0}" presName="descendantText" presStyleLbl="alignAccFollowNode1" presStyleIdx="0" presStyleCnt="2" custScaleX="92344" custScaleY="92831" custLinFactNeighborX="2099" custLinFactNeighborY="6185">
        <dgm:presLayoutVars>
          <dgm:bulletEnabled val="1"/>
        </dgm:presLayoutVars>
      </dgm:prSet>
      <dgm:spPr/>
      <dgm:t>
        <a:bodyPr/>
        <a:lstStyle/>
        <a:p>
          <a:endParaRPr lang="en-US"/>
        </a:p>
      </dgm:t>
    </dgm:pt>
    <dgm:pt modelId="{3C1EA18A-C917-48AB-A523-06635E7B5F5B}" type="pres">
      <dgm:prSet presAssocID="{7336B92A-C5B9-437A-8D36-37EC2F980E06}" presName="sp" presStyleCnt="0"/>
      <dgm:spPr/>
    </dgm:pt>
    <dgm:pt modelId="{24FA2C5E-2D54-4F1F-AE70-76C22F858726}" type="pres">
      <dgm:prSet presAssocID="{8882CEC1-4070-4B7F-9481-88588E6079DC}" presName="linNode" presStyleCnt="0"/>
      <dgm:spPr/>
    </dgm:pt>
    <dgm:pt modelId="{7F890F79-1905-4023-89D5-58DC9F59028B}" type="pres">
      <dgm:prSet presAssocID="{8882CEC1-4070-4B7F-9481-88588E6079DC}" presName="parentText" presStyleLbl="node1" presStyleIdx="1" presStyleCnt="2" custScaleX="92933" custScaleY="81390">
        <dgm:presLayoutVars>
          <dgm:chMax val="1"/>
          <dgm:bulletEnabled val="1"/>
        </dgm:presLayoutVars>
      </dgm:prSet>
      <dgm:spPr/>
      <dgm:t>
        <a:bodyPr/>
        <a:lstStyle/>
        <a:p>
          <a:endParaRPr lang="en-US"/>
        </a:p>
      </dgm:t>
    </dgm:pt>
    <dgm:pt modelId="{AD83ECC7-409E-43BB-A8B6-B4C60E9C366B}" type="pres">
      <dgm:prSet presAssocID="{8882CEC1-4070-4B7F-9481-88588E6079DC}" presName="descendantText" presStyleLbl="alignAccFollowNode1" presStyleIdx="1" presStyleCnt="2" custScaleX="92149" custScaleY="71762" custLinFactNeighborX="6447" custLinFactNeighborY="-952">
        <dgm:presLayoutVars>
          <dgm:bulletEnabled val="1"/>
        </dgm:presLayoutVars>
      </dgm:prSet>
      <dgm:spPr/>
      <dgm:t>
        <a:bodyPr/>
        <a:lstStyle/>
        <a:p>
          <a:endParaRPr lang="en-US"/>
        </a:p>
      </dgm:t>
    </dgm:pt>
  </dgm:ptLst>
  <dgm:cxnLst>
    <dgm:cxn modelId="{630B9278-3BD9-4ABA-83FA-1B3F5E564C36}" type="presOf" srcId="{69B6F8C2-97E4-4434-8A1C-3DC5756B254D}" destId="{8CCF031D-5ABB-4182-9163-4988593E84D0}" srcOrd="0" destOrd="0" presId="urn:microsoft.com/office/officeart/2005/8/layout/vList5"/>
    <dgm:cxn modelId="{1782DAC5-0B7F-4FB0-AC5D-E94E63C6D48F}" srcId="{59EB3948-096C-4176-B7F1-CF501A3B55B0}" destId="{EB5D21B4-8038-4DB0-BE72-6E6894A8622E}" srcOrd="1" destOrd="0" parTransId="{3F334EBB-5930-42DC-91C1-F7A29224FD6D}" sibTransId="{46AF8A9B-70DE-4BDD-8A63-AFE4D0494D34}"/>
    <dgm:cxn modelId="{9959D138-2F9D-4CA2-B439-B656E1DDED7A}" type="presOf" srcId="{6D939DDC-E31E-4065-9418-9288855FE7AB}" destId="{8CCF031D-5ABB-4182-9163-4988593E84D0}" srcOrd="0" destOrd="3" presId="urn:microsoft.com/office/officeart/2005/8/layout/vList5"/>
    <dgm:cxn modelId="{450102AF-3342-4F2F-AA91-0AB572F3B1E0}" srcId="{8882CEC1-4070-4B7F-9481-88588E6079DC}" destId="{9B7DCAE4-BD48-4B09-BF46-ABFD38291BFC}" srcOrd="0" destOrd="0" parTransId="{9CBD5EB9-7F37-4B29-92E6-3DC496ED218B}" sibTransId="{E7460697-0A8A-4039-AC0C-B3FCE7619982}"/>
    <dgm:cxn modelId="{5584BC07-9C9C-4254-9505-1B5FA0866959}" srcId="{59EB3948-096C-4176-B7F1-CF501A3B55B0}" destId="{6D939DDC-E31E-4065-9418-9288855FE7AB}" srcOrd="3" destOrd="0" parTransId="{A66D3A62-A7B1-4F90-BB6A-0FD571106BC9}" sibTransId="{FD5513D2-281C-4FDB-852A-EE9E02A82347}"/>
    <dgm:cxn modelId="{0D03C078-D1E3-438B-A035-1013F7C455C5}" type="presOf" srcId="{59EB3948-096C-4176-B7F1-CF501A3B55B0}" destId="{4605E36E-D8AB-4FDD-8DD1-BD03DC667867}" srcOrd="0" destOrd="0" presId="urn:microsoft.com/office/officeart/2005/8/layout/vList5"/>
    <dgm:cxn modelId="{94076428-D9D4-4679-AF55-25013191BE77}" type="presOf" srcId="{BC327531-5ED0-44B0-B42A-A378E1E82CB0}" destId="{8CCF031D-5ABB-4182-9163-4988593E84D0}" srcOrd="0" destOrd="4" presId="urn:microsoft.com/office/officeart/2005/8/layout/vList5"/>
    <dgm:cxn modelId="{4F6CC3B5-33AF-4E8D-99BF-76B161D7E30E}" type="presOf" srcId="{EB5D21B4-8038-4DB0-BE72-6E6894A8622E}" destId="{8CCF031D-5ABB-4182-9163-4988593E84D0}" srcOrd="0" destOrd="1" presId="urn:microsoft.com/office/officeart/2005/8/layout/vList5"/>
    <dgm:cxn modelId="{12AECB38-9AA7-4FA6-9D7A-94E7C329A4C6}" type="presOf" srcId="{51BC59AF-348F-4883-A46D-1FAC2CCACCD9}" destId="{4B090C2C-2506-4C54-8911-1ACBC3F8AA88}" srcOrd="0" destOrd="0" presId="urn:microsoft.com/office/officeart/2005/8/layout/vList5"/>
    <dgm:cxn modelId="{28EEDB72-5690-4698-AE40-633E2C34325B}" srcId="{8882CEC1-4070-4B7F-9481-88588E6079DC}" destId="{04C92DE8-739C-4EF2-9F94-39C6B80FA199}" srcOrd="1" destOrd="0" parTransId="{7A7B2582-3391-431B-907A-00A5A3BD2AB9}" sibTransId="{8BFE3FA6-D354-424F-9803-791663E53D23}"/>
    <dgm:cxn modelId="{1752CE56-6C66-465F-8462-EF6FC32EB8FB}" srcId="{8882CEC1-4070-4B7F-9481-88588E6079DC}" destId="{973233E0-C258-4E14-800D-D5EF361E373C}" srcOrd="2" destOrd="0" parTransId="{FC2F83F3-1C56-4D23-9BD7-F4779E79FAD2}" sibTransId="{CFF32715-3533-4BB6-B594-20962D81B198}"/>
    <dgm:cxn modelId="{7BB5508B-52A2-488D-B332-BD5CA9538BE1}" type="presOf" srcId="{93BB9836-94E3-4FB6-9F2B-84B8E18F23FA}" destId="{8CCF031D-5ABB-4182-9163-4988593E84D0}" srcOrd="0" destOrd="2" presId="urn:microsoft.com/office/officeart/2005/8/layout/vList5"/>
    <dgm:cxn modelId="{019FF01A-EB3B-4CF3-8222-CC3470918904}" type="presOf" srcId="{8882CEC1-4070-4B7F-9481-88588E6079DC}" destId="{7F890F79-1905-4023-89D5-58DC9F59028B}" srcOrd="0" destOrd="0" presId="urn:microsoft.com/office/officeart/2005/8/layout/vList5"/>
    <dgm:cxn modelId="{6BB64577-BDBC-4374-8F3E-F9C884D24667}" srcId="{59EB3948-096C-4176-B7F1-CF501A3B55B0}" destId="{93BB9836-94E3-4FB6-9F2B-84B8E18F23FA}" srcOrd="2" destOrd="0" parTransId="{E2030E94-891D-49E0-8A66-426D7C0F7AE1}" sibTransId="{44F0DA4C-DDCC-49A5-9E03-80DD46492159}"/>
    <dgm:cxn modelId="{198D2828-9B34-4C51-8220-6AFE813B6B94}" srcId="{51BC59AF-348F-4883-A46D-1FAC2CCACCD9}" destId="{59EB3948-096C-4176-B7F1-CF501A3B55B0}" srcOrd="0" destOrd="0" parTransId="{8DFE26D3-4F02-47A6-AD95-FF0D207A56DC}" sibTransId="{7336B92A-C5B9-437A-8D36-37EC2F980E06}"/>
    <dgm:cxn modelId="{98226B80-F0B8-431F-A59C-04C677AEBCB2}" srcId="{51BC59AF-348F-4883-A46D-1FAC2CCACCD9}" destId="{8882CEC1-4070-4B7F-9481-88588E6079DC}" srcOrd="1" destOrd="0" parTransId="{9E720650-EF6A-4309-9F4B-BC94E4D4B50A}" sibTransId="{5158516A-504F-4532-8B0D-49A778EDB200}"/>
    <dgm:cxn modelId="{5684B0AB-AE72-47E3-ACC1-DC988E9F674D}" type="presOf" srcId="{9B7DCAE4-BD48-4B09-BF46-ABFD38291BFC}" destId="{AD83ECC7-409E-43BB-A8B6-B4C60E9C366B}" srcOrd="0" destOrd="0" presId="urn:microsoft.com/office/officeart/2005/8/layout/vList5"/>
    <dgm:cxn modelId="{1ECC905C-9519-4191-BC3D-EE197722FDB9}" srcId="{59EB3948-096C-4176-B7F1-CF501A3B55B0}" destId="{BC327531-5ED0-44B0-B42A-A378E1E82CB0}" srcOrd="4" destOrd="0" parTransId="{0EB8FCE4-CB32-4CD4-8788-B758E669D8AD}" sibTransId="{1E81499B-3B6A-4A8E-8302-7D48DBDDAC97}"/>
    <dgm:cxn modelId="{EBB4075D-4BB1-4D2B-AAC4-B8B666526FCA}" srcId="{59EB3948-096C-4176-B7F1-CF501A3B55B0}" destId="{69B6F8C2-97E4-4434-8A1C-3DC5756B254D}" srcOrd="0" destOrd="0" parTransId="{03087B7B-5469-4F06-9FC5-BBA7E894A428}" sibTransId="{64EB4D94-9DF5-45E3-8D37-CBF2A83AAB26}"/>
    <dgm:cxn modelId="{BAA2F5DD-6438-4B86-A39E-EBD1405CBDFE}" type="presOf" srcId="{04C92DE8-739C-4EF2-9F94-39C6B80FA199}" destId="{AD83ECC7-409E-43BB-A8B6-B4C60E9C366B}" srcOrd="0" destOrd="1" presId="urn:microsoft.com/office/officeart/2005/8/layout/vList5"/>
    <dgm:cxn modelId="{AA632410-6040-485D-A593-11864B43BD4D}" type="presOf" srcId="{973233E0-C258-4E14-800D-D5EF361E373C}" destId="{AD83ECC7-409E-43BB-A8B6-B4C60E9C366B}" srcOrd="0" destOrd="2" presId="urn:microsoft.com/office/officeart/2005/8/layout/vList5"/>
    <dgm:cxn modelId="{ECD968B1-A688-4600-9758-D1D0F0055151}" type="presParOf" srcId="{4B090C2C-2506-4C54-8911-1ACBC3F8AA88}" destId="{30D2AC19-A46F-4E13-85D0-9CE4C6B98E9E}" srcOrd="0" destOrd="0" presId="urn:microsoft.com/office/officeart/2005/8/layout/vList5"/>
    <dgm:cxn modelId="{05673EB6-BE48-4E4B-8A51-BADAB8828732}" type="presParOf" srcId="{30D2AC19-A46F-4E13-85D0-9CE4C6B98E9E}" destId="{4605E36E-D8AB-4FDD-8DD1-BD03DC667867}" srcOrd="0" destOrd="0" presId="urn:microsoft.com/office/officeart/2005/8/layout/vList5"/>
    <dgm:cxn modelId="{099ABCFC-E976-4717-AC8F-45FDE5860292}" type="presParOf" srcId="{30D2AC19-A46F-4E13-85D0-9CE4C6B98E9E}" destId="{8CCF031D-5ABB-4182-9163-4988593E84D0}" srcOrd="1" destOrd="0" presId="urn:microsoft.com/office/officeart/2005/8/layout/vList5"/>
    <dgm:cxn modelId="{98397249-CAF2-41BC-B50D-C028727C84CC}" type="presParOf" srcId="{4B090C2C-2506-4C54-8911-1ACBC3F8AA88}" destId="{3C1EA18A-C917-48AB-A523-06635E7B5F5B}" srcOrd="1" destOrd="0" presId="urn:microsoft.com/office/officeart/2005/8/layout/vList5"/>
    <dgm:cxn modelId="{A3B7FFC5-0FDE-47B0-85EB-06B2FCFA4627}" type="presParOf" srcId="{4B090C2C-2506-4C54-8911-1ACBC3F8AA88}" destId="{24FA2C5E-2D54-4F1F-AE70-76C22F858726}" srcOrd="2" destOrd="0" presId="urn:microsoft.com/office/officeart/2005/8/layout/vList5"/>
    <dgm:cxn modelId="{79DA2C1C-501B-41DD-88C1-70306A64CB82}" type="presParOf" srcId="{24FA2C5E-2D54-4F1F-AE70-76C22F858726}" destId="{7F890F79-1905-4023-89D5-58DC9F59028B}" srcOrd="0" destOrd="0" presId="urn:microsoft.com/office/officeart/2005/8/layout/vList5"/>
    <dgm:cxn modelId="{C71C36C0-0942-4783-8073-933CED51F63C}" type="presParOf" srcId="{24FA2C5E-2D54-4F1F-AE70-76C22F858726}" destId="{AD83ECC7-409E-43BB-A8B6-B4C60E9C366B}"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A81D4F18-3CB0-4ACA-A05B-5DDF571FEE7C}" type="doc">
      <dgm:prSet loTypeId="urn:microsoft.com/office/officeart/2005/8/layout/hProcess9" loCatId="process" qsTypeId="urn:microsoft.com/office/officeart/2005/8/quickstyle/simple1" qsCatId="simple" csTypeId="urn:microsoft.com/office/officeart/2005/8/colors/accent1_2" csCatId="accent1" phldr="1"/>
      <dgm:spPr/>
    </dgm:pt>
    <dgm:pt modelId="{A5309574-B09F-4A7F-8C54-7AC62A4F7D13}">
      <dgm:prSet phldrT="[Text]"/>
      <dgm:spPr>
        <a:solidFill>
          <a:schemeClr val="bg1"/>
        </a:solidFill>
        <a:ln>
          <a:solidFill>
            <a:srgbClr val="0070C0"/>
          </a:solidFill>
        </a:ln>
      </dgm:spPr>
      <dgm:t>
        <a:bodyPr/>
        <a:lstStyle/>
        <a:p>
          <a:r>
            <a:rPr lang="en-US" b="1" dirty="0">
              <a:solidFill>
                <a:schemeClr val="tx1"/>
              </a:solidFill>
            </a:rPr>
            <a:t>EMPLOYEE ACCOMPLISHES BIR FORM 1902 AND SUBMITS TO EMPLOYER</a:t>
          </a:r>
        </a:p>
      </dgm:t>
    </dgm:pt>
    <dgm:pt modelId="{E1471B79-400E-4DA4-B941-17071BAC4768}" type="parTrans" cxnId="{55569EB3-D97A-4868-B847-6337C36326E3}">
      <dgm:prSet/>
      <dgm:spPr/>
      <dgm:t>
        <a:bodyPr/>
        <a:lstStyle/>
        <a:p>
          <a:endParaRPr lang="en-US"/>
        </a:p>
      </dgm:t>
    </dgm:pt>
    <dgm:pt modelId="{6CB153E8-F16F-47C4-967E-B29BB7600023}" type="sibTrans" cxnId="{55569EB3-D97A-4868-B847-6337C36326E3}">
      <dgm:prSet/>
      <dgm:spPr/>
      <dgm:t>
        <a:bodyPr/>
        <a:lstStyle/>
        <a:p>
          <a:endParaRPr lang="en-US"/>
        </a:p>
      </dgm:t>
    </dgm:pt>
    <dgm:pt modelId="{4BEA0F8A-A7EC-42D3-AD7B-58D2BA9F1629}">
      <dgm:prSet phldrT="[Text]"/>
      <dgm:spPr>
        <a:solidFill>
          <a:schemeClr val="bg1"/>
        </a:solidFill>
        <a:ln>
          <a:solidFill>
            <a:srgbClr val="0070C0"/>
          </a:solidFill>
        </a:ln>
      </dgm:spPr>
      <dgm:t>
        <a:bodyPr/>
        <a:lstStyle/>
        <a:p>
          <a:r>
            <a:rPr lang="en-US" b="1" dirty="0">
              <a:solidFill>
                <a:schemeClr val="tx1"/>
              </a:solidFill>
            </a:rPr>
            <a:t>EMPLOYER FILL-OUT PART IV OF THE BIR FORM 1902 AND SUBMITS TO BIR</a:t>
          </a:r>
        </a:p>
      </dgm:t>
    </dgm:pt>
    <dgm:pt modelId="{46E21352-4F81-4488-A259-2FE2F656BFAC}" type="parTrans" cxnId="{BB238C39-A1C3-48D9-B766-728C9C8A449A}">
      <dgm:prSet/>
      <dgm:spPr/>
      <dgm:t>
        <a:bodyPr/>
        <a:lstStyle/>
        <a:p>
          <a:endParaRPr lang="en-US"/>
        </a:p>
      </dgm:t>
    </dgm:pt>
    <dgm:pt modelId="{77A4FB15-75F1-4DE8-B439-DB9DEB68AB88}" type="sibTrans" cxnId="{BB238C39-A1C3-48D9-B766-728C9C8A449A}">
      <dgm:prSet/>
      <dgm:spPr/>
      <dgm:t>
        <a:bodyPr/>
        <a:lstStyle/>
        <a:p>
          <a:endParaRPr lang="en-US"/>
        </a:p>
      </dgm:t>
    </dgm:pt>
    <dgm:pt modelId="{4D0A1A11-B4F7-410F-8320-81748E7DB8C5}">
      <dgm:prSet phldrT="[Text]"/>
      <dgm:spPr>
        <a:solidFill>
          <a:schemeClr val="bg1"/>
        </a:solidFill>
        <a:ln>
          <a:solidFill>
            <a:srgbClr val="0070C0"/>
          </a:solidFill>
        </a:ln>
      </dgm:spPr>
      <dgm:t>
        <a:bodyPr/>
        <a:lstStyle/>
        <a:p>
          <a:r>
            <a:rPr lang="en-US" b="1" dirty="0">
              <a:solidFill>
                <a:schemeClr val="tx1"/>
              </a:solidFill>
            </a:rPr>
            <a:t>BIR RECEIVES THE DULY ACCOMPLISHED BIR FORM 1902</a:t>
          </a:r>
        </a:p>
      </dgm:t>
    </dgm:pt>
    <dgm:pt modelId="{A8470331-5358-4814-8A8F-675EA80431E2}" type="parTrans" cxnId="{A1E503DF-E4B6-4C82-8582-546F897DFC1E}">
      <dgm:prSet/>
      <dgm:spPr/>
      <dgm:t>
        <a:bodyPr/>
        <a:lstStyle/>
        <a:p>
          <a:endParaRPr lang="en-US"/>
        </a:p>
      </dgm:t>
    </dgm:pt>
    <dgm:pt modelId="{78176EFE-DCD2-4305-916A-19244749BE42}" type="sibTrans" cxnId="{A1E503DF-E4B6-4C82-8582-546F897DFC1E}">
      <dgm:prSet/>
      <dgm:spPr/>
      <dgm:t>
        <a:bodyPr/>
        <a:lstStyle/>
        <a:p>
          <a:endParaRPr lang="en-US"/>
        </a:p>
      </dgm:t>
    </dgm:pt>
    <dgm:pt modelId="{2C74EFE5-8F19-4C7E-AAC6-E4AB966C2C3E}" type="pres">
      <dgm:prSet presAssocID="{A81D4F18-3CB0-4ACA-A05B-5DDF571FEE7C}" presName="CompostProcess" presStyleCnt="0">
        <dgm:presLayoutVars>
          <dgm:dir/>
          <dgm:resizeHandles val="exact"/>
        </dgm:presLayoutVars>
      </dgm:prSet>
      <dgm:spPr/>
    </dgm:pt>
    <dgm:pt modelId="{35D5A91D-DEA1-4EDF-A01C-E2A2F6369AB9}" type="pres">
      <dgm:prSet presAssocID="{A81D4F18-3CB0-4ACA-A05B-5DDF571FEE7C}" presName="arrow" presStyleLbl="bgShp" presStyleIdx="0" presStyleCnt="1"/>
      <dgm:spPr/>
    </dgm:pt>
    <dgm:pt modelId="{49AD7142-6E88-4C93-8F97-DC43D284CAE8}" type="pres">
      <dgm:prSet presAssocID="{A81D4F18-3CB0-4ACA-A05B-5DDF571FEE7C}" presName="linearProcess" presStyleCnt="0"/>
      <dgm:spPr/>
    </dgm:pt>
    <dgm:pt modelId="{FC6740D2-DA1C-40E6-BF54-7B34E3295C63}" type="pres">
      <dgm:prSet presAssocID="{A5309574-B09F-4A7F-8C54-7AC62A4F7D13}" presName="textNode" presStyleLbl="node1" presStyleIdx="0" presStyleCnt="3">
        <dgm:presLayoutVars>
          <dgm:bulletEnabled val="1"/>
        </dgm:presLayoutVars>
      </dgm:prSet>
      <dgm:spPr/>
      <dgm:t>
        <a:bodyPr/>
        <a:lstStyle/>
        <a:p>
          <a:endParaRPr lang="en-US"/>
        </a:p>
      </dgm:t>
    </dgm:pt>
    <dgm:pt modelId="{6EB1465E-0EA7-498B-A447-BD7FD7EE9075}" type="pres">
      <dgm:prSet presAssocID="{6CB153E8-F16F-47C4-967E-B29BB7600023}" presName="sibTrans" presStyleCnt="0"/>
      <dgm:spPr/>
    </dgm:pt>
    <dgm:pt modelId="{49876B2F-F0EA-4DDA-83CE-CE2B331B8BB2}" type="pres">
      <dgm:prSet presAssocID="{4BEA0F8A-A7EC-42D3-AD7B-58D2BA9F1629}" presName="textNode" presStyleLbl="node1" presStyleIdx="1" presStyleCnt="3">
        <dgm:presLayoutVars>
          <dgm:bulletEnabled val="1"/>
        </dgm:presLayoutVars>
      </dgm:prSet>
      <dgm:spPr/>
      <dgm:t>
        <a:bodyPr/>
        <a:lstStyle/>
        <a:p>
          <a:endParaRPr lang="en-US"/>
        </a:p>
      </dgm:t>
    </dgm:pt>
    <dgm:pt modelId="{6757920C-0E4A-4F40-A520-57B9FC21636F}" type="pres">
      <dgm:prSet presAssocID="{77A4FB15-75F1-4DE8-B439-DB9DEB68AB88}" presName="sibTrans" presStyleCnt="0"/>
      <dgm:spPr/>
    </dgm:pt>
    <dgm:pt modelId="{9E0BB52E-F3AD-4B83-B940-C9EC745DB50A}" type="pres">
      <dgm:prSet presAssocID="{4D0A1A11-B4F7-410F-8320-81748E7DB8C5}" presName="textNode" presStyleLbl="node1" presStyleIdx="2" presStyleCnt="3">
        <dgm:presLayoutVars>
          <dgm:bulletEnabled val="1"/>
        </dgm:presLayoutVars>
      </dgm:prSet>
      <dgm:spPr/>
      <dgm:t>
        <a:bodyPr/>
        <a:lstStyle/>
        <a:p>
          <a:endParaRPr lang="en-US"/>
        </a:p>
      </dgm:t>
    </dgm:pt>
  </dgm:ptLst>
  <dgm:cxnLst>
    <dgm:cxn modelId="{CD3934C8-A014-47F9-B447-EE46A76ADB98}" type="presOf" srcId="{A81D4F18-3CB0-4ACA-A05B-5DDF571FEE7C}" destId="{2C74EFE5-8F19-4C7E-AAC6-E4AB966C2C3E}" srcOrd="0" destOrd="0" presId="urn:microsoft.com/office/officeart/2005/8/layout/hProcess9"/>
    <dgm:cxn modelId="{B5EC1332-0B70-4059-946B-F5BAECBCC7E0}" type="presOf" srcId="{4D0A1A11-B4F7-410F-8320-81748E7DB8C5}" destId="{9E0BB52E-F3AD-4B83-B940-C9EC745DB50A}" srcOrd="0" destOrd="0" presId="urn:microsoft.com/office/officeart/2005/8/layout/hProcess9"/>
    <dgm:cxn modelId="{E1956852-31BB-413D-990E-B47A2F55B4D5}" type="presOf" srcId="{4BEA0F8A-A7EC-42D3-AD7B-58D2BA9F1629}" destId="{49876B2F-F0EA-4DDA-83CE-CE2B331B8BB2}" srcOrd="0" destOrd="0" presId="urn:microsoft.com/office/officeart/2005/8/layout/hProcess9"/>
    <dgm:cxn modelId="{A1E503DF-E4B6-4C82-8582-546F897DFC1E}" srcId="{A81D4F18-3CB0-4ACA-A05B-5DDF571FEE7C}" destId="{4D0A1A11-B4F7-410F-8320-81748E7DB8C5}" srcOrd="2" destOrd="0" parTransId="{A8470331-5358-4814-8A8F-675EA80431E2}" sibTransId="{78176EFE-DCD2-4305-916A-19244749BE42}"/>
    <dgm:cxn modelId="{35DF2566-18C3-4FB4-9653-69ADAB5A62B1}" type="presOf" srcId="{A5309574-B09F-4A7F-8C54-7AC62A4F7D13}" destId="{FC6740D2-DA1C-40E6-BF54-7B34E3295C63}" srcOrd="0" destOrd="0" presId="urn:microsoft.com/office/officeart/2005/8/layout/hProcess9"/>
    <dgm:cxn modelId="{55569EB3-D97A-4868-B847-6337C36326E3}" srcId="{A81D4F18-3CB0-4ACA-A05B-5DDF571FEE7C}" destId="{A5309574-B09F-4A7F-8C54-7AC62A4F7D13}" srcOrd="0" destOrd="0" parTransId="{E1471B79-400E-4DA4-B941-17071BAC4768}" sibTransId="{6CB153E8-F16F-47C4-967E-B29BB7600023}"/>
    <dgm:cxn modelId="{BB238C39-A1C3-48D9-B766-728C9C8A449A}" srcId="{A81D4F18-3CB0-4ACA-A05B-5DDF571FEE7C}" destId="{4BEA0F8A-A7EC-42D3-AD7B-58D2BA9F1629}" srcOrd="1" destOrd="0" parTransId="{46E21352-4F81-4488-A259-2FE2F656BFAC}" sibTransId="{77A4FB15-75F1-4DE8-B439-DB9DEB68AB88}"/>
    <dgm:cxn modelId="{7EA3F862-0614-485F-B26C-C5C9A752A0C8}" type="presParOf" srcId="{2C74EFE5-8F19-4C7E-AAC6-E4AB966C2C3E}" destId="{35D5A91D-DEA1-4EDF-A01C-E2A2F6369AB9}" srcOrd="0" destOrd="0" presId="urn:microsoft.com/office/officeart/2005/8/layout/hProcess9"/>
    <dgm:cxn modelId="{7C6E9640-A1AF-4CE8-9382-41430A3023A7}" type="presParOf" srcId="{2C74EFE5-8F19-4C7E-AAC6-E4AB966C2C3E}" destId="{49AD7142-6E88-4C93-8F97-DC43D284CAE8}" srcOrd="1" destOrd="0" presId="urn:microsoft.com/office/officeart/2005/8/layout/hProcess9"/>
    <dgm:cxn modelId="{A1995615-D085-4907-A3B3-2B376B29FDFE}" type="presParOf" srcId="{49AD7142-6E88-4C93-8F97-DC43D284CAE8}" destId="{FC6740D2-DA1C-40E6-BF54-7B34E3295C63}" srcOrd="0" destOrd="0" presId="urn:microsoft.com/office/officeart/2005/8/layout/hProcess9"/>
    <dgm:cxn modelId="{A25EADD5-E50B-4241-9F6A-F1F99FAE58FE}" type="presParOf" srcId="{49AD7142-6E88-4C93-8F97-DC43D284CAE8}" destId="{6EB1465E-0EA7-498B-A447-BD7FD7EE9075}" srcOrd="1" destOrd="0" presId="urn:microsoft.com/office/officeart/2005/8/layout/hProcess9"/>
    <dgm:cxn modelId="{76356FA5-99AD-45C7-8B52-3025E6D446AB}" type="presParOf" srcId="{49AD7142-6E88-4C93-8F97-DC43D284CAE8}" destId="{49876B2F-F0EA-4DDA-83CE-CE2B331B8BB2}" srcOrd="2" destOrd="0" presId="urn:microsoft.com/office/officeart/2005/8/layout/hProcess9"/>
    <dgm:cxn modelId="{D31C74DB-E073-48E7-BE16-C42EC31213DF}" type="presParOf" srcId="{49AD7142-6E88-4C93-8F97-DC43D284CAE8}" destId="{6757920C-0E4A-4F40-A520-57B9FC21636F}" srcOrd="3" destOrd="0" presId="urn:microsoft.com/office/officeart/2005/8/layout/hProcess9"/>
    <dgm:cxn modelId="{5019F5DD-798B-4D7B-9A73-190E264F212E}" type="presParOf" srcId="{49AD7142-6E88-4C93-8F97-DC43D284CAE8}" destId="{9E0BB52E-F3AD-4B83-B940-C9EC745DB50A}" srcOrd="4"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A81D4F18-3CB0-4ACA-A05B-5DDF571FEE7C}" type="doc">
      <dgm:prSet loTypeId="urn:microsoft.com/office/officeart/2005/8/layout/hProcess9" loCatId="process" qsTypeId="urn:microsoft.com/office/officeart/2005/8/quickstyle/simple1" qsCatId="simple" csTypeId="urn:microsoft.com/office/officeart/2005/8/colors/accent1_2" csCatId="accent1" phldr="1"/>
      <dgm:spPr/>
    </dgm:pt>
    <dgm:pt modelId="{A5309574-B09F-4A7F-8C54-7AC62A4F7D13}">
      <dgm:prSet phldrT="[Text]"/>
      <dgm:spPr>
        <a:solidFill>
          <a:schemeClr val="bg1"/>
        </a:solidFill>
        <a:ln>
          <a:solidFill>
            <a:srgbClr val="0070C0"/>
          </a:solidFill>
        </a:ln>
      </dgm:spPr>
      <dgm:t>
        <a:bodyPr/>
        <a:lstStyle/>
        <a:p>
          <a:r>
            <a:rPr lang="en-US" b="1" dirty="0">
              <a:solidFill>
                <a:schemeClr val="tx1"/>
              </a:solidFill>
            </a:rPr>
            <a:t>EMPLOYEE ACCOMPLISHES BIR FORM 1905 AND SUBMITS TO EMPLOYER</a:t>
          </a:r>
        </a:p>
      </dgm:t>
    </dgm:pt>
    <dgm:pt modelId="{E1471B79-400E-4DA4-B941-17071BAC4768}" type="parTrans" cxnId="{55569EB3-D97A-4868-B847-6337C36326E3}">
      <dgm:prSet/>
      <dgm:spPr/>
      <dgm:t>
        <a:bodyPr/>
        <a:lstStyle/>
        <a:p>
          <a:endParaRPr lang="en-US"/>
        </a:p>
      </dgm:t>
    </dgm:pt>
    <dgm:pt modelId="{6CB153E8-F16F-47C4-967E-B29BB7600023}" type="sibTrans" cxnId="{55569EB3-D97A-4868-B847-6337C36326E3}">
      <dgm:prSet/>
      <dgm:spPr/>
      <dgm:t>
        <a:bodyPr/>
        <a:lstStyle/>
        <a:p>
          <a:endParaRPr lang="en-US"/>
        </a:p>
      </dgm:t>
    </dgm:pt>
    <dgm:pt modelId="{4BEA0F8A-A7EC-42D3-AD7B-58D2BA9F1629}">
      <dgm:prSet phldrT="[Text]"/>
      <dgm:spPr>
        <a:solidFill>
          <a:schemeClr val="bg1"/>
        </a:solidFill>
        <a:ln>
          <a:solidFill>
            <a:srgbClr val="0070C0"/>
          </a:solidFill>
        </a:ln>
      </dgm:spPr>
      <dgm:t>
        <a:bodyPr/>
        <a:lstStyle/>
        <a:p>
          <a:r>
            <a:rPr lang="en-US" b="1" dirty="0">
              <a:solidFill>
                <a:schemeClr val="tx1"/>
              </a:solidFill>
            </a:rPr>
            <a:t>EMPLOYER RECEIVES THE ACCOMPLISHED BIR FORM 1905 AND SUBMITS TO BIR</a:t>
          </a:r>
        </a:p>
      </dgm:t>
    </dgm:pt>
    <dgm:pt modelId="{46E21352-4F81-4488-A259-2FE2F656BFAC}" type="parTrans" cxnId="{BB238C39-A1C3-48D9-B766-728C9C8A449A}">
      <dgm:prSet/>
      <dgm:spPr/>
      <dgm:t>
        <a:bodyPr/>
        <a:lstStyle/>
        <a:p>
          <a:endParaRPr lang="en-US"/>
        </a:p>
      </dgm:t>
    </dgm:pt>
    <dgm:pt modelId="{77A4FB15-75F1-4DE8-B439-DB9DEB68AB88}" type="sibTrans" cxnId="{BB238C39-A1C3-48D9-B766-728C9C8A449A}">
      <dgm:prSet/>
      <dgm:spPr/>
      <dgm:t>
        <a:bodyPr/>
        <a:lstStyle/>
        <a:p>
          <a:endParaRPr lang="en-US"/>
        </a:p>
      </dgm:t>
    </dgm:pt>
    <dgm:pt modelId="{4D0A1A11-B4F7-410F-8320-81748E7DB8C5}">
      <dgm:prSet phldrT="[Text]"/>
      <dgm:spPr>
        <a:solidFill>
          <a:schemeClr val="bg1"/>
        </a:solidFill>
        <a:ln>
          <a:solidFill>
            <a:srgbClr val="0070C0"/>
          </a:solidFill>
        </a:ln>
      </dgm:spPr>
      <dgm:t>
        <a:bodyPr/>
        <a:lstStyle/>
        <a:p>
          <a:r>
            <a:rPr lang="en-US" b="1" dirty="0">
              <a:solidFill>
                <a:schemeClr val="tx1"/>
              </a:solidFill>
            </a:rPr>
            <a:t>BIR RECEIVES THE DULY ACCOMPLISHED BIR FORM 1905</a:t>
          </a:r>
        </a:p>
      </dgm:t>
    </dgm:pt>
    <dgm:pt modelId="{A8470331-5358-4814-8A8F-675EA80431E2}" type="parTrans" cxnId="{A1E503DF-E4B6-4C82-8582-546F897DFC1E}">
      <dgm:prSet/>
      <dgm:spPr/>
      <dgm:t>
        <a:bodyPr/>
        <a:lstStyle/>
        <a:p>
          <a:endParaRPr lang="en-US"/>
        </a:p>
      </dgm:t>
    </dgm:pt>
    <dgm:pt modelId="{78176EFE-DCD2-4305-916A-19244749BE42}" type="sibTrans" cxnId="{A1E503DF-E4B6-4C82-8582-546F897DFC1E}">
      <dgm:prSet/>
      <dgm:spPr/>
      <dgm:t>
        <a:bodyPr/>
        <a:lstStyle/>
        <a:p>
          <a:endParaRPr lang="en-US"/>
        </a:p>
      </dgm:t>
    </dgm:pt>
    <dgm:pt modelId="{2C74EFE5-8F19-4C7E-AAC6-E4AB966C2C3E}" type="pres">
      <dgm:prSet presAssocID="{A81D4F18-3CB0-4ACA-A05B-5DDF571FEE7C}" presName="CompostProcess" presStyleCnt="0">
        <dgm:presLayoutVars>
          <dgm:dir/>
          <dgm:resizeHandles val="exact"/>
        </dgm:presLayoutVars>
      </dgm:prSet>
      <dgm:spPr/>
    </dgm:pt>
    <dgm:pt modelId="{35D5A91D-DEA1-4EDF-A01C-E2A2F6369AB9}" type="pres">
      <dgm:prSet presAssocID="{A81D4F18-3CB0-4ACA-A05B-5DDF571FEE7C}" presName="arrow" presStyleLbl="bgShp" presStyleIdx="0" presStyleCnt="1"/>
      <dgm:spPr/>
    </dgm:pt>
    <dgm:pt modelId="{49AD7142-6E88-4C93-8F97-DC43D284CAE8}" type="pres">
      <dgm:prSet presAssocID="{A81D4F18-3CB0-4ACA-A05B-5DDF571FEE7C}" presName="linearProcess" presStyleCnt="0"/>
      <dgm:spPr/>
    </dgm:pt>
    <dgm:pt modelId="{FC6740D2-DA1C-40E6-BF54-7B34E3295C63}" type="pres">
      <dgm:prSet presAssocID="{A5309574-B09F-4A7F-8C54-7AC62A4F7D13}" presName="textNode" presStyleLbl="node1" presStyleIdx="0" presStyleCnt="3">
        <dgm:presLayoutVars>
          <dgm:bulletEnabled val="1"/>
        </dgm:presLayoutVars>
      </dgm:prSet>
      <dgm:spPr/>
      <dgm:t>
        <a:bodyPr/>
        <a:lstStyle/>
        <a:p>
          <a:endParaRPr lang="en-US"/>
        </a:p>
      </dgm:t>
    </dgm:pt>
    <dgm:pt modelId="{6EB1465E-0EA7-498B-A447-BD7FD7EE9075}" type="pres">
      <dgm:prSet presAssocID="{6CB153E8-F16F-47C4-967E-B29BB7600023}" presName="sibTrans" presStyleCnt="0"/>
      <dgm:spPr/>
    </dgm:pt>
    <dgm:pt modelId="{49876B2F-F0EA-4DDA-83CE-CE2B331B8BB2}" type="pres">
      <dgm:prSet presAssocID="{4BEA0F8A-A7EC-42D3-AD7B-58D2BA9F1629}" presName="textNode" presStyleLbl="node1" presStyleIdx="1" presStyleCnt="3">
        <dgm:presLayoutVars>
          <dgm:bulletEnabled val="1"/>
        </dgm:presLayoutVars>
      </dgm:prSet>
      <dgm:spPr/>
      <dgm:t>
        <a:bodyPr/>
        <a:lstStyle/>
        <a:p>
          <a:endParaRPr lang="en-US"/>
        </a:p>
      </dgm:t>
    </dgm:pt>
    <dgm:pt modelId="{6757920C-0E4A-4F40-A520-57B9FC21636F}" type="pres">
      <dgm:prSet presAssocID="{77A4FB15-75F1-4DE8-B439-DB9DEB68AB88}" presName="sibTrans" presStyleCnt="0"/>
      <dgm:spPr/>
    </dgm:pt>
    <dgm:pt modelId="{9E0BB52E-F3AD-4B83-B940-C9EC745DB50A}" type="pres">
      <dgm:prSet presAssocID="{4D0A1A11-B4F7-410F-8320-81748E7DB8C5}" presName="textNode" presStyleLbl="node1" presStyleIdx="2" presStyleCnt="3">
        <dgm:presLayoutVars>
          <dgm:bulletEnabled val="1"/>
        </dgm:presLayoutVars>
      </dgm:prSet>
      <dgm:spPr/>
      <dgm:t>
        <a:bodyPr/>
        <a:lstStyle/>
        <a:p>
          <a:endParaRPr lang="en-US"/>
        </a:p>
      </dgm:t>
    </dgm:pt>
  </dgm:ptLst>
  <dgm:cxnLst>
    <dgm:cxn modelId="{CD3934C8-A014-47F9-B447-EE46A76ADB98}" type="presOf" srcId="{A81D4F18-3CB0-4ACA-A05B-5DDF571FEE7C}" destId="{2C74EFE5-8F19-4C7E-AAC6-E4AB966C2C3E}" srcOrd="0" destOrd="0" presId="urn:microsoft.com/office/officeart/2005/8/layout/hProcess9"/>
    <dgm:cxn modelId="{B5EC1332-0B70-4059-946B-F5BAECBCC7E0}" type="presOf" srcId="{4D0A1A11-B4F7-410F-8320-81748E7DB8C5}" destId="{9E0BB52E-F3AD-4B83-B940-C9EC745DB50A}" srcOrd="0" destOrd="0" presId="urn:microsoft.com/office/officeart/2005/8/layout/hProcess9"/>
    <dgm:cxn modelId="{E1956852-31BB-413D-990E-B47A2F55B4D5}" type="presOf" srcId="{4BEA0F8A-A7EC-42D3-AD7B-58D2BA9F1629}" destId="{49876B2F-F0EA-4DDA-83CE-CE2B331B8BB2}" srcOrd="0" destOrd="0" presId="urn:microsoft.com/office/officeart/2005/8/layout/hProcess9"/>
    <dgm:cxn modelId="{A1E503DF-E4B6-4C82-8582-546F897DFC1E}" srcId="{A81D4F18-3CB0-4ACA-A05B-5DDF571FEE7C}" destId="{4D0A1A11-B4F7-410F-8320-81748E7DB8C5}" srcOrd="2" destOrd="0" parTransId="{A8470331-5358-4814-8A8F-675EA80431E2}" sibTransId="{78176EFE-DCD2-4305-916A-19244749BE42}"/>
    <dgm:cxn modelId="{35DF2566-18C3-4FB4-9653-69ADAB5A62B1}" type="presOf" srcId="{A5309574-B09F-4A7F-8C54-7AC62A4F7D13}" destId="{FC6740D2-DA1C-40E6-BF54-7B34E3295C63}" srcOrd="0" destOrd="0" presId="urn:microsoft.com/office/officeart/2005/8/layout/hProcess9"/>
    <dgm:cxn modelId="{55569EB3-D97A-4868-B847-6337C36326E3}" srcId="{A81D4F18-3CB0-4ACA-A05B-5DDF571FEE7C}" destId="{A5309574-B09F-4A7F-8C54-7AC62A4F7D13}" srcOrd="0" destOrd="0" parTransId="{E1471B79-400E-4DA4-B941-17071BAC4768}" sibTransId="{6CB153E8-F16F-47C4-967E-B29BB7600023}"/>
    <dgm:cxn modelId="{BB238C39-A1C3-48D9-B766-728C9C8A449A}" srcId="{A81D4F18-3CB0-4ACA-A05B-5DDF571FEE7C}" destId="{4BEA0F8A-A7EC-42D3-AD7B-58D2BA9F1629}" srcOrd="1" destOrd="0" parTransId="{46E21352-4F81-4488-A259-2FE2F656BFAC}" sibTransId="{77A4FB15-75F1-4DE8-B439-DB9DEB68AB88}"/>
    <dgm:cxn modelId="{7EA3F862-0614-485F-B26C-C5C9A752A0C8}" type="presParOf" srcId="{2C74EFE5-8F19-4C7E-AAC6-E4AB966C2C3E}" destId="{35D5A91D-DEA1-4EDF-A01C-E2A2F6369AB9}" srcOrd="0" destOrd="0" presId="urn:microsoft.com/office/officeart/2005/8/layout/hProcess9"/>
    <dgm:cxn modelId="{7C6E9640-A1AF-4CE8-9382-41430A3023A7}" type="presParOf" srcId="{2C74EFE5-8F19-4C7E-AAC6-E4AB966C2C3E}" destId="{49AD7142-6E88-4C93-8F97-DC43D284CAE8}" srcOrd="1" destOrd="0" presId="urn:microsoft.com/office/officeart/2005/8/layout/hProcess9"/>
    <dgm:cxn modelId="{A1995615-D085-4907-A3B3-2B376B29FDFE}" type="presParOf" srcId="{49AD7142-6E88-4C93-8F97-DC43D284CAE8}" destId="{FC6740D2-DA1C-40E6-BF54-7B34E3295C63}" srcOrd="0" destOrd="0" presId="urn:microsoft.com/office/officeart/2005/8/layout/hProcess9"/>
    <dgm:cxn modelId="{A25EADD5-E50B-4241-9F6A-F1F99FAE58FE}" type="presParOf" srcId="{49AD7142-6E88-4C93-8F97-DC43D284CAE8}" destId="{6EB1465E-0EA7-498B-A447-BD7FD7EE9075}" srcOrd="1" destOrd="0" presId="urn:microsoft.com/office/officeart/2005/8/layout/hProcess9"/>
    <dgm:cxn modelId="{76356FA5-99AD-45C7-8B52-3025E6D446AB}" type="presParOf" srcId="{49AD7142-6E88-4C93-8F97-DC43D284CAE8}" destId="{49876B2F-F0EA-4DDA-83CE-CE2B331B8BB2}" srcOrd="2" destOrd="0" presId="urn:microsoft.com/office/officeart/2005/8/layout/hProcess9"/>
    <dgm:cxn modelId="{D31C74DB-E073-48E7-BE16-C42EC31213DF}" type="presParOf" srcId="{49AD7142-6E88-4C93-8F97-DC43D284CAE8}" destId="{6757920C-0E4A-4F40-A520-57B9FC21636F}" srcOrd="3" destOrd="0" presId="urn:microsoft.com/office/officeart/2005/8/layout/hProcess9"/>
    <dgm:cxn modelId="{5019F5DD-798B-4D7B-9A73-190E264F212E}" type="presParOf" srcId="{49AD7142-6E88-4C93-8F97-DC43D284CAE8}" destId="{9E0BB52E-F3AD-4B83-B940-C9EC745DB50A}" srcOrd="4"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47FB69F-BDEC-4F3C-905B-BBFC3D65785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0336955-394E-4F0A-9D40-87B0BF4F4280}">
      <dgm:prSet phldrT="[Text]"/>
      <dgm:spPr>
        <a:solidFill>
          <a:schemeClr val="bg1"/>
        </a:solidFill>
        <a:ln w="38100">
          <a:solidFill>
            <a:srgbClr val="0070C0"/>
          </a:solidFill>
        </a:ln>
      </dgm:spPr>
      <dgm:t>
        <a:bodyPr/>
        <a:lstStyle/>
        <a:p>
          <a:pPr>
            <a:lnSpc>
              <a:spcPct val="100000"/>
            </a:lnSpc>
            <a:spcBef>
              <a:spcPts val="600"/>
            </a:spcBef>
            <a:spcAft>
              <a:spcPts val="0"/>
            </a:spcAft>
          </a:pPr>
          <a:r>
            <a:rPr lang="en-US" dirty="0">
              <a:solidFill>
                <a:schemeClr val="tx1"/>
              </a:solidFill>
              <a:latin typeface="Roboto" panose="020B0604020202020204" charset="0"/>
              <a:ea typeface="Roboto" panose="020B0604020202020204" charset="0"/>
            </a:rPr>
            <a:t>Included under this section are payments previously under the following subsections:</a:t>
          </a:r>
        </a:p>
      </dgm:t>
    </dgm:pt>
    <dgm:pt modelId="{EC8D2493-2E45-4066-BF70-AD2B1F58ADFD}" type="parTrans" cxnId="{6A06BF5A-579A-46BE-9335-08A2B1FBF86D}">
      <dgm:prSet/>
      <dgm:spPr/>
      <dgm:t>
        <a:bodyPr/>
        <a:lstStyle/>
        <a:p>
          <a:pPr>
            <a:lnSpc>
              <a:spcPct val="100000"/>
            </a:lnSpc>
            <a:spcBef>
              <a:spcPts val="600"/>
            </a:spcBef>
            <a:spcAft>
              <a:spcPts val="0"/>
            </a:spcAft>
          </a:pPr>
          <a:endParaRPr lang="en-US">
            <a:latin typeface="Roboto" panose="020B0604020202020204" charset="0"/>
            <a:ea typeface="Roboto" panose="020B0604020202020204" charset="0"/>
          </a:endParaRPr>
        </a:p>
      </dgm:t>
    </dgm:pt>
    <dgm:pt modelId="{26C65DEE-DE28-45FE-B92A-98FA421EC230}" type="sibTrans" cxnId="{6A06BF5A-579A-46BE-9335-08A2B1FBF86D}">
      <dgm:prSet/>
      <dgm:spPr/>
      <dgm:t>
        <a:bodyPr/>
        <a:lstStyle/>
        <a:p>
          <a:pPr>
            <a:lnSpc>
              <a:spcPct val="100000"/>
            </a:lnSpc>
            <a:spcBef>
              <a:spcPts val="600"/>
            </a:spcBef>
            <a:spcAft>
              <a:spcPts val="0"/>
            </a:spcAft>
          </a:pPr>
          <a:endParaRPr lang="en-US">
            <a:latin typeface="Roboto" panose="020B0604020202020204" charset="0"/>
            <a:ea typeface="Roboto" panose="020B0604020202020204" charset="0"/>
          </a:endParaRPr>
        </a:p>
      </dgm:t>
    </dgm:pt>
    <dgm:pt modelId="{6835F1C1-497A-4205-89FF-FBD405450692}">
      <dgm:prSet phldrT="[Text]"/>
      <dgm:spPr/>
      <dgm:t>
        <a:bodyPr/>
        <a:lstStyle/>
        <a:p>
          <a:pPr>
            <a:lnSpc>
              <a:spcPct val="100000"/>
            </a:lnSpc>
            <a:spcBef>
              <a:spcPts val="600"/>
            </a:spcBef>
            <a:spcAft>
              <a:spcPts val="0"/>
            </a:spcAft>
          </a:pPr>
          <a:r>
            <a:rPr lang="en-US" dirty="0">
              <a:latin typeface="Roboto" panose="020B0604020202020204" charset="0"/>
              <a:ea typeface="Roboto" panose="020B0604020202020204" charset="0"/>
            </a:rPr>
            <a:t>Subsection B – professional fees, talent fees, etc. for services rendered by juridical persons</a:t>
          </a:r>
          <a:endParaRPr lang="en-US" b="0" dirty="0">
            <a:latin typeface="Roboto" panose="020B0604020202020204" charset="0"/>
            <a:ea typeface="Roboto" panose="020B0604020202020204" charset="0"/>
          </a:endParaRPr>
        </a:p>
      </dgm:t>
    </dgm:pt>
    <dgm:pt modelId="{40351B19-E0C4-4EA3-94ED-52F2703D2135}" type="parTrans" cxnId="{2EA55698-ABD0-481F-8E42-8889B0A7D780}">
      <dgm:prSet/>
      <dgm:spPr/>
      <dgm:t>
        <a:bodyPr/>
        <a:lstStyle/>
        <a:p>
          <a:pPr>
            <a:lnSpc>
              <a:spcPct val="100000"/>
            </a:lnSpc>
            <a:spcBef>
              <a:spcPts val="600"/>
            </a:spcBef>
            <a:spcAft>
              <a:spcPts val="0"/>
            </a:spcAft>
          </a:pPr>
          <a:endParaRPr lang="en-US">
            <a:latin typeface="Roboto" panose="020B0604020202020204" charset="0"/>
            <a:ea typeface="Roboto" panose="020B0604020202020204" charset="0"/>
          </a:endParaRPr>
        </a:p>
      </dgm:t>
    </dgm:pt>
    <dgm:pt modelId="{DAF77639-51B7-4C95-BEDA-38FF6A268AAC}" type="sibTrans" cxnId="{2EA55698-ABD0-481F-8E42-8889B0A7D780}">
      <dgm:prSet/>
      <dgm:spPr/>
      <dgm:t>
        <a:bodyPr/>
        <a:lstStyle/>
        <a:p>
          <a:pPr>
            <a:lnSpc>
              <a:spcPct val="100000"/>
            </a:lnSpc>
            <a:spcBef>
              <a:spcPts val="600"/>
            </a:spcBef>
            <a:spcAft>
              <a:spcPts val="0"/>
            </a:spcAft>
          </a:pPr>
          <a:endParaRPr lang="en-US">
            <a:latin typeface="Roboto" panose="020B0604020202020204" charset="0"/>
            <a:ea typeface="Roboto" panose="020B0604020202020204" charset="0"/>
          </a:endParaRPr>
        </a:p>
      </dgm:t>
    </dgm:pt>
    <dgm:pt modelId="{7C0533F6-4DB0-456E-BF1E-7378D94C0FCF}">
      <dgm:prSet phldrT="[Text]"/>
      <dgm:spPr/>
      <dgm:t>
        <a:bodyPr/>
        <a:lstStyle/>
        <a:p>
          <a:pPr>
            <a:lnSpc>
              <a:spcPct val="100000"/>
            </a:lnSpc>
            <a:spcBef>
              <a:spcPts val="600"/>
            </a:spcBef>
            <a:spcAft>
              <a:spcPts val="0"/>
            </a:spcAft>
          </a:pPr>
          <a:r>
            <a:rPr lang="en-PH" dirty="0">
              <a:latin typeface="Roboto" panose="020B0604020202020204" charset="0"/>
              <a:ea typeface="Roboto" panose="020B0604020202020204" charset="0"/>
            </a:rPr>
            <a:t>Subsection O – Commissions of independent and/or exclusive sales representatives</a:t>
          </a:r>
          <a:endParaRPr lang="en-US" dirty="0">
            <a:latin typeface="Roboto" panose="020B0604020202020204" charset="0"/>
            <a:ea typeface="Roboto" panose="020B0604020202020204" charset="0"/>
          </a:endParaRPr>
        </a:p>
      </dgm:t>
    </dgm:pt>
    <dgm:pt modelId="{09036524-499B-4578-9AF7-E85B2F1ED1D2}" type="parTrans" cxnId="{CDA8AF6D-73F9-4C7D-A1C2-623E7A766411}">
      <dgm:prSet/>
      <dgm:spPr/>
      <dgm:t>
        <a:bodyPr/>
        <a:lstStyle/>
        <a:p>
          <a:pPr>
            <a:lnSpc>
              <a:spcPct val="100000"/>
            </a:lnSpc>
            <a:spcBef>
              <a:spcPts val="600"/>
            </a:spcBef>
            <a:spcAft>
              <a:spcPts val="0"/>
            </a:spcAft>
          </a:pPr>
          <a:endParaRPr lang="en-US">
            <a:latin typeface="Roboto" panose="020B0604020202020204" charset="0"/>
            <a:ea typeface="Roboto" panose="020B0604020202020204" charset="0"/>
          </a:endParaRPr>
        </a:p>
      </dgm:t>
    </dgm:pt>
    <dgm:pt modelId="{B95ABBAD-31F3-4714-BB5D-B4A7C2804BF3}" type="sibTrans" cxnId="{CDA8AF6D-73F9-4C7D-A1C2-623E7A766411}">
      <dgm:prSet/>
      <dgm:spPr/>
      <dgm:t>
        <a:bodyPr/>
        <a:lstStyle/>
        <a:p>
          <a:pPr>
            <a:lnSpc>
              <a:spcPct val="100000"/>
            </a:lnSpc>
            <a:spcBef>
              <a:spcPts val="600"/>
            </a:spcBef>
            <a:spcAft>
              <a:spcPts val="0"/>
            </a:spcAft>
          </a:pPr>
          <a:endParaRPr lang="en-US">
            <a:latin typeface="Roboto" panose="020B0604020202020204" charset="0"/>
            <a:ea typeface="Roboto" panose="020B0604020202020204" charset="0"/>
          </a:endParaRPr>
        </a:p>
      </dgm:t>
    </dgm:pt>
    <dgm:pt modelId="{96A0351E-A1B7-4329-8AC1-79FA74AB2646}">
      <dgm:prSet phldrT="[Text]"/>
      <dgm:spPr/>
      <dgm:t>
        <a:bodyPr/>
        <a:lstStyle/>
        <a:p>
          <a:pPr>
            <a:lnSpc>
              <a:spcPct val="100000"/>
            </a:lnSpc>
            <a:spcBef>
              <a:spcPts val="600"/>
            </a:spcBef>
            <a:spcAft>
              <a:spcPts val="0"/>
            </a:spcAft>
          </a:pPr>
          <a:r>
            <a:rPr lang="en-US" dirty="0">
              <a:latin typeface="Roboto" panose="020B0604020202020204" charset="0"/>
              <a:ea typeface="Roboto" panose="020B0604020202020204" charset="0"/>
            </a:rPr>
            <a:t>Subsection G – payments to certain brokers and agents</a:t>
          </a:r>
          <a:endParaRPr lang="en-US" b="0" dirty="0">
            <a:latin typeface="Roboto" panose="020B0604020202020204" charset="0"/>
            <a:ea typeface="Roboto" panose="020B0604020202020204" charset="0"/>
          </a:endParaRPr>
        </a:p>
      </dgm:t>
    </dgm:pt>
    <dgm:pt modelId="{C358E5EB-02DC-4689-8DC7-4188533D6C56}" type="parTrans" cxnId="{5EB61CCE-D125-420D-AE47-FCF5BF17B825}">
      <dgm:prSet/>
      <dgm:spPr/>
      <dgm:t>
        <a:bodyPr/>
        <a:lstStyle/>
        <a:p>
          <a:pPr>
            <a:lnSpc>
              <a:spcPct val="100000"/>
            </a:lnSpc>
            <a:spcBef>
              <a:spcPts val="600"/>
            </a:spcBef>
            <a:spcAft>
              <a:spcPts val="0"/>
            </a:spcAft>
          </a:pPr>
          <a:endParaRPr lang="en-US">
            <a:latin typeface="Roboto" panose="020B0604020202020204" charset="0"/>
            <a:ea typeface="Roboto" panose="020B0604020202020204" charset="0"/>
          </a:endParaRPr>
        </a:p>
      </dgm:t>
    </dgm:pt>
    <dgm:pt modelId="{9F334059-2188-4FD3-B56D-FA550FA6EF8D}" type="sibTrans" cxnId="{5EB61CCE-D125-420D-AE47-FCF5BF17B825}">
      <dgm:prSet/>
      <dgm:spPr/>
      <dgm:t>
        <a:bodyPr/>
        <a:lstStyle/>
        <a:p>
          <a:pPr>
            <a:lnSpc>
              <a:spcPct val="100000"/>
            </a:lnSpc>
            <a:spcBef>
              <a:spcPts val="600"/>
            </a:spcBef>
            <a:spcAft>
              <a:spcPts val="0"/>
            </a:spcAft>
          </a:pPr>
          <a:endParaRPr lang="en-US">
            <a:latin typeface="Roboto" panose="020B0604020202020204" charset="0"/>
            <a:ea typeface="Roboto" panose="020B0604020202020204" charset="0"/>
          </a:endParaRPr>
        </a:p>
      </dgm:t>
    </dgm:pt>
    <dgm:pt modelId="{6B5E8AE9-696A-42A5-8D79-3BDE53AC3C33}">
      <dgm:prSet phldrT="[Text]"/>
      <dgm:spPr/>
      <dgm:t>
        <a:bodyPr/>
        <a:lstStyle/>
        <a:p>
          <a:pPr>
            <a:lnSpc>
              <a:spcPct val="100000"/>
            </a:lnSpc>
            <a:spcBef>
              <a:spcPts val="600"/>
            </a:spcBef>
            <a:spcAft>
              <a:spcPts val="0"/>
            </a:spcAft>
          </a:pPr>
          <a:r>
            <a:rPr lang="en-PH" b="0" dirty="0">
              <a:latin typeface="Roboto" panose="020B0604020202020204" charset="0"/>
              <a:ea typeface="Roboto" panose="020B0604020202020204" charset="0"/>
            </a:rPr>
            <a:t>Subsection I – payment to medical practitioners</a:t>
          </a:r>
          <a:endParaRPr lang="en-US" b="0" dirty="0">
            <a:latin typeface="Roboto" panose="020B0604020202020204" charset="0"/>
            <a:ea typeface="Roboto" panose="020B0604020202020204" charset="0"/>
          </a:endParaRPr>
        </a:p>
      </dgm:t>
    </dgm:pt>
    <dgm:pt modelId="{8890721D-5ED5-4D26-AB22-1EA59CD6F6C0}" type="parTrans" cxnId="{3B89CD72-0C62-4326-B672-DEA9E2285769}">
      <dgm:prSet/>
      <dgm:spPr/>
      <dgm:t>
        <a:bodyPr/>
        <a:lstStyle/>
        <a:p>
          <a:pPr>
            <a:lnSpc>
              <a:spcPct val="100000"/>
            </a:lnSpc>
            <a:spcBef>
              <a:spcPts val="600"/>
            </a:spcBef>
            <a:spcAft>
              <a:spcPts val="0"/>
            </a:spcAft>
          </a:pPr>
          <a:endParaRPr lang="en-US">
            <a:latin typeface="Roboto" panose="020B0604020202020204" charset="0"/>
            <a:ea typeface="Roboto" panose="020B0604020202020204" charset="0"/>
          </a:endParaRPr>
        </a:p>
      </dgm:t>
    </dgm:pt>
    <dgm:pt modelId="{B35DB25C-763E-4D77-99C3-B6D6E068329E}" type="sibTrans" cxnId="{3B89CD72-0C62-4326-B672-DEA9E2285769}">
      <dgm:prSet/>
      <dgm:spPr/>
      <dgm:t>
        <a:bodyPr/>
        <a:lstStyle/>
        <a:p>
          <a:pPr>
            <a:lnSpc>
              <a:spcPct val="100000"/>
            </a:lnSpc>
            <a:spcBef>
              <a:spcPts val="600"/>
            </a:spcBef>
            <a:spcAft>
              <a:spcPts val="0"/>
            </a:spcAft>
          </a:pPr>
          <a:endParaRPr lang="en-US">
            <a:latin typeface="Roboto" panose="020B0604020202020204" charset="0"/>
            <a:ea typeface="Roboto" panose="020B0604020202020204" charset="0"/>
          </a:endParaRPr>
        </a:p>
      </dgm:t>
    </dgm:pt>
    <dgm:pt modelId="{FA6B4C8F-1B6D-44EF-9890-D8C774B59879}" type="pres">
      <dgm:prSet presAssocID="{447FB69F-BDEC-4F3C-905B-BBFC3D657854}" presName="linear" presStyleCnt="0">
        <dgm:presLayoutVars>
          <dgm:animLvl val="lvl"/>
          <dgm:resizeHandles val="exact"/>
        </dgm:presLayoutVars>
      </dgm:prSet>
      <dgm:spPr/>
      <dgm:t>
        <a:bodyPr/>
        <a:lstStyle/>
        <a:p>
          <a:endParaRPr lang="en-US"/>
        </a:p>
      </dgm:t>
    </dgm:pt>
    <dgm:pt modelId="{90C201CF-888D-4B35-846E-C9C2204633B2}" type="pres">
      <dgm:prSet presAssocID="{A0336955-394E-4F0A-9D40-87B0BF4F4280}" presName="parentText" presStyleLbl="node1" presStyleIdx="0" presStyleCnt="1" custLinFactNeighborY="-9381">
        <dgm:presLayoutVars>
          <dgm:chMax val="0"/>
          <dgm:bulletEnabled val="1"/>
        </dgm:presLayoutVars>
      </dgm:prSet>
      <dgm:spPr/>
      <dgm:t>
        <a:bodyPr/>
        <a:lstStyle/>
        <a:p>
          <a:endParaRPr lang="en-US"/>
        </a:p>
      </dgm:t>
    </dgm:pt>
    <dgm:pt modelId="{42BE9F66-B6D0-45F2-8E2A-9BFEAB9B48E6}" type="pres">
      <dgm:prSet presAssocID="{A0336955-394E-4F0A-9D40-87B0BF4F4280}" presName="childText" presStyleLbl="revTx" presStyleIdx="0" presStyleCnt="1">
        <dgm:presLayoutVars>
          <dgm:bulletEnabled val="1"/>
        </dgm:presLayoutVars>
      </dgm:prSet>
      <dgm:spPr/>
      <dgm:t>
        <a:bodyPr/>
        <a:lstStyle/>
        <a:p>
          <a:endParaRPr lang="en-US"/>
        </a:p>
      </dgm:t>
    </dgm:pt>
  </dgm:ptLst>
  <dgm:cxnLst>
    <dgm:cxn modelId="{5EB61CCE-D125-420D-AE47-FCF5BF17B825}" srcId="{A0336955-394E-4F0A-9D40-87B0BF4F4280}" destId="{96A0351E-A1B7-4329-8AC1-79FA74AB2646}" srcOrd="1" destOrd="0" parTransId="{C358E5EB-02DC-4689-8DC7-4188533D6C56}" sibTransId="{9F334059-2188-4FD3-B56D-FA550FA6EF8D}"/>
    <dgm:cxn modelId="{D2F8C93A-44A6-4B4A-A0B2-3F17A1C9EAA3}" type="presOf" srcId="{447FB69F-BDEC-4F3C-905B-BBFC3D657854}" destId="{FA6B4C8F-1B6D-44EF-9890-D8C774B59879}" srcOrd="0" destOrd="0" presId="urn:microsoft.com/office/officeart/2005/8/layout/vList2"/>
    <dgm:cxn modelId="{2EA55698-ABD0-481F-8E42-8889B0A7D780}" srcId="{A0336955-394E-4F0A-9D40-87B0BF4F4280}" destId="{6835F1C1-497A-4205-89FF-FBD405450692}" srcOrd="0" destOrd="0" parTransId="{40351B19-E0C4-4EA3-94ED-52F2703D2135}" sibTransId="{DAF77639-51B7-4C95-BEDA-38FF6A268AAC}"/>
    <dgm:cxn modelId="{AF53287A-6284-4CEF-B206-2047681DB0DF}" type="presOf" srcId="{6835F1C1-497A-4205-89FF-FBD405450692}" destId="{42BE9F66-B6D0-45F2-8E2A-9BFEAB9B48E6}" srcOrd="0" destOrd="0" presId="urn:microsoft.com/office/officeart/2005/8/layout/vList2"/>
    <dgm:cxn modelId="{7E64EC9A-7768-49C4-B2F4-36C71AF622D8}" type="presOf" srcId="{A0336955-394E-4F0A-9D40-87B0BF4F4280}" destId="{90C201CF-888D-4B35-846E-C9C2204633B2}" srcOrd="0" destOrd="0" presId="urn:microsoft.com/office/officeart/2005/8/layout/vList2"/>
    <dgm:cxn modelId="{3B89CD72-0C62-4326-B672-DEA9E2285769}" srcId="{A0336955-394E-4F0A-9D40-87B0BF4F4280}" destId="{6B5E8AE9-696A-42A5-8D79-3BDE53AC3C33}" srcOrd="2" destOrd="0" parTransId="{8890721D-5ED5-4D26-AB22-1EA59CD6F6C0}" sibTransId="{B35DB25C-763E-4D77-99C3-B6D6E068329E}"/>
    <dgm:cxn modelId="{6A06BF5A-579A-46BE-9335-08A2B1FBF86D}" srcId="{447FB69F-BDEC-4F3C-905B-BBFC3D657854}" destId="{A0336955-394E-4F0A-9D40-87B0BF4F4280}" srcOrd="0" destOrd="0" parTransId="{EC8D2493-2E45-4066-BF70-AD2B1F58ADFD}" sibTransId="{26C65DEE-DE28-45FE-B92A-98FA421EC230}"/>
    <dgm:cxn modelId="{290A8B50-8C92-4853-9D04-17D51C07C5F2}" type="presOf" srcId="{6B5E8AE9-696A-42A5-8D79-3BDE53AC3C33}" destId="{42BE9F66-B6D0-45F2-8E2A-9BFEAB9B48E6}" srcOrd="0" destOrd="2" presId="urn:microsoft.com/office/officeart/2005/8/layout/vList2"/>
    <dgm:cxn modelId="{F831F973-FECC-40DB-9C26-A16D3833C76D}" type="presOf" srcId="{96A0351E-A1B7-4329-8AC1-79FA74AB2646}" destId="{42BE9F66-B6D0-45F2-8E2A-9BFEAB9B48E6}" srcOrd="0" destOrd="1" presId="urn:microsoft.com/office/officeart/2005/8/layout/vList2"/>
    <dgm:cxn modelId="{519AEFED-F732-4C9D-B560-D7ABA9E5BAAC}" type="presOf" srcId="{7C0533F6-4DB0-456E-BF1E-7378D94C0FCF}" destId="{42BE9F66-B6D0-45F2-8E2A-9BFEAB9B48E6}" srcOrd="0" destOrd="3" presId="urn:microsoft.com/office/officeart/2005/8/layout/vList2"/>
    <dgm:cxn modelId="{CDA8AF6D-73F9-4C7D-A1C2-623E7A766411}" srcId="{A0336955-394E-4F0A-9D40-87B0BF4F4280}" destId="{7C0533F6-4DB0-456E-BF1E-7378D94C0FCF}" srcOrd="3" destOrd="0" parTransId="{09036524-499B-4578-9AF7-E85B2F1ED1D2}" sibTransId="{B95ABBAD-31F3-4714-BB5D-B4A7C2804BF3}"/>
    <dgm:cxn modelId="{CFAFD285-7B90-4D81-8749-4CFB696666F7}" type="presParOf" srcId="{FA6B4C8F-1B6D-44EF-9890-D8C774B59879}" destId="{90C201CF-888D-4B35-846E-C9C2204633B2}" srcOrd="0" destOrd="0" presId="urn:microsoft.com/office/officeart/2005/8/layout/vList2"/>
    <dgm:cxn modelId="{E89A8C30-C2B8-48E3-BEE5-F7E3D67BC188}" type="presParOf" srcId="{FA6B4C8F-1B6D-44EF-9890-D8C774B59879}" destId="{42BE9F66-B6D0-45F2-8E2A-9BFEAB9B48E6}" srcOrd="1"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6588FE25-180B-4A34-B293-9F4DFE59F88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982C75E-184F-459F-8DB8-C7FAA35DF38B}">
      <dgm:prSet custT="1"/>
      <dgm:spPr>
        <a:noFill/>
      </dgm:spPr>
      <dgm:t>
        <a:bodyPr/>
        <a:lstStyle/>
        <a:p>
          <a:pPr algn="just"/>
          <a:r>
            <a:rPr lang="en-PH" sz="2400" b="0" dirty="0">
              <a:solidFill>
                <a:srgbClr val="FF0000"/>
              </a:solidFill>
              <a:latin typeface="Roboto" panose="020B0604020202020204" charset="0"/>
              <a:ea typeface="Roboto" panose="020B0604020202020204" charset="0"/>
            </a:rPr>
            <a:t>Interest</a:t>
          </a:r>
          <a:r>
            <a:rPr lang="en-PH" sz="2400" b="0" dirty="0">
              <a:solidFill>
                <a:schemeClr val="tx1"/>
              </a:solidFill>
              <a:latin typeface="Roboto" panose="020B0604020202020204" charset="0"/>
              <a:ea typeface="Roboto" panose="020B0604020202020204" charset="0"/>
            </a:rPr>
            <a:t> – There shall be assessed and collected on any unpaid amount of tax, interest at the rate of </a:t>
          </a:r>
          <a:r>
            <a:rPr lang="en-PH" sz="2400" b="0" u="sng" dirty="0">
              <a:solidFill>
                <a:schemeClr val="tx1"/>
              </a:solidFill>
              <a:latin typeface="Roboto" panose="020B0604020202020204" charset="0"/>
              <a:ea typeface="Roboto" panose="020B0604020202020204" charset="0"/>
            </a:rPr>
            <a:t>double the legal interest rate for loans or forbearance of any money in the absence of an express stipulation set by the Bangko Sentral ng Pilipinas</a:t>
          </a:r>
          <a:r>
            <a:rPr lang="en-PH" sz="2400" b="0" dirty="0">
              <a:solidFill>
                <a:schemeClr val="tx1"/>
              </a:solidFill>
              <a:latin typeface="Roboto" panose="020B0604020202020204" charset="0"/>
              <a:ea typeface="Roboto" panose="020B0604020202020204" charset="0"/>
            </a:rPr>
            <a:t> from the date prescribed for payment until the amount is fully paid. </a:t>
          </a:r>
          <a:r>
            <a:rPr lang="en-PH" sz="2400" b="0" u="sng" dirty="0">
              <a:solidFill>
                <a:schemeClr val="tx1"/>
              </a:solidFill>
              <a:latin typeface="Roboto" panose="020B0604020202020204" charset="0"/>
              <a:ea typeface="Roboto" panose="020B0604020202020204" charset="0"/>
            </a:rPr>
            <a:t>Provided, that in no case shall the deficiency and the delinquency interest prescribed under Subsections (B) and (C) of Section 249 of the Tax Code, be imposed simultaneously</a:t>
          </a:r>
          <a:r>
            <a:rPr lang="en-PH" sz="2400" b="0" dirty="0">
              <a:solidFill>
                <a:schemeClr val="tx1"/>
              </a:solidFill>
              <a:latin typeface="Roboto" panose="020B0604020202020204" charset="0"/>
              <a:ea typeface="Roboto" panose="020B0604020202020204" charset="0"/>
            </a:rPr>
            <a:t>.</a:t>
          </a:r>
          <a:endParaRPr lang="en-US" sz="2400" b="0" dirty="0">
            <a:solidFill>
              <a:schemeClr val="tx1"/>
            </a:solidFill>
            <a:latin typeface="Roboto" panose="020B0604020202020204" charset="0"/>
            <a:ea typeface="Roboto" panose="020B0604020202020204" charset="0"/>
          </a:endParaRPr>
        </a:p>
      </dgm:t>
    </dgm:pt>
    <dgm:pt modelId="{A431B087-BE09-44DB-B89E-C9A492951328}" type="parTrans" cxnId="{EE05A8A2-592B-4ECB-BBB1-6FD02EA618B3}">
      <dgm:prSet/>
      <dgm:spPr/>
      <dgm:t>
        <a:bodyPr/>
        <a:lstStyle/>
        <a:p>
          <a:endParaRPr lang="en-US" sz="2400" b="0">
            <a:latin typeface="Roboto" panose="020B0604020202020204" charset="0"/>
            <a:ea typeface="Roboto" panose="020B0604020202020204" charset="0"/>
          </a:endParaRPr>
        </a:p>
      </dgm:t>
    </dgm:pt>
    <dgm:pt modelId="{BB7F4904-0881-48A4-82BC-C339AD8C9C0E}" type="sibTrans" cxnId="{EE05A8A2-592B-4ECB-BBB1-6FD02EA618B3}">
      <dgm:prSet/>
      <dgm:spPr/>
      <dgm:t>
        <a:bodyPr/>
        <a:lstStyle/>
        <a:p>
          <a:endParaRPr lang="en-US" sz="2400" b="0">
            <a:latin typeface="Roboto" panose="020B0604020202020204" charset="0"/>
            <a:ea typeface="Roboto" panose="020B0604020202020204" charset="0"/>
          </a:endParaRPr>
        </a:p>
      </dgm:t>
    </dgm:pt>
    <dgm:pt modelId="{0CA1018A-0C18-454F-84D3-5F77F924A7B9}">
      <dgm:prSet custT="1"/>
      <dgm:spPr>
        <a:noFill/>
      </dgm:spPr>
      <dgm:t>
        <a:bodyPr/>
        <a:lstStyle/>
        <a:p>
          <a:pPr algn="just"/>
          <a:r>
            <a:rPr lang="en-PH" sz="2400" b="0" dirty="0">
              <a:solidFill>
                <a:srgbClr val="FF0000"/>
              </a:solidFill>
              <a:latin typeface="Roboto" panose="020B0604020202020204" charset="0"/>
              <a:ea typeface="Roboto" panose="020B0604020202020204" charset="0"/>
            </a:rPr>
            <a:t>Deficiency Interest</a:t>
          </a:r>
          <a:r>
            <a:rPr lang="en-PH" sz="2400" b="0" dirty="0">
              <a:solidFill>
                <a:schemeClr val="tx1"/>
              </a:solidFill>
              <a:latin typeface="Roboto" panose="020B0604020202020204" charset="0"/>
              <a:ea typeface="Roboto" panose="020B0604020202020204" charset="0"/>
            </a:rPr>
            <a:t> – Any deficiency in the tax due, as the term is defined in this Code, shall be subject to the interest prescribed in </a:t>
          </a:r>
          <a:r>
            <a:rPr lang="en-PH" sz="2400" b="0" u="sng" dirty="0">
              <a:solidFill>
                <a:schemeClr val="tx1"/>
              </a:solidFill>
              <a:latin typeface="Roboto" panose="020B0604020202020204" charset="0"/>
              <a:ea typeface="Roboto" panose="020B0604020202020204" charset="0"/>
            </a:rPr>
            <a:t>Subsection (A) of Section 249 of the Tax Code</a:t>
          </a:r>
          <a:r>
            <a:rPr lang="en-PH" sz="2400" b="0" dirty="0">
              <a:solidFill>
                <a:schemeClr val="tx1"/>
              </a:solidFill>
              <a:latin typeface="Roboto" panose="020B0604020202020204" charset="0"/>
              <a:ea typeface="Roboto" panose="020B0604020202020204" charset="0"/>
            </a:rPr>
            <a:t>, which interest shall be assessed and collected from the date prescribed for its payment until the full payment thereof, or upon issuance of a notice and demand by the Commissioner of Internal Revenue, whichever comes earlier.</a:t>
          </a:r>
          <a:endParaRPr lang="en-US" sz="2400" b="0" dirty="0">
            <a:solidFill>
              <a:schemeClr val="tx1"/>
            </a:solidFill>
            <a:latin typeface="Roboto" panose="020B0604020202020204" charset="0"/>
            <a:ea typeface="Roboto" panose="020B0604020202020204" charset="0"/>
          </a:endParaRPr>
        </a:p>
      </dgm:t>
    </dgm:pt>
    <dgm:pt modelId="{F27B3AFA-881F-4950-A3B0-9A6D0F675BA4}" type="parTrans" cxnId="{E0CC8374-7693-456C-B79C-449C6D43F7FB}">
      <dgm:prSet/>
      <dgm:spPr/>
      <dgm:t>
        <a:bodyPr/>
        <a:lstStyle/>
        <a:p>
          <a:endParaRPr lang="en-US" sz="2400" b="0">
            <a:latin typeface="Roboto" panose="020B0604020202020204" charset="0"/>
            <a:ea typeface="Roboto" panose="020B0604020202020204" charset="0"/>
          </a:endParaRPr>
        </a:p>
      </dgm:t>
    </dgm:pt>
    <dgm:pt modelId="{EEFD195F-A135-4E63-96B5-5223AA6D716F}" type="sibTrans" cxnId="{E0CC8374-7693-456C-B79C-449C6D43F7FB}">
      <dgm:prSet/>
      <dgm:spPr/>
      <dgm:t>
        <a:bodyPr/>
        <a:lstStyle/>
        <a:p>
          <a:endParaRPr lang="en-US" sz="2400" b="0">
            <a:latin typeface="Roboto" panose="020B0604020202020204" charset="0"/>
            <a:ea typeface="Roboto" panose="020B0604020202020204" charset="0"/>
          </a:endParaRPr>
        </a:p>
      </dgm:t>
    </dgm:pt>
    <dgm:pt modelId="{B694A195-02D6-40D1-A3FC-96EA3CD7F17E}" type="pres">
      <dgm:prSet presAssocID="{6588FE25-180B-4A34-B293-9F4DFE59F883}" presName="linear" presStyleCnt="0">
        <dgm:presLayoutVars>
          <dgm:animLvl val="lvl"/>
          <dgm:resizeHandles val="exact"/>
        </dgm:presLayoutVars>
      </dgm:prSet>
      <dgm:spPr/>
      <dgm:t>
        <a:bodyPr/>
        <a:lstStyle/>
        <a:p>
          <a:endParaRPr lang="en-US"/>
        </a:p>
      </dgm:t>
    </dgm:pt>
    <dgm:pt modelId="{38A2D475-FDBD-4331-AA94-317A66A3624A}" type="pres">
      <dgm:prSet presAssocID="{A982C75E-184F-459F-8DB8-C7FAA35DF38B}" presName="parentText" presStyleLbl="node1" presStyleIdx="0" presStyleCnt="2" custLinFactNeighborX="121" custLinFactNeighborY="-3557">
        <dgm:presLayoutVars>
          <dgm:chMax val="0"/>
          <dgm:bulletEnabled val="1"/>
        </dgm:presLayoutVars>
      </dgm:prSet>
      <dgm:spPr/>
      <dgm:t>
        <a:bodyPr/>
        <a:lstStyle/>
        <a:p>
          <a:endParaRPr lang="en-US"/>
        </a:p>
      </dgm:t>
    </dgm:pt>
    <dgm:pt modelId="{FA419055-8F0A-4AF8-91E5-C7291D537360}" type="pres">
      <dgm:prSet presAssocID="{BB7F4904-0881-48A4-82BC-C339AD8C9C0E}" presName="spacer" presStyleCnt="0"/>
      <dgm:spPr/>
    </dgm:pt>
    <dgm:pt modelId="{946BEB45-8B3E-4CB8-B5D0-E50FE6A2BA73}" type="pres">
      <dgm:prSet presAssocID="{0CA1018A-0C18-454F-84D3-5F77F924A7B9}" presName="parentText" presStyleLbl="node1" presStyleIdx="1" presStyleCnt="2" custLinFactY="21524" custLinFactNeighborX="165" custLinFactNeighborY="100000">
        <dgm:presLayoutVars>
          <dgm:chMax val="0"/>
          <dgm:bulletEnabled val="1"/>
        </dgm:presLayoutVars>
      </dgm:prSet>
      <dgm:spPr/>
      <dgm:t>
        <a:bodyPr/>
        <a:lstStyle/>
        <a:p>
          <a:endParaRPr lang="en-US"/>
        </a:p>
      </dgm:t>
    </dgm:pt>
  </dgm:ptLst>
  <dgm:cxnLst>
    <dgm:cxn modelId="{A26DCAF8-8E1B-47AC-9749-6194DD48F034}" type="presOf" srcId="{0CA1018A-0C18-454F-84D3-5F77F924A7B9}" destId="{946BEB45-8B3E-4CB8-B5D0-E50FE6A2BA73}" srcOrd="0" destOrd="0" presId="urn:microsoft.com/office/officeart/2005/8/layout/vList2"/>
    <dgm:cxn modelId="{295D38B5-3A04-471F-A018-F1E43895F619}" type="presOf" srcId="{A982C75E-184F-459F-8DB8-C7FAA35DF38B}" destId="{38A2D475-FDBD-4331-AA94-317A66A3624A}" srcOrd="0" destOrd="0" presId="urn:microsoft.com/office/officeart/2005/8/layout/vList2"/>
    <dgm:cxn modelId="{540E1D92-6184-4697-98EB-FC53858A0A44}" type="presOf" srcId="{6588FE25-180B-4A34-B293-9F4DFE59F883}" destId="{B694A195-02D6-40D1-A3FC-96EA3CD7F17E}" srcOrd="0" destOrd="0" presId="urn:microsoft.com/office/officeart/2005/8/layout/vList2"/>
    <dgm:cxn modelId="{EE05A8A2-592B-4ECB-BBB1-6FD02EA618B3}" srcId="{6588FE25-180B-4A34-B293-9F4DFE59F883}" destId="{A982C75E-184F-459F-8DB8-C7FAA35DF38B}" srcOrd="0" destOrd="0" parTransId="{A431B087-BE09-44DB-B89E-C9A492951328}" sibTransId="{BB7F4904-0881-48A4-82BC-C339AD8C9C0E}"/>
    <dgm:cxn modelId="{E0CC8374-7693-456C-B79C-449C6D43F7FB}" srcId="{6588FE25-180B-4A34-B293-9F4DFE59F883}" destId="{0CA1018A-0C18-454F-84D3-5F77F924A7B9}" srcOrd="1" destOrd="0" parTransId="{F27B3AFA-881F-4950-A3B0-9A6D0F675BA4}" sibTransId="{EEFD195F-A135-4E63-96B5-5223AA6D716F}"/>
    <dgm:cxn modelId="{D0F33951-C7B9-4BC6-A60A-4A367FB9AA55}" type="presParOf" srcId="{B694A195-02D6-40D1-A3FC-96EA3CD7F17E}" destId="{38A2D475-FDBD-4331-AA94-317A66A3624A}" srcOrd="0" destOrd="0" presId="urn:microsoft.com/office/officeart/2005/8/layout/vList2"/>
    <dgm:cxn modelId="{81D4E1C0-1364-4BA5-9795-72C609CE1D86}" type="presParOf" srcId="{B694A195-02D6-40D1-A3FC-96EA3CD7F17E}" destId="{FA419055-8F0A-4AF8-91E5-C7291D537360}" srcOrd="1" destOrd="0" presId="urn:microsoft.com/office/officeart/2005/8/layout/vList2"/>
    <dgm:cxn modelId="{5D586060-9ECA-4AF7-A1CE-6FE179337F11}" type="presParOf" srcId="{B694A195-02D6-40D1-A3FC-96EA3CD7F17E}" destId="{946BEB45-8B3E-4CB8-B5D0-E50FE6A2BA73}" srcOrd="2" destOrd="0" presId="urn:microsoft.com/office/officeart/2005/8/layout/vList2"/>
  </dgm:cxnLst>
  <dgm:bg>
    <a:no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FD801E58-1432-4B93-85A6-60DCB39333A8}" type="doc">
      <dgm:prSet loTypeId="urn:microsoft.com/office/officeart/2008/layout/HorizontalMultiLevelHierarchy" loCatId="hierarchy" qsTypeId="urn:microsoft.com/office/officeart/2005/8/quickstyle/simple1" qsCatId="simple" csTypeId="urn:microsoft.com/office/officeart/2005/8/colors/accent1_2" csCatId="accent1" phldr="0"/>
      <dgm:spPr/>
      <dgm:t>
        <a:bodyPr/>
        <a:lstStyle/>
        <a:p>
          <a:endParaRPr lang="en-US"/>
        </a:p>
      </dgm:t>
    </dgm:pt>
    <dgm:pt modelId="{E595F0B2-CFB8-4AD2-B127-A9B5B6E5D3B2}" type="pres">
      <dgm:prSet presAssocID="{FD801E58-1432-4B93-85A6-60DCB39333A8}" presName="Name0" presStyleCnt="0">
        <dgm:presLayoutVars>
          <dgm:chPref val="1"/>
          <dgm:dir/>
          <dgm:animOne val="branch"/>
          <dgm:animLvl val="lvl"/>
          <dgm:resizeHandles val="exact"/>
        </dgm:presLayoutVars>
      </dgm:prSet>
      <dgm:spPr/>
      <dgm:t>
        <a:bodyPr/>
        <a:lstStyle/>
        <a:p>
          <a:endParaRPr lang="en-US"/>
        </a:p>
      </dgm:t>
    </dgm:pt>
  </dgm:ptLst>
  <dgm:cxnLst>
    <dgm:cxn modelId="{4DF73FD5-4721-4A5C-B277-73AEEEF35D57}" type="presOf" srcId="{FD801E58-1432-4B93-85A6-60DCB39333A8}" destId="{E595F0B2-CFB8-4AD2-B127-A9B5B6E5D3B2}" srcOrd="0" destOrd="0" presId="urn:microsoft.com/office/officeart/2008/layout/HorizontalMultiLevelHierarchy"/>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47FB69F-BDEC-4F3C-905B-BBFC3D65785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0336955-394E-4F0A-9D40-87B0BF4F4280}">
      <dgm:prSet phldrT="[Text]"/>
      <dgm:spPr>
        <a:solidFill>
          <a:schemeClr val="bg1"/>
        </a:solidFill>
        <a:ln w="38100">
          <a:solidFill>
            <a:srgbClr val="0070C0"/>
          </a:solidFill>
        </a:ln>
      </dgm:spPr>
      <dgm:t>
        <a:bodyPr/>
        <a:lstStyle/>
        <a:p>
          <a:pPr>
            <a:lnSpc>
              <a:spcPct val="100000"/>
            </a:lnSpc>
            <a:spcBef>
              <a:spcPts val="600"/>
            </a:spcBef>
            <a:spcAft>
              <a:spcPts val="600"/>
            </a:spcAft>
          </a:pPr>
          <a:r>
            <a:rPr lang="en-US" dirty="0" smtClean="0">
              <a:solidFill>
                <a:schemeClr val="tx1"/>
              </a:solidFill>
              <a:latin typeface="Roboto" panose="020B0604020202020204" charset="0"/>
              <a:ea typeface="Roboto" panose="020B0604020202020204" charset="0"/>
            </a:rPr>
            <a:t>How the Withholding Agent Determine the Applicable Withholding Tax Rates to be Applied to the Payee?</a:t>
          </a:r>
          <a:endParaRPr lang="en-US" dirty="0">
            <a:solidFill>
              <a:schemeClr val="tx1"/>
            </a:solidFill>
            <a:latin typeface="Roboto" panose="020B0604020202020204" charset="0"/>
            <a:ea typeface="Roboto" panose="020B0604020202020204" charset="0"/>
          </a:endParaRPr>
        </a:p>
      </dgm:t>
    </dgm:pt>
    <dgm:pt modelId="{EC8D2493-2E45-4066-BF70-AD2B1F58ADFD}" type="parTrans" cxnId="{6A06BF5A-579A-46BE-9335-08A2B1FBF86D}">
      <dgm:prSet/>
      <dgm:spPr/>
      <dgm:t>
        <a:bodyPr/>
        <a:lstStyle/>
        <a:p>
          <a:pPr>
            <a:lnSpc>
              <a:spcPct val="100000"/>
            </a:lnSpc>
            <a:spcBef>
              <a:spcPts val="600"/>
            </a:spcBef>
            <a:spcAft>
              <a:spcPts val="600"/>
            </a:spcAft>
          </a:pPr>
          <a:endParaRPr lang="en-US">
            <a:latin typeface="Roboto" panose="020B0604020202020204" charset="0"/>
            <a:ea typeface="Roboto" panose="020B0604020202020204" charset="0"/>
          </a:endParaRPr>
        </a:p>
      </dgm:t>
    </dgm:pt>
    <dgm:pt modelId="{26C65DEE-DE28-45FE-B92A-98FA421EC230}" type="sibTrans" cxnId="{6A06BF5A-579A-46BE-9335-08A2B1FBF86D}">
      <dgm:prSet/>
      <dgm:spPr/>
      <dgm:t>
        <a:bodyPr/>
        <a:lstStyle/>
        <a:p>
          <a:pPr>
            <a:lnSpc>
              <a:spcPct val="100000"/>
            </a:lnSpc>
            <a:spcBef>
              <a:spcPts val="600"/>
            </a:spcBef>
            <a:spcAft>
              <a:spcPts val="600"/>
            </a:spcAft>
          </a:pPr>
          <a:endParaRPr lang="en-US">
            <a:latin typeface="Roboto" panose="020B0604020202020204" charset="0"/>
            <a:ea typeface="Roboto" panose="020B0604020202020204" charset="0"/>
          </a:endParaRPr>
        </a:p>
      </dgm:t>
    </dgm:pt>
    <dgm:pt modelId="{6835F1C1-497A-4205-89FF-FBD405450692}">
      <dgm:prSet phldrT="[Text]"/>
      <dgm:spPr/>
      <dgm:t>
        <a:bodyPr/>
        <a:lstStyle/>
        <a:p>
          <a:pPr algn="just">
            <a:lnSpc>
              <a:spcPct val="100000"/>
            </a:lnSpc>
            <a:spcBef>
              <a:spcPts val="600"/>
            </a:spcBef>
            <a:spcAft>
              <a:spcPts val="600"/>
            </a:spcAft>
          </a:pPr>
          <a:r>
            <a:rPr lang="en-PH" b="0" dirty="0">
              <a:latin typeface="Roboto" panose="020B0604020202020204" charset="0"/>
              <a:ea typeface="Roboto" panose="020B0604020202020204" charset="0"/>
            </a:rPr>
            <a:t>The individual payee shall execute a sworn declaration (</a:t>
          </a:r>
          <a:r>
            <a:rPr lang="en-PH" b="0" u="sng" dirty="0">
              <a:solidFill>
                <a:srgbClr val="FF0000"/>
              </a:solidFill>
              <a:latin typeface="Roboto" panose="020B0604020202020204" charset="0"/>
              <a:ea typeface="Roboto" panose="020B0604020202020204" charset="0"/>
            </a:rPr>
            <a:t>Annex B-1 </a:t>
          </a:r>
          <a:r>
            <a:rPr lang="en-PH" b="0" dirty="0">
              <a:latin typeface="Roboto" panose="020B0604020202020204" charset="0"/>
              <a:ea typeface="Roboto" panose="020B0604020202020204" charset="0"/>
            </a:rPr>
            <a:t>of the RR) and, together with a copy of COR, provide all income payors every January 15 of each year, or prior to the initial income </a:t>
          </a:r>
          <a:r>
            <a:rPr lang="en-PH" b="0" dirty="0" smtClean="0">
              <a:latin typeface="Roboto" panose="020B0604020202020204" charset="0"/>
              <a:ea typeface="Roboto" panose="020B0604020202020204" charset="0"/>
            </a:rPr>
            <a:t>payment</a:t>
          </a:r>
          <a:endParaRPr lang="en-US" b="0" dirty="0">
            <a:latin typeface="Roboto" panose="020B0604020202020204" charset="0"/>
            <a:ea typeface="Roboto" panose="020B0604020202020204" charset="0"/>
          </a:endParaRPr>
        </a:p>
      </dgm:t>
    </dgm:pt>
    <dgm:pt modelId="{40351B19-E0C4-4EA3-94ED-52F2703D2135}" type="parTrans" cxnId="{2EA55698-ABD0-481F-8E42-8889B0A7D780}">
      <dgm:prSet/>
      <dgm:spPr/>
      <dgm:t>
        <a:bodyPr/>
        <a:lstStyle/>
        <a:p>
          <a:pPr>
            <a:lnSpc>
              <a:spcPct val="100000"/>
            </a:lnSpc>
            <a:spcBef>
              <a:spcPts val="600"/>
            </a:spcBef>
            <a:spcAft>
              <a:spcPts val="600"/>
            </a:spcAft>
          </a:pPr>
          <a:endParaRPr lang="en-US">
            <a:latin typeface="Roboto" panose="020B0604020202020204" charset="0"/>
            <a:ea typeface="Roboto" panose="020B0604020202020204" charset="0"/>
          </a:endParaRPr>
        </a:p>
      </dgm:t>
    </dgm:pt>
    <dgm:pt modelId="{DAF77639-51B7-4C95-BEDA-38FF6A268AAC}" type="sibTrans" cxnId="{2EA55698-ABD0-481F-8E42-8889B0A7D780}">
      <dgm:prSet/>
      <dgm:spPr/>
      <dgm:t>
        <a:bodyPr/>
        <a:lstStyle/>
        <a:p>
          <a:pPr>
            <a:lnSpc>
              <a:spcPct val="100000"/>
            </a:lnSpc>
            <a:spcBef>
              <a:spcPts val="600"/>
            </a:spcBef>
            <a:spcAft>
              <a:spcPts val="600"/>
            </a:spcAft>
          </a:pPr>
          <a:endParaRPr lang="en-US">
            <a:latin typeface="Roboto" panose="020B0604020202020204" charset="0"/>
            <a:ea typeface="Roboto" panose="020B0604020202020204" charset="0"/>
          </a:endParaRPr>
        </a:p>
      </dgm:t>
    </dgm:pt>
    <dgm:pt modelId="{E7B32E9D-27AC-42E8-BB74-E1B41FDDD887}">
      <dgm:prSet phldrT="[Text]"/>
      <dgm:spPr/>
      <dgm:t>
        <a:bodyPr/>
        <a:lstStyle/>
        <a:p>
          <a:pPr algn="just">
            <a:lnSpc>
              <a:spcPct val="100000"/>
            </a:lnSpc>
            <a:spcBef>
              <a:spcPts val="600"/>
            </a:spcBef>
            <a:spcAft>
              <a:spcPts val="600"/>
            </a:spcAft>
          </a:pPr>
          <a:r>
            <a:rPr lang="en-US" b="0" dirty="0">
              <a:latin typeface="Roboto" panose="020B0604020202020204" charset="0"/>
              <a:ea typeface="Roboto" panose="020B0604020202020204" charset="0"/>
            </a:rPr>
            <a:t>Withholding agent shall  likewise execute sworn statement (</a:t>
          </a:r>
          <a:r>
            <a:rPr lang="en-US" b="0" u="sng" dirty="0">
              <a:solidFill>
                <a:srgbClr val="FF0000"/>
              </a:solidFill>
              <a:latin typeface="Roboto" panose="020B0604020202020204" charset="0"/>
              <a:ea typeface="Roboto" panose="020B0604020202020204" charset="0"/>
            </a:rPr>
            <a:t>Annex C</a:t>
          </a:r>
          <a:r>
            <a:rPr lang="en-US" b="0" dirty="0">
              <a:latin typeface="Roboto" panose="020B0604020202020204" charset="0"/>
              <a:ea typeface="Roboto" panose="020B0604020202020204" charset="0"/>
            </a:rPr>
            <a:t> of the RR) declaring the number of payees who have executed sworn declaration (Annex B-1, B-2, B-3 of the RR),  and submit the same not later than </a:t>
          </a:r>
          <a:r>
            <a:rPr lang="en-US" b="0" dirty="0">
              <a:solidFill>
                <a:srgbClr val="FF0000"/>
              </a:solidFill>
              <a:latin typeface="Roboto" panose="020B0604020202020204" charset="0"/>
              <a:ea typeface="Roboto" panose="020B0604020202020204" charset="0"/>
            </a:rPr>
            <a:t>January 30 of each year or within fifteen (15) days</a:t>
          </a:r>
          <a:r>
            <a:rPr lang="en-US" b="0" dirty="0">
              <a:latin typeface="Roboto" panose="020B0604020202020204" charset="0"/>
              <a:ea typeface="Roboto" panose="020B0604020202020204" charset="0"/>
            </a:rPr>
            <a:t> following the month when new recipient of income have submitted a sworn declaration with a copy of COR</a:t>
          </a:r>
        </a:p>
      </dgm:t>
    </dgm:pt>
    <dgm:pt modelId="{C7AC0909-C145-428F-BC35-51306C99B5B7}" type="sibTrans" cxnId="{FD63AFFE-BCB1-4D6E-8FE5-6C6575866A0D}">
      <dgm:prSet/>
      <dgm:spPr/>
      <dgm:t>
        <a:bodyPr/>
        <a:lstStyle/>
        <a:p>
          <a:pPr>
            <a:lnSpc>
              <a:spcPct val="100000"/>
            </a:lnSpc>
            <a:spcBef>
              <a:spcPts val="600"/>
            </a:spcBef>
            <a:spcAft>
              <a:spcPts val="600"/>
            </a:spcAft>
          </a:pPr>
          <a:endParaRPr lang="en-PH">
            <a:latin typeface="Roboto" panose="020B0604020202020204" charset="0"/>
            <a:ea typeface="Roboto" panose="020B0604020202020204" charset="0"/>
          </a:endParaRPr>
        </a:p>
      </dgm:t>
    </dgm:pt>
    <dgm:pt modelId="{C4DCEF4B-441A-4768-A5A4-6B89C0B081D7}" type="parTrans" cxnId="{FD63AFFE-BCB1-4D6E-8FE5-6C6575866A0D}">
      <dgm:prSet/>
      <dgm:spPr/>
      <dgm:t>
        <a:bodyPr/>
        <a:lstStyle/>
        <a:p>
          <a:pPr>
            <a:lnSpc>
              <a:spcPct val="100000"/>
            </a:lnSpc>
            <a:spcBef>
              <a:spcPts val="600"/>
            </a:spcBef>
            <a:spcAft>
              <a:spcPts val="600"/>
            </a:spcAft>
          </a:pPr>
          <a:endParaRPr lang="en-PH">
            <a:latin typeface="Roboto" panose="020B0604020202020204" charset="0"/>
            <a:ea typeface="Roboto" panose="020B0604020202020204" charset="0"/>
          </a:endParaRPr>
        </a:p>
      </dgm:t>
    </dgm:pt>
    <dgm:pt modelId="{FA6B4C8F-1B6D-44EF-9890-D8C774B59879}" type="pres">
      <dgm:prSet presAssocID="{447FB69F-BDEC-4F3C-905B-BBFC3D657854}" presName="linear" presStyleCnt="0">
        <dgm:presLayoutVars>
          <dgm:animLvl val="lvl"/>
          <dgm:resizeHandles val="exact"/>
        </dgm:presLayoutVars>
      </dgm:prSet>
      <dgm:spPr/>
      <dgm:t>
        <a:bodyPr/>
        <a:lstStyle/>
        <a:p>
          <a:endParaRPr lang="en-US"/>
        </a:p>
      </dgm:t>
    </dgm:pt>
    <dgm:pt modelId="{90C201CF-888D-4B35-846E-C9C2204633B2}" type="pres">
      <dgm:prSet presAssocID="{A0336955-394E-4F0A-9D40-87B0BF4F4280}" presName="parentText" presStyleLbl="node1" presStyleIdx="0" presStyleCnt="1" custLinFactNeighborX="8395" custLinFactNeighborY="-19600">
        <dgm:presLayoutVars>
          <dgm:chMax val="0"/>
          <dgm:bulletEnabled val="1"/>
        </dgm:presLayoutVars>
      </dgm:prSet>
      <dgm:spPr/>
      <dgm:t>
        <a:bodyPr/>
        <a:lstStyle/>
        <a:p>
          <a:endParaRPr lang="en-US"/>
        </a:p>
      </dgm:t>
    </dgm:pt>
    <dgm:pt modelId="{42BE9F66-B6D0-45F2-8E2A-9BFEAB9B48E6}" type="pres">
      <dgm:prSet presAssocID="{A0336955-394E-4F0A-9D40-87B0BF4F4280}" presName="childText" presStyleLbl="revTx" presStyleIdx="0" presStyleCnt="1">
        <dgm:presLayoutVars>
          <dgm:bulletEnabled val="1"/>
        </dgm:presLayoutVars>
      </dgm:prSet>
      <dgm:spPr/>
      <dgm:t>
        <a:bodyPr/>
        <a:lstStyle/>
        <a:p>
          <a:endParaRPr lang="en-US"/>
        </a:p>
      </dgm:t>
    </dgm:pt>
  </dgm:ptLst>
  <dgm:cxnLst>
    <dgm:cxn modelId="{D2F8C93A-44A6-4B4A-A0B2-3F17A1C9EAA3}" type="presOf" srcId="{447FB69F-BDEC-4F3C-905B-BBFC3D657854}" destId="{FA6B4C8F-1B6D-44EF-9890-D8C774B59879}" srcOrd="0" destOrd="0" presId="urn:microsoft.com/office/officeart/2005/8/layout/vList2"/>
    <dgm:cxn modelId="{2EA55698-ABD0-481F-8E42-8889B0A7D780}" srcId="{A0336955-394E-4F0A-9D40-87B0BF4F4280}" destId="{6835F1C1-497A-4205-89FF-FBD405450692}" srcOrd="0" destOrd="0" parTransId="{40351B19-E0C4-4EA3-94ED-52F2703D2135}" sibTransId="{DAF77639-51B7-4C95-BEDA-38FF6A268AAC}"/>
    <dgm:cxn modelId="{AF53287A-6284-4CEF-B206-2047681DB0DF}" type="presOf" srcId="{6835F1C1-497A-4205-89FF-FBD405450692}" destId="{42BE9F66-B6D0-45F2-8E2A-9BFEAB9B48E6}" srcOrd="0" destOrd="0" presId="urn:microsoft.com/office/officeart/2005/8/layout/vList2"/>
    <dgm:cxn modelId="{7E64EC9A-7768-49C4-B2F4-36C71AF622D8}" type="presOf" srcId="{A0336955-394E-4F0A-9D40-87B0BF4F4280}" destId="{90C201CF-888D-4B35-846E-C9C2204633B2}" srcOrd="0" destOrd="0" presId="urn:microsoft.com/office/officeart/2005/8/layout/vList2"/>
    <dgm:cxn modelId="{FD63AFFE-BCB1-4D6E-8FE5-6C6575866A0D}" srcId="{A0336955-394E-4F0A-9D40-87B0BF4F4280}" destId="{E7B32E9D-27AC-42E8-BB74-E1B41FDDD887}" srcOrd="1" destOrd="0" parTransId="{C4DCEF4B-441A-4768-A5A4-6B89C0B081D7}" sibTransId="{C7AC0909-C145-428F-BC35-51306C99B5B7}"/>
    <dgm:cxn modelId="{6A06BF5A-579A-46BE-9335-08A2B1FBF86D}" srcId="{447FB69F-BDEC-4F3C-905B-BBFC3D657854}" destId="{A0336955-394E-4F0A-9D40-87B0BF4F4280}" srcOrd="0" destOrd="0" parTransId="{EC8D2493-2E45-4066-BF70-AD2B1F58ADFD}" sibTransId="{26C65DEE-DE28-45FE-B92A-98FA421EC230}"/>
    <dgm:cxn modelId="{221C126C-5FDD-4D4B-A90F-1119B8223F1E}" type="presOf" srcId="{E7B32E9D-27AC-42E8-BB74-E1B41FDDD887}" destId="{42BE9F66-B6D0-45F2-8E2A-9BFEAB9B48E6}" srcOrd="0" destOrd="1" presId="urn:microsoft.com/office/officeart/2005/8/layout/vList2"/>
    <dgm:cxn modelId="{CFAFD285-7B90-4D81-8749-4CFB696666F7}" type="presParOf" srcId="{FA6B4C8F-1B6D-44EF-9890-D8C774B59879}" destId="{90C201CF-888D-4B35-846E-C9C2204633B2}" srcOrd="0" destOrd="0" presId="urn:microsoft.com/office/officeart/2005/8/layout/vList2"/>
    <dgm:cxn modelId="{E89A8C30-C2B8-48E3-BEE5-F7E3D67BC188}" type="presParOf" srcId="{FA6B4C8F-1B6D-44EF-9890-D8C774B59879}" destId="{42BE9F66-B6D0-45F2-8E2A-9BFEAB9B48E6}" srcOrd="1"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47FB69F-BDEC-4F3C-905B-BBFC3D65785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0336955-394E-4F0A-9D40-87B0BF4F4280}">
      <dgm:prSet phldrT="[Text]"/>
      <dgm:spPr>
        <a:solidFill>
          <a:schemeClr val="bg1"/>
        </a:solidFill>
        <a:ln w="38100">
          <a:solidFill>
            <a:srgbClr val="0070C0"/>
          </a:solidFill>
        </a:ln>
      </dgm:spPr>
      <dgm:t>
        <a:bodyPr/>
        <a:lstStyle/>
        <a:p>
          <a:r>
            <a:rPr lang="en-US" dirty="0" smtClean="0">
              <a:solidFill>
                <a:schemeClr val="tx1"/>
              </a:solidFill>
            </a:rPr>
            <a:t>What Shall be the Applicable Withholding Tax Rates If the Individual Payee Did Not Submit Any Sworn Declaration to the Payor?</a:t>
          </a:r>
          <a:endParaRPr lang="en-US" dirty="0">
            <a:solidFill>
              <a:schemeClr val="tx1"/>
            </a:solidFill>
          </a:endParaRPr>
        </a:p>
      </dgm:t>
    </dgm:pt>
    <dgm:pt modelId="{EC8D2493-2E45-4066-BF70-AD2B1F58ADFD}" type="parTrans" cxnId="{6A06BF5A-579A-46BE-9335-08A2B1FBF86D}">
      <dgm:prSet/>
      <dgm:spPr/>
      <dgm:t>
        <a:bodyPr/>
        <a:lstStyle/>
        <a:p>
          <a:endParaRPr lang="en-US"/>
        </a:p>
      </dgm:t>
    </dgm:pt>
    <dgm:pt modelId="{26C65DEE-DE28-45FE-B92A-98FA421EC230}" type="sibTrans" cxnId="{6A06BF5A-579A-46BE-9335-08A2B1FBF86D}">
      <dgm:prSet/>
      <dgm:spPr/>
      <dgm:t>
        <a:bodyPr/>
        <a:lstStyle/>
        <a:p>
          <a:endParaRPr lang="en-US"/>
        </a:p>
      </dgm:t>
    </dgm:pt>
    <dgm:pt modelId="{6835F1C1-497A-4205-89FF-FBD405450692}">
      <dgm:prSet phldrT="[Text]"/>
      <dgm:spPr/>
      <dgm:t>
        <a:bodyPr/>
        <a:lstStyle/>
        <a:p>
          <a:pPr algn="just">
            <a:lnSpc>
              <a:spcPct val="100000"/>
            </a:lnSpc>
            <a:spcBef>
              <a:spcPts val="1200"/>
            </a:spcBef>
            <a:spcAft>
              <a:spcPts val="1200"/>
            </a:spcAft>
          </a:pPr>
          <a:r>
            <a:rPr lang="en-US" dirty="0"/>
            <a:t>The withholding agent shall </a:t>
          </a:r>
          <a:r>
            <a:rPr lang="en-US" dirty="0" smtClean="0"/>
            <a:t>withhold </a:t>
          </a:r>
          <a:r>
            <a:rPr lang="en-US" dirty="0"/>
            <a:t>the </a:t>
          </a:r>
          <a:r>
            <a:rPr lang="en-US" dirty="0">
              <a:solidFill>
                <a:srgbClr val="FF0000"/>
              </a:solidFill>
            </a:rPr>
            <a:t>higher</a:t>
          </a:r>
          <a:r>
            <a:rPr lang="en-US" dirty="0"/>
            <a:t> rate of withholding TAX WHICH IS </a:t>
          </a:r>
          <a:r>
            <a:rPr lang="en-US" dirty="0">
              <a:solidFill>
                <a:srgbClr val="FF0000"/>
              </a:solidFill>
            </a:rPr>
            <a:t>10%</a:t>
          </a:r>
          <a:endParaRPr lang="en-US" b="0" dirty="0">
            <a:solidFill>
              <a:srgbClr val="FF0000"/>
            </a:solidFill>
          </a:endParaRPr>
        </a:p>
      </dgm:t>
    </dgm:pt>
    <dgm:pt modelId="{40351B19-E0C4-4EA3-94ED-52F2703D2135}" type="parTrans" cxnId="{2EA55698-ABD0-481F-8E42-8889B0A7D780}">
      <dgm:prSet/>
      <dgm:spPr/>
      <dgm:t>
        <a:bodyPr/>
        <a:lstStyle/>
        <a:p>
          <a:endParaRPr lang="en-US"/>
        </a:p>
      </dgm:t>
    </dgm:pt>
    <dgm:pt modelId="{DAF77639-51B7-4C95-BEDA-38FF6A268AAC}" type="sibTrans" cxnId="{2EA55698-ABD0-481F-8E42-8889B0A7D780}">
      <dgm:prSet/>
      <dgm:spPr/>
      <dgm:t>
        <a:bodyPr/>
        <a:lstStyle/>
        <a:p>
          <a:endParaRPr lang="en-US"/>
        </a:p>
      </dgm:t>
    </dgm:pt>
    <dgm:pt modelId="{DC365A4F-C751-495B-BEE1-F9C7AF729246}">
      <dgm:prSet phldrT="[Text]"/>
      <dgm:spPr/>
      <dgm:t>
        <a:bodyPr/>
        <a:lstStyle/>
        <a:p>
          <a:pPr algn="just">
            <a:lnSpc>
              <a:spcPct val="100000"/>
            </a:lnSpc>
            <a:spcBef>
              <a:spcPts val="1200"/>
            </a:spcBef>
            <a:spcAft>
              <a:spcPts val="1200"/>
            </a:spcAft>
          </a:pPr>
          <a:endParaRPr lang="en-US" b="0" dirty="0"/>
        </a:p>
      </dgm:t>
    </dgm:pt>
    <dgm:pt modelId="{FFA0791D-A097-404C-8B8B-774D713AA04E}" type="parTrans" cxnId="{91480149-35A2-4E59-A279-EDA9B01DCE45}">
      <dgm:prSet/>
      <dgm:spPr/>
      <dgm:t>
        <a:bodyPr/>
        <a:lstStyle/>
        <a:p>
          <a:endParaRPr lang="en-US"/>
        </a:p>
      </dgm:t>
    </dgm:pt>
    <dgm:pt modelId="{B9195562-18B0-4666-B49E-39654B365ED9}" type="sibTrans" cxnId="{91480149-35A2-4E59-A279-EDA9B01DCE45}">
      <dgm:prSet/>
      <dgm:spPr/>
      <dgm:t>
        <a:bodyPr/>
        <a:lstStyle/>
        <a:p>
          <a:endParaRPr lang="en-US"/>
        </a:p>
      </dgm:t>
    </dgm:pt>
    <dgm:pt modelId="{FA6B4C8F-1B6D-44EF-9890-D8C774B59879}" type="pres">
      <dgm:prSet presAssocID="{447FB69F-BDEC-4F3C-905B-BBFC3D657854}" presName="linear" presStyleCnt="0">
        <dgm:presLayoutVars>
          <dgm:animLvl val="lvl"/>
          <dgm:resizeHandles val="exact"/>
        </dgm:presLayoutVars>
      </dgm:prSet>
      <dgm:spPr/>
      <dgm:t>
        <a:bodyPr/>
        <a:lstStyle/>
        <a:p>
          <a:endParaRPr lang="en-US"/>
        </a:p>
      </dgm:t>
    </dgm:pt>
    <dgm:pt modelId="{90C201CF-888D-4B35-846E-C9C2204633B2}" type="pres">
      <dgm:prSet presAssocID="{A0336955-394E-4F0A-9D40-87B0BF4F4280}" presName="parentText" presStyleLbl="node1" presStyleIdx="0" presStyleCnt="1" custScaleY="80157" custLinFactNeighborX="144" custLinFactNeighborY="-1703">
        <dgm:presLayoutVars>
          <dgm:chMax val="0"/>
          <dgm:bulletEnabled val="1"/>
        </dgm:presLayoutVars>
      </dgm:prSet>
      <dgm:spPr/>
      <dgm:t>
        <a:bodyPr/>
        <a:lstStyle/>
        <a:p>
          <a:endParaRPr lang="en-US"/>
        </a:p>
      </dgm:t>
    </dgm:pt>
    <dgm:pt modelId="{42BE9F66-B6D0-45F2-8E2A-9BFEAB9B48E6}" type="pres">
      <dgm:prSet presAssocID="{A0336955-394E-4F0A-9D40-87B0BF4F4280}" presName="childText" presStyleLbl="revTx" presStyleIdx="0" presStyleCnt="1">
        <dgm:presLayoutVars>
          <dgm:bulletEnabled val="1"/>
        </dgm:presLayoutVars>
      </dgm:prSet>
      <dgm:spPr/>
      <dgm:t>
        <a:bodyPr/>
        <a:lstStyle/>
        <a:p>
          <a:endParaRPr lang="en-US"/>
        </a:p>
      </dgm:t>
    </dgm:pt>
  </dgm:ptLst>
  <dgm:cxnLst>
    <dgm:cxn modelId="{D2F8C93A-44A6-4B4A-A0B2-3F17A1C9EAA3}" type="presOf" srcId="{447FB69F-BDEC-4F3C-905B-BBFC3D657854}" destId="{FA6B4C8F-1B6D-44EF-9890-D8C774B59879}" srcOrd="0" destOrd="0" presId="urn:microsoft.com/office/officeart/2005/8/layout/vList2"/>
    <dgm:cxn modelId="{0282CB27-1242-4C79-B7F2-34FA29F915A3}" type="presOf" srcId="{DC365A4F-C751-495B-BEE1-F9C7AF729246}" destId="{42BE9F66-B6D0-45F2-8E2A-9BFEAB9B48E6}" srcOrd="0" destOrd="0" presId="urn:microsoft.com/office/officeart/2005/8/layout/vList2"/>
    <dgm:cxn modelId="{2EA55698-ABD0-481F-8E42-8889B0A7D780}" srcId="{A0336955-394E-4F0A-9D40-87B0BF4F4280}" destId="{6835F1C1-497A-4205-89FF-FBD405450692}" srcOrd="1" destOrd="0" parTransId="{40351B19-E0C4-4EA3-94ED-52F2703D2135}" sibTransId="{DAF77639-51B7-4C95-BEDA-38FF6A268AAC}"/>
    <dgm:cxn modelId="{AF53287A-6284-4CEF-B206-2047681DB0DF}" type="presOf" srcId="{6835F1C1-497A-4205-89FF-FBD405450692}" destId="{42BE9F66-B6D0-45F2-8E2A-9BFEAB9B48E6}" srcOrd="0" destOrd="1" presId="urn:microsoft.com/office/officeart/2005/8/layout/vList2"/>
    <dgm:cxn modelId="{7E64EC9A-7768-49C4-B2F4-36C71AF622D8}" type="presOf" srcId="{A0336955-394E-4F0A-9D40-87B0BF4F4280}" destId="{90C201CF-888D-4B35-846E-C9C2204633B2}" srcOrd="0" destOrd="0" presId="urn:microsoft.com/office/officeart/2005/8/layout/vList2"/>
    <dgm:cxn modelId="{6A06BF5A-579A-46BE-9335-08A2B1FBF86D}" srcId="{447FB69F-BDEC-4F3C-905B-BBFC3D657854}" destId="{A0336955-394E-4F0A-9D40-87B0BF4F4280}" srcOrd="0" destOrd="0" parTransId="{EC8D2493-2E45-4066-BF70-AD2B1F58ADFD}" sibTransId="{26C65DEE-DE28-45FE-B92A-98FA421EC230}"/>
    <dgm:cxn modelId="{91480149-35A2-4E59-A279-EDA9B01DCE45}" srcId="{A0336955-394E-4F0A-9D40-87B0BF4F4280}" destId="{DC365A4F-C751-495B-BEE1-F9C7AF729246}" srcOrd="0" destOrd="0" parTransId="{FFA0791D-A097-404C-8B8B-774D713AA04E}" sibTransId="{B9195562-18B0-4666-B49E-39654B365ED9}"/>
    <dgm:cxn modelId="{CFAFD285-7B90-4D81-8749-4CFB696666F7}" type="presParOf" srcId="{FA6B4C8F-1B6D-44EF-9890-D8C774B59879}" destId="{90C201CF-888D-4B35-846E-C9C2204633B2}" srcOrd="0" destOrd="0" presId="urn:microsoft.com/office/officeart/2005/8/layout/vList2"/>
    <dgm:cxn modelId="{E89A8C30-C2B8-48E3-BEE5-F7E3D67BC188}" type="presParOf" srcId="{FA6B4C8F-1B6D-44EF-9890-D8C774B59879}" destId="{42BE9F66-B6D0-45F2-8E2A-9BFEAB9B48E6}" srcOrd="1"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47FB69F-BDEC-4F3C-905B-BBFC3D65785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0336955-394E-4F0A-9D40-87B0BF4F4280}">
      <dgm:prSet phldrT="[Text]"/>
      <dgm:spPr>
        <a:solidFill>
          <a:schemeClr val="bg1"/>
        </a:solidFill>
        <a:ln w="38100">
          <a:solidFill>
            <a:srgbClr val="0070C0"/>
          </a:solidFill>
        </a:ln>
      </dgm:spPr>
      <dgm:t>
        <a:bodyPr/>
        <a:lstStyle/>
        <a:p>
          <a:pPr>
            <a:lnSpc>
              <a:spcPct val="100000"/>
            </a:lnSpc>
            <a:spcBef>
              <a:spcPts val="600"/>
            </a:spcBef>
            <a:spcAft>
              <a:spcPts val="600"/>
            </a:spcAft>
          </a:pPr>
          <a:r>
            <a:rPr lang="en-US" dirty="0">
              <a:solidFill>
                <a:schemeClr val="tx1"/>
              </a:solidFill>
              <a:latin typeface="Roboto" panose="020B0604020202020204" charset="0"/>
              <a:ea typeface="Roboto" panose="020B0604020202020204" charset="0"/>
            </a:rPr>
            <a:t>Amendments pertain to:</a:t>
          </a:r>
        </a:p>
      </dgm:t>
    </dgm:pt>
    <dgm:pt modelId="{EC8D2493-2E45-4066-BF70-AD2B1F58ADFD}" type="parTrans" cxnId="{6A06BF5A-579A-46BE-9335-08A2B1FBF86D}">
      <dgm:prSet/>
      <dgm:spPr/>
      <dgm:t>
        <a:bodyPr/>
        <a:lstStyle/>
        <a:p>
          <a:pPr>
            <a:lnSpc>
              <a:spcPct val="100000"/>
            </a:lnSpc>
            <a:spcBef>
              <a:spcPts val="600"/>
            </a:spcBef>
            <a:spcAft>
              <a:spcPts val="600"/>
            </a:spcAft>
          </a:pPr>
          <a:endParaRPr lang="en-US">
            <a:latin typeface="Roboto" panose="020B0604020202020204" charset="0"/>
            <a:ea typeface="Roboto" panose="020B0604020202020204" charset="0"/>
          </a:endParaRPr>
        </a:p>
      </dgm:t>
    </dgm:pt>
    <dgm:pt modelId="{26C65DEE-DE28-45FE-B92A-98FA421EC230}" type="sibTrans" cxnId="{6A06BF5A-579A-46BE-9335-08A2B1FBF86D}">
      <dgm:prSet/>
      <dgm:spPr/>
      <dgm:t>
        <a:bodyPr/>
        <a:lstStyle/>
        <a:p>
          <a:pPr>
            <a:lnSpc>
              <a:spcPct val="100000"/>
            </a:lnSpc>
            <a:spcBef>
              <a:spcPts val="600"/>
            </a:spcBef>
            <a:spcAft>
              <a:spcPts val="600"/>
            </a:spcAft>
          </a:pPr>
          <a:endParaRPr lang="en-US">
            <a:latin typeface="Roboto" panose="020B0604020202020204" charset="0"/>
            <a:ea typeface="Roboto" panose="020B0604020202020204" charset="0"/>
          </a:endParaRPr>
        </a:p>
      </dgm:t>
    </dgm:pt>
    <dgm:pt modelId="{6835F1C1-497A-4205-89FF-FBD405450692}">
      <dgm:prSet phldrT="[Text]"/>
      <dgm:spPr/>
      <dgm:t>
        <a:bodyPr/>
        <a:lstStyle/>
        <a:p>
          <a:pPr algn="just">
            <a:lnSpc>
              <a:spcPct val="100000"/>
            </a:lnSpc>
            <a:spcBef>
              <a:spcPts val="1200"/>
            </a:spcBef>
            <a:spcAft>
              <a:spcPts val="1200"/>
            </a:spcAft>
          </a:pPr>
          <a:r>
            <a:rPr lang="en-US" b="0" dirty="0">
              <a:solidFill>
                <a:srgbClr val="FF0000"/>
              </a:solidFill>
              <a:latin typeface="Roboto" panose="020B0604020202020204" charset="0"/>
              <a:ea typeface="Roboto" panose="020B0604020202020204" charset="0"/>
            </a:rPr>
            <a:t>Refusal </a:t>
          </a:r>
          <a:r>
            <a:rPr lang="en-US" b="0" dirty="0">
              <a:latin typeface="Roboto" panose="020B0604020202020204" charset="0"/>
              <a:ea typeface="Roboto" panose="020B0604020202020204" charset="0"/>
            </a:rPr>
            <a:t>of seller/payee to be subjected to withholding tax – may be imposed penalties pursuant to Section 275 of the Tax Code (in addition to the conduct of audit)</a:t>
          </a:r>
        </a:p>
      </dgm:t>
    </dgm:pt>
    <dgm:pt modelId="{40351B19-E0C4-4EA3-94ED-52F2703D2135}" type="parTrans" cxnId="{2EA55698-ABD0-481F-8E42-8889B0A7D780}">
      <dgm:prSet/>
      <dgm:spPr/>
      <dgm:t>
        <a:bodyPr/>
        <a:lstStyle/>
        <a:p>
          <a:pPr>
            <a:lnSpc>
              <a:spcPct val="100000"/>
            </a:lnSpc>
            <a:spcBef>
              <a:spcPts val="600"/>
            </a:spcBef>
            <a:spcAft>
              <a:spcPts val="600"/>
            </a:spcAft>
          </a:pPr>
          <a:endParaRPr lang="en-US">
            <a:latin typeface="Roboto" panose="020B0604020202020204" charset="0"/>
            <a:ea typeface="Roboto" panose="020B0604020202020204" charset="0"/>
          </a:endParaRPr>
        </a:p>
      </dgm:t>
    </dgm:pt>
    <dgm:pt modelId="{DAF77639-51B7-4C95-BEDA-38FF6A268AAC}" type="sibTrans" cxnId="{2EA55698-ABD0-481F-8E42-8889B0A7D780}">
      <dgm:prSet/>
      <dgm:spPr/>
      <dgm:t>
        <a:bodyPr/>
        <a:lstStyle/>
        <a:p>
          <a:pPr>
            <a:lnSpc>
              <a:spcPct val="100000"/>
            </a:lnSpc>
            <a:spcBef>
              <a:spcPts val="600"/>
            </a:spcBef>
            <a:spcAft>
              <a:spcPts val="600"/>
            </a:spcAft>
          </a:pPr>
          <a:endParaRPr lang="en-US">
            <a:latin typeface="Roboto" panose="020B0604020202020204" charset="0"/>
            <a:ea typeface="Roboto" panose="020B0604020202020204" charset="0"/>
          </a:endParaRPr>
        </a:p>
      </dgm:t>
    </dgm:pt>
    <dgm:pt modelId="{60885DA7-FBEE-4077-A72B-E75DEE3E11CB}">
      <dgm:prSet phldrT="[Text]"/>
      <dgm:spPr/>
      <dgm:t>
        <a:bodyPr/>
        <a:lstStyle/>
        <a:p>
          <a:pPr algn="just">
            <a:lnSpc>
              <a:spcPct val="100000"/>
            </a:lnSpc>
            <a:spcBef>
              <a:spcPts val="600"/>
            </a:spcBef>
            <a:spcAft>
              <a:spcPts val="600"/>
            </a:spcAft>
          </a:pPr>
          <a:endParaRPr lang="en-US" b="0" dirty="0">
            <a:latin typeface="Roboto" panose="020B0604020202020204" charset="0"/>
            <a:ea typeface="Roboto" panose="020B0604020202020204" charset="0"/>
          </a:endParaRPr>
        </a:p>
      </dgm:t>
    </dgm:pt>
    <dgm:pt modelId="{9A2974B9-531F-49E8-9C19-37F206A3B935}" type="parTrans" cxnId="{51ADF6BB-D452-4845-A68F-03AE87EF98F0}">
      <dgm:prSet/>
      <dgm:spPr/>
      <dgm:t>
        <a:bodyPr/>
        <a:lstStyle/>
        <a:p>
          <a:pPr>
            <a:lnSpc>
              <a:spcPct val="100000"/>
            </a:lnSpc>
            <a:spcBef>
              <a:spcPts val="600"/>
            </a:spcBef>
            <a:spcAft>
              <a:spcPts val="600"/>
            </a:spcAft>
          </a:pPr>
          <a:endParaRPr lang="en-US">
            <a:latin typeface="Roboto" panose="020B0604020202020204" charset="0"/>
            <a:ea typeface="Roboto" panose="020B0604020202020204" charset="0"/>
          </a:endParaRPr>
        </a:p>
      </dgm:t>
    </dgm:pt>
    <dgm:pt modelId="{3C2EB73E-CBC0-495A-8605-D05AD5C230AF}" type="sibTrans" cxnId="{51ADF6BB-D452-4845-A68F-03AE87EF98F0}">
      <dgm:prSet/>
      <dgm:spPr/>
      <dgm:t>
        <a:bodyPr/>
        <a:lstStyle/>
        <a:p>
          <a:pPr>
            <a:lnSpc>
              <a:spcPct val="100000"/>
            </a:lnSpc>
            <a:spcBef>
              <a:spcPts val="600"/>
            </a:spcBef>
            <a:spcAft>
              <a:spcPts val="600"/>
            </a:spcAft>
          </a:pPr>
          <a:endParaRPr lang="en-US">
            <a:latin typeface="Roboto" panose="020B0604020202020204" charset="0"/>
            <a:ea typeface="Roboto" panose="020B0604020202020204" charset="0"/>
          </a:endParaRPr>
        </a:p>
      </dgm:t>
    </dgm:pt>
    <dgm:pt modelId="{E79EE16C-34B1-459A-916A-6FEC779A8D47}">
      <dgm:prSet phldrT="[Text]"/>
      <dgm:spPr/>
      <dgm:t>
        <a:bodyPr/>
        <a:lstStyle/>
        <a:p>
          <a:pPr algn="just">
            <a:lnSpc>
              <a:spcPct val="100000"/>
            </a:lnSpc>
            <a:spcBef>
              <a:spcPts val="1200"/>
            </a:spcBef>
            <a:spcAft>
              <a:spcPts val="1200"/>
            </a:spcAft>
          </a:pPr>
          <a:r>
            <a:rPr lang="en-US" b="0" dirty="0" smtClean="0">
              <a:latin typeface="Roboto" panose="020B0604020202020204" charset="0"/>
              <a:ea typeface="Roboto" panose="020B0604020202020204" charset="0"/>
            </a:rPr>
            <a:t>Inclusion of provisions regarding </a:t>
          </a:r>
          <a:r>
            <a:rPr lang="en-US" b="0" dirty="0" smtClean="0">
              <a:solidFill>
                <a:srgbClr val="FF0000"/>
              </a:solidFill>
              <a:latin typeface="Roboto" panose="020B0604020202020204" charset="0"/>
              <a:ea typeface="Roboto" panose="020B0604020202020204" charset="0"/>
            </a:rPr>
            <a:t>non-withholding</a:t>
          </a:r>
          <a:r>
            <a:rPr lang="en-US" b="0" dirty="0" smtClean="0">
              <a:latin typeface="Roboto" panose="020B0604020202020204" charset="0"/>
              <a:ea typeface="Roboto" panose="020B0604020202020204" charset="0"/>
            </a:rPr>
            <a:t> of tax from individuals whose gross income in a year does not exceed P250,000 from a lone payor subject to certain requirements</a:t>
          </a:r>
          <a:endParaRPr lang="en-US" b="0" dirty="0">
            <a:latin typeface="Roboto" panose="020B0604020202020204" charset="0"/>
            <a:ea typeface="Roboto" panose="020B0604020202020204" charset="0"/>
          </a:endParaRPr>
        </a:p>
      </dgm:t>
    </dgm:pt>
    <dgm:pt modelId="{22A67BE2-66D4-4D0B-AACE-DAC4B997B2D5}" type="parTrans" cxnId="{C5FAA78B-D974-475F-AA40-35BEC8941AB9}">
      <dgm:prSet/>
      <dgm:spPr/>
      <dgm:t>
        <a:bodyPr/>
        <a:lstStyle/>
        <a:p>
          <a:endParaRPr lang="en-US">
            <a:latin typeface="Roboto" panose="020B0604020202020204" charset="0"/>
            <a:ea typeface="Roboto" panose="020B0604020202020204" charset="0"/>
          </a:endParaRPr>
        </a:p>
      </dgm:t>
    </dgm:pt>
    <dgm:pt modelId="{DABD02CB-834B-4FB6-A82E-AB65F30F83AB}" type="sibTrans" cxnId="{C5FAA78B-D974-475F-AA40-35BEC8941AB9}">
      <dgm:prSet/>
      <dgm:spPr/>
      <dgm:t>
        <a:bodyPr/>
        <a:lstStyle/>
        <a:p>
          <a:endParaRPr lang="en-US">
            <a:latin typeface="Roboto" panose="020B0604020202020204" charset="0"/>
            <a:ea typeface="Roboto" panose="020B0604020202020204" charset="0"/>
          </a:endParaRPr>
        </a:p>
      </dgm:t>
    </dgm:pt>
    <dgm:pt modelId="{FA6B4C8F-1B6D-44EF-9890-D8C774B59879}" type="pres">
      <dgm:prSet presAssocID="{447FB69F-BDEC-4F3C-905B-BBFC3D657854}" presName="linear" presStyleCnt="0">
        <dgm:presLayoutVars>
          <dgm:animLvl val="lvl"/>
          <dgm:resizeHandles val="exact"/>
        </dgm:presLayoutVars>
      </dgm:prSet>
      <dgm:spPr/>
      <dgm:t>
        <a:bodyPr/>
        <a:lstStyle/>
        <a:p>
          <a:endParaRPr lang="en-US"/>
        </a:p>
      </dgm:t>
    </dgm:pt>
    <dgm:pt modelId="{90C201CF-888D-4B35-846E-C9C2204633B2}" type="pres">
      <dgm:prSet presAssocID="{A0336955-394E-4F0A-9D40-87B0BF4F4280}" presName="parentText" presStyleLbl="node1" presStyleIdx="0" presStyleCnt="1" custScaleX="98940" custScaleY="143757" custLinFactNeighborX="-676" custLinFactNeighborY="-595">
        <dgm:presLayoutVars>
          <dgm:chMax val="0"/>
          <dgm:bulletEnabled val="1"/>
        </dgm:presLayoutVars>
      </dgm:prSet>
      <dgm:spPr/>
      <dgm:t>
        <a:bodyPr/>
        <a:lstStyle/>
        <a:p>
          <a:endParaRPr lang="en-US"/>
        </a:p>
      </dgm:t>
    </dgm:pt>
    <dgm:pt modelId="{42BE9F66-B6D0-45F2-8E2A-9BFEAB9B48E6}" type="pres">
      <dgm:prSet presAssocID="{A0336955-394E-4F0A-9D40-87B0BF4F4280}" presName="childText" presStyleLbl="revTx" presStyleIdx="0" presStyleCnt="1" custScaleX="99262" custScaleY="113178" custLinFactNeighborX="-369" custLinFactNeighborY="-6824">
        <dgm:presLayoutVars>
          <dgm:bulletEnabled val="1"/>
        </dgm:presLayoutVars>
      </dgm:prSet>
      <dgm:spPr/>
      <dgm:t>
        <a:bodyPr/>
        <a:lstStyle/>
        <a:p>
          <a:endParaRPr lang="en-US"/>
        </a:p>
      </dgm:t>
    </dgm:pt>
  </dgm:ptLst>
  <dgm:cxnLst>
    <dgm:cxn modelId="{51ADF6BB-D452-4845-A68F-03AE87EF98F0}" srcId="{A0336955-394E-4F0A-9D40-87B0BF4F4280}" destId="{60885DA7-FBEE-4077-A72B-E75DEE3E11CB}" srcOrd="0" destOrd="0" parTransId="{9A2974B9-531F-49E8-9C19-37F206A3B935}" sibTransId="{3C2EB73E-CBC0-495A-8605-D05AD5C230AF}"/>
    <dgm:cxn modelId="{97283AF3-89ED-4325-A3E1-77CC2B5892C7}" type="presOf" srcId="{60885DA7-FBEE-4077-A72B-E75DEE3E11CB}" destId="{42BE9F66-B6D0-45F2-8E2A-9BFEAB9B48E6}" srcOrd="0" destOrd="0" presId="urn:microsoft.com/office/officeart/2005/8/layout/vList2"/>
    <dgm:cxn modelId="{D2F8C93A-44A6-4B4A-A0B2-3F17A1C9EAA3}" type="presOf" srcId="{447FB69F-BDEC-4F3C-905B-BBFC3D657854}" destId="{FA6B4C8F-1B6D-44EF-9890-D8C774B59879}" srcOrd="0" destOrd="0" presId="urn:microsoft.com/office/officeart/2005/8/layout/vList2"/>
    <dgm:cxn modelId="{664B9E9A-7BC8-40A2-9A7E-00B2ECE98F7E}" type="presOf" srcId="{E79EE16C-34B1-459A-916A-6FEC779A8D47}" destId="{42BE9F66-B6D0-45F2-8E2A-9BFEAB9B48E6}" srcOrd="0" destOrd="2" presId="urn:microsoft.com/office/officeart/2005/8/layout/vList2"/>
    <dgm:cxn modelId="{2EA55698-ABD0-481F-8E42-8889B0A7D780}" srcId="{A0336955-394E-4F0A-9D40-87B0BF4F4280}" destId="{6835F1C1-497A-4205-89FF-FBD405450692}" srcOrd="1" destOrd="0" parTransId="{40351B19-E0C4-4EA3-94ED-52F2703D2135}" sibTransId="{DAF77639-51B7-4C95-BEDA-38FF6A268AAC}"/>
    <dgm:cxn modelId="{AF53287A-6284-4CEF-B206-2047681DB0DF}" type="presOf" srcId="{6835F1C1-497A-4205-89FF-FBD405450692}" destId="{42BE9F66-B6D0-45F2-8E2A-9BFEAB9B48E6}" srcOrd="0" destOrd="1" presId="urn:microsoft.com/office/officeart/2005/8/layout/vList2"/>
    <dgm:cxn modelId="{7E64EC9A-7768-49C4-B2F4-36C71AF622D8}" type="presOf" srcId="{A0336955-394E-4F0A-9D40-87B0BF4F4280}" destId="{90C201CF-888D-4B35-846E-C9C2204633B2}" srcOrd="0" destOrd="0" presId="urn:microsoft.com/office/officeart/2005/8/layout/vList2"/>
    <dgm:cxn modelId="{6A06BF5A-579A-46BE-9335-08A2B1FBF86D}" srcId="{447FB69F-BDEC-4F3C-905B-BBFC3D657854}" destId="{A0336955-394E-4F0A-9D40-87B0BF4F4280}" srcOrd="0" destOrd="0" parTransId="{EC8D2493-2E45-4066-BF70-AD2B1F58ADFD}" sibTransId="{26C65DEE-DE28-45FE-B92A-98FA421EC230}"/>
    <dgm:cxn modelId="{C5FAA78B-D974-475F-AA40-35BEC8941AB9}" srcId="{A0336955-394E-4F0A-9D40-87B0BF4F4280}" destId="{E79EE16C-34B1-459A-916A-6FEC779A8D47}" srcOrd="2" destOrd="0" parTransId="{22A67BE2-66D4-4D0B-AACE-DAC4B997B2D5}" sibTransId="{DABD02CB-834B-4FB6-A82E-AB65F30F83AB}"/>
    <dgm:cxn modelId="{CFAFD285-7B90-4D81-8749-4CFB696666F7}" type="presParOf" srcId="{FA6B4C8F-1B6D-44EF-9890-D8C774B59879}" destId="{90C201CF-888D-4B35-846E-C9C2204633B2}" srcOrd="0" destOrd="0" presId="urn:microsoft.com/office/officeart/2005/8/layout/vList2"/>
    <dgm:cxn modelId="{E89A8C30-C2B8-48E3-BEE5-F7E3D67BC188}" type="presParOf" srcId="{FA6B4C8F-1B6D-44EF-9890-D8C774B59879}" destId="{42BE9F66-B6D0-45F2-8E2A-9BFEAB9B48E6}" srcOrd="1"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47FB69F-BDEC-4F3C-905B-BBFC3D65785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0336955-394E-4F0A-9D40-87B0BF4F4280}">
      <dgm:prSet phldrT="[Text]"/>
      <dgm:spPr>
        <a:solidFill>
          <a:schemeClr val="bg1"/>
        </a:solidFill>
        <a:ln w="38100">
          <a:solidFill>
            <a:srgbClr val="0070C0"/>
          </a:solidFill>
        </a:ln>
      </dgm:spPr>
      <dgm:t>
        <a:bodyPr/>
        <a:lstStyle/>
        <a:p>
          <a:r>
            <a:rPr lang="en-US" dirty="0">
              <a:solidFill>
                <a:schemeClr val="tx1"/>
              </a:solidFill>
              <a:latin typeface="Roboto" panose="020B0604020202020204" charset="0"/>
              <a:ea typeface="Roboto" panose="020B0604020202020204" charset="0"/>
            </a:rPr>
            <a:t>Requirements:</a:t>
          </a:r>
        </a:p>
      </dgm:t>
    </dgm:pt>
    <dgm:pt modelId="{EC8D2493-2E45-4066-BF70-AD2B1F58ADFD}" type="parTrans" cxnId="{6A06BF5A-579A-46BE-9335-08A2B1FBF86D}">
      <dgm:prSet/>
      <dgm:spPr/>
      <dgm:t>
        <a:bodyPr/>
        <a:lstStyle/>
        <a:p>
          <a:endParaRPr lang="en-US">
            <a:latin typeface="Roboto" panose="020B0604020202020204" charset="0"/>
            <a:ea typeface="Roboto" panose="020B0604020202020204" charset="0"/>
          </a:endParaRPr>
        </a:p>
      </dgm:t>
    </dgm:pt>
    <dgm:pt modelId="{26C65DEE-DE28-45FE-B92A-98FA421EC230}" type="sibTrans" cxnId="{6A06BF5A-579A-46BE-9335-08A2B1FBF86D}">
      <dgm:prSet/>
      <dgm:spPr/>
      <dgm:t>
        <a:bodyPr/>
        <a:lstStyle/>
        <a:p>
          <a:endParaRPr lang="en-US">
            <a:latin typeface="Roboto" panose="020B0604020202020204" charset="0"/>
            <a:ea typeface="Roboto" panose="020B0604020202020204" charset="0"/>
          </a:endParaRPr>
        </a:p>
      </dgm:t>
    </dgm:pt>
    <dgm:pt modelId="{6835F1C1-497A-4205-89FF-FBD405450692}">
      <dgm:prSet phldrT="[Text]"/>
      <dgm:spPr/>
      <dgm:t>
        <a:bodyPr/>
        <a:lstStyle/>
        <a:p>
          <a:pPr>
            <a:lnSpc>
              <a:spcPct val="100000"/>
            </a:lnSpc>
            <a:spcBef>
              <a:spcPts val="600"/>
            </a:spcBef>
            <a:spcAft>
              <a:spcPts val="600"/>
            </a:spcAft>
          </a:pPr>
          <a:r>
            <a:rPr lang="en-US" b="0" dirty="0">
              <a:latin typeface="Roboto" panose="020B0604020202020204" charset="0"/>
              <a:ea typeface="Roboto" panose="020B0604020202020204" charset="0"/>
            </a:rPr>
            <a:t>Individual shall execute a sworn declaration of gross income (</a:t>
          </a:r>
          <a:r>
            <a:rPr lang="en-US" b="0" u="sng" dirty="0">
              <a:latin typeface="Roboto" panose="020B0604020202020204" charset="0"/>
              <a:ea typeface="Roboto" panose="020B0604020202020204" charset="0"/>
            </a:rPr>
            <a:t>with provided </a:t>
          </a:r>
          <a:r>
            <a:rPr lang="en-US" b="0" u="sng" dirty="0">
              <a:solidFill>
                <a:srgbClr val="FF0000"/>
              </a:solidFill>
              <a:latin typeface="Roboto" panose="020B0604020202020204" charset="0"/>
              <a:ea typeface="Roboto" panose="020B0604020202020204" charset="0"/>
            </a:rPr>
            <a:t>format-Annex B-2 </a:t>
          </a:r>
          <a:r>
            <a:rPr lang="en-US" b="0" u="sng" dirty="0">
              <a:latin typeface="Roboto" panose="020B0604020202020204" charset="0"/>
              <a:ea typeface="Roboto" panose="020B0604020202020204" charset="0"/>
            </a:rPr>
            <a:t>of the RR</a:t>
          </a:r>
          <a:r>
            <a:rPr lang="en-US" b="0" dirty="0">
              <a:latin typeface="Roboto" panose="020B0604020202020204" charset="0"/>
              <a:ea typeface="Roboto" panose="020B0604020202020204" charset="0"/>
            </a:rPr>
            <a:t>);</a:t>
          </a:r>
        </a:p>
      </dgm:t>
    </dgm:pt>
    <dgm:pt modelId="{40351B19-E0C4-4EA3-94ED-52F2703D2135}" type="parTrans" cxnId="{2EA55698-ABD0-481F-8E42-8889B0A7D780}">
      <dgm:prSet/>
      <dgm:spPr/>
      <dgm:t>
        <a:bodyPr/>
        <a:lstStyle/>
        <a:p>
          <a:endParaRPr lang="en-US">
            <a:latin typeface="Roboto" panose="020B0604020202020204" charset="0"/>
            <a:ea typeface="Roboto" panose="020B0604020202020204" charset="0"/>
          </a:endParaRPr>
        </a:p>
      </dgm:t>
    </dgm:pt>
    <dgm:pt modelId="{DAF77639-51B7-4C95-BEDA-38FF6A268AAC}" type="sibTrans" cxnId="{2EA55698-ABD0-481F-8E42-8889B0A7D780}">
      <dgm:prSet/>
      <dgm:spPr/>
      <dgm:t>
        <a:bodyPr/>
        <a:lstStyle/>
        <a:p>
          <a:endParaRPr lang="en-US">
            <a:latin typeface="Roboto" panose="020B0604020202020204" charset="0"/>
            <a:ea typeface="Roboto" panose="020B0604020202020204" charset="0"/>
          </a:endParaRPr>
        </a:p>
      </dgm:t>
    </dgm:pt>
    <dgm:pt modelId="{443F462C-AFEF-4EED-A61E-7696793A19C8}">
      <dgm:prSet phldrT="[Text]"/>
      <dgm:spPr/>
      <dgm:t>
        <a:bodyPr/>
        <a:lstStyle/>
        <a:p>
          <a:pPr>
            <a:lnSpc>
              <a:spcPct val="100000"/>
            </a:lnSpc>
            <a:spcBef>
              <a:spcPts val="600"/>
            </a:spcBef>
            <a:spcAft>
              <a:spcPts val="600"/>
            </a:spcAft>
          </a:pPr>
          <a:r>
            <a:rPr lang="en-US" b="0" dirty="0">
              <a:latin typeface="Roboto" panose="020B0604020202020204" charset="0"/>
              <a:ea typeface="Roboto" panose="020B0604020202020204" charset="0"/>
            </a:rPr>
            <a:t>The </a:t>
          </a:r>
          <a:r>
            <a:rPr lang="en-US" b="0" dirty="0">
              <a:solidFill>
                <a:srgbClr val="FF0000"/>
              </a:solidFill>
              <a:latin typeface="Roboto" panose="020B0604020202020204" charset="0"/>
              <a:ea typeface="Roboto" panose="020B0604020202020204" charset="0"/>
            </a:rPr>
            <a:t>lone payor </a:t>
          </a:r>
          <a:r>
            <a:rPr lang="en-US" b="0" dirty="0">
              <a:latin typeface="Roboto" panose="020B0604020202020204" charset="0"/>
              <a:ea typeface="Roboto" panose="020B0604020202020204" charset="0"/>
            </a:rPr>
            <a:t>shall likewise execute a sworn declaration (</a:t>
          </a:r>
          <a:r>
            <a:rPr lang="en-US" b="0" u="sng" dirty="0">
              <a:latin typeface="Roboto" panose="020B0604020202020204" charset="0"/>
              <a:ea typeface="Roboto" panose="020B0604020202020204" charset="0"/>
            </a:rPr>
            <a:t>format also provided –Annex C of the RR</a:t>
          </a:r>
          <a:r>
            <a:rPr lang="en-US" b="0" dirty="0">
              <a:latin typeface="Roboto" panose="020B0604020202020204" charset="0"/>
              <a:ea typeface="Roboto" panose="020B0604020202020204" charset="0"/>
            </a:rPr>
            <a:t>) which shall be </a:t>
          </a:r>
          <a:r>
            <a:rPr lang="en-US" b="0" dirty="0">
              <a:solidFill>
                <a:srgbClr val="FF0000"/>
              </a:solidFill>
              <a:latin typeface="Roboto" panose="020B0604020202020204" charset="0"/>
              <a:ea typeface="Roboto" panose="020B0604020202020204" charset="0"/>
            </a:rPr>
            <a:t>submitted to the concerned BIR </a:t>
          </a:r>
          <a:r>
            <a:rPr lang="en-US" b="0" dirty="0">
              <a:latin typeface="Roboto" panose="020B0604020202020204" charset="0"/>
              <a:ea typeface="Roboto" panose="020B0604020202020204" charset="0"/>
            </a:rPr>
            <a:t>office, together with the list of payees who shall not be subjected to withholding tax</a:t>
          </a:r>
        </a:p>
      </dgm:t>
    </dgm:pt>
    <dgm:pt modelId="{531A4B71-1FB5-4A53-8709-E532DD248850}" type="parTrans" cxnId="{D5112542-378E-4C32-8988-92A7744F498F}">
      <dgm:prSet/>
      <dgm:spPr/>
      <dgm:t>
        <a:bodyPr/>
        <a:lstStyle/>
        <a:p>
          <a:endParaRPr lang="en-US">
            <a:latin typeface="Roboto" panose="020B0604020202020204" charset="0"/>
            <a:ea typeface="Roboto" panose="020B0604020202020204" charset="0"/>
          </a:endParaRPr>
        </a:p>
      </dgm:t>
    </dgm:pt>
    <dgm:pt modelId="{935AE223-5F75-4745-A8E3-E929F85BA90C}" type="sibTrans" cxnId="{D5112542-378E-4C32-8988-92A7744F498F}">
      <dgm:prSet/>
      <dgm:spPr/>
      <dgm:t>
        <a:bodyPr/>
        <a:lstStyle/>
        <a:p>
          <a:endParaRPr lang="en-US">
            <a:latin typeface="Roboto" panose="020B0604020202020204" charset="0"/>
            <a:ea typeface="Roboto" panose="020B0604020202020204" charset="0"/>
          </a:endParaRPr>
        </a:p>
      </dgm:t>
    </dgm:pt>
    <dgm:pt modelId="{D512A19E-A098-432E-AC88-899441BC2CF9}">
      <dgm:prSet phldrT="[Text]"/>
      <dgm:spPr/>
      <dgm:t>
        <a:bodyPr/>
        <a:lstStyle/>
        <a:p>
          <a:pPr>
            <a:lnSpc>
              <a:spcPct val="100000"/>
            </a:lnSpc>
            <a:spcBef>
              <a:spcPts val="600"/>
            </a:spcBef>
            <a:spcAft>
              <a:spcPts val="600"/>
            </a:spcAft>
          </a:pPr>
          <a:r>
            <a:rPr lang="en-US" b="0" dirty="0">
              <a:latin typeface="Roboto" panose="020B0604020202020204" charset="0"/>
              <a:ea typeface="Roboto" panose="020B0604020202020204" charset="0"/>
            </a:rPr>
            <a:t>The sworn declaration shall be </a:t>
          </a:r>
          <a:r>
            <a:rPr lang="en-US" b="0" dirty="0">
              <a:solidFill>
                <a:srgbClr val="FF0000"/>
              </a:solidFill>
              <a:latin typeface="Roboto" panose="020B0604020202020204" charset="0"/>
              <a:ea typeface="Roboto" panose="020B0604020202020204" charset="0"/>
            </a:rPr>
            <a:t>submitted to the lone payor;</a:t>
          </a:r>
        </a:p>
      </dgm:t>
    </dgm:pt>
    <dgm:pt modelId="{D54E4609-D0E4-41C0-9E9C-7954018BF336}" type="parTrans" cxnId="{A06F0047-D591-4624-8585-577BEBB05D3C}">
      <dgm:prSet/>
      <dgm:spPr/>
      <dgm:t>
        <a:bodyPr/>
        <a:lstStyle/>
        <a:p>
          <a:endParaRPr lang="en-US">
            <a:latin typeface="Roboto" panose="020B0604020202020204" charset="0"/>
            <a:ea typeface="Roboto" panose="020B0604020202020204" charset="0"/>
          </a:endParaRPr>
        </a:p>
      </dgm:t>
    </dgm:pt>
    <dgm:pt modelId="{E426C09E-A267-4552-8A29-81DC1B204441}" type="sibTrans" cxnId="{A06F0047-D591-4624-8585-577BEBB05D3C}">
      <dgm:prSet/>
      <dgm:spPr/>
      <dgm:t>
        <a:bodyPr/>
        <a:lstStyle/>
        <a:p>
          <a:endParaRPr lang="en-US">
            <a:latin typeface="Roboto" panose="020B0604020202020204" charset="0"/>
            <a:ea typeface="Roboto" panose="020B0604020202020204" charset="0"/>
          </a:endParaRPr>
        </a:p>
      </dgm:t>
    </dgm:pt>
    <dgm:pt modelId="{61DCEEAC-C7EC-4D89-A85C-33738E873A02}">
      <dgm:prSet phldrT="[Text]"/>
      <dgm:spPr/>
      <dgm:t>
        <a:bodyPr/>
        <a:lstStyle/>
        <a:p>
          <a:pPr>
            <a:lnSpc>
              <a:spcPct val="100000"/>
            </a:lnSpc>
            <a:spcBef>
              <a:spcPts val="600"/>
            </a:spcBef>
            <a:spcAft>
              <a:spcPts val="600"/>
            </a:spcAft>
          </a:pPr>
          <a:endParaRPr lang="en-US" b="0" dirty="0">
            <a:latin typeface="Roboto" panose="020B0604020202020204" charset="0"/>
            <a:ea typeface="Roboto" panose="020B0604020202020204" charset="0"/>
          </a:endParaRPr>
        </a:p>
      </dgm:t>
    </dgm:pt>
    <dgm:pt modelId="{76971341-BDB9-4B98-A6F4-2E90FCEB73A1}" type="parTrans" cxnId="{F899058A-C1E3-436B-B7FC-9C011BFA2126}">
      <dgm:prSet/>
      <dgm:spPr/>
      <dgm:t>
        <a:bodyPr/>
        <a:lstStyle/>
        <a:p>
          <a:endParaRPr lang="en-US"/>
        </a:p>
      </dgm:t>
    </dgm:pt>
    <dgm:pt modelId="{2C03EB92-652A-407D-80B6-BA6A0AA49888}" type="sibTrans" cxnId="{F899058A-C1E3-436B-B7FC-9C011BFA2126}">
      <dgm:prSet/>
      <dgm:spPr/>
      <dgm:t>
        <a:bodyPr/>
        <a:lstStyle/>
        <a:p>
          <a:endParaRPr lang="en-US"/>
        </a:p>
      </dgm:t>
    </dgm:pt>
    <dgm:pt modelId="{FA6B4C8F-1B6D-44EF-9890-D8C774B59879}" type="pres">
      <dgm:prSet presAssocID="{447FB69F-BDEC-4F3C-905B-BBFC3D657854}" presName="linear" presStyleCnt="0">
        <dgm:presLayoutVars>
          <dgm:animLvl val="lvl"/>
          <dgm:resizeHandles val="exact"/>
        </dgm:presLayoutVars>
      </dgm:prSet>
      <dgm:spPr/>
      <dgm:t>
        <a:bodyPr/>
        <a:lstStyle/>
        <a:p>
          <a:endParaRPr lang="en-US"/>
        </a:p>
      </dgm:t>
    </dgm:pt>
    <dgm:pt modelId="{90C201CF-888D-4B35-846E-C9C2204633B2}" type="pres">
      <dgm:prSet presAssocID="{A0336955-394E-4F0A-9D40-87B0BF4F4280}" presName="parentText" presStyleLbl="node1" presStyleIdx="0" presStyleCnt="1" custLinFactNeighborY="-7219">
        <dgm:presLayoutVars>
          <dgm:chMax val="0"/>
          <dgm:bulletEnabled val="1"/>
        </dgm:presLayoutVars>
      </dgm:prSet>
      <dgm:spPr/>
      <dgm:t>
        <a:bodyPr/>
        <a:lstStyle/>
        <a:p>
          <a:endParaRPr lang="en-US"/>
        </a:p>
      </dgm:t>
    </dgm:pt>
    <dgm:pt modelId="{42BE9F66-B6D0-45F2-8E2A-9BFEAB9B48E6}" type="pres">
      <dgm:prSet presAssocID="{A0336955-394E-4F0A-9D40-87B0BF4F4280}" presName="childText" presStyleLbl="revTx" presStyleIdx="0" presStyleCnt="1" custScaleX="99262" custScaleY="123099" custLinFactNeighborX="-369" custLinFactNeighborY="-6824">
        <dgm:presLayoutVars>
          <dgm:bulletEnabled val="1"/>
        </dgm:presLayoutVars>
      </dgm:prSet>
      <dgm:spPr/>
      <dgm:t>
        <a:bodyPr/>
        <a:lstStyle/>
        <a:p>
          <a:endParaRPr lang="en-US"/>
        </a:p>
      </dgm:t>
    </dgm:pt>
  </dgm:ptLst>
  <dgm:cxnLst>
    <dgm:cxn modelId="{D2F8C93A-44A6-4B4A-A0B2-3F17A1C9EAA3}" type="presOf" srcId="{447FB69F-BDEC-4F3C-905B-BBFC3D657854}" destId="{FA6B4C8F-1B6D-44EF-9890-D8C774B59879}" srcOrd="0" destOrd="0" presId="urn:microsoft.com/office/officeart/2005/8/layout/vList2"/>
    <dgm:cxn modelId="{A06F0047-D591-4624-8585-577BEBB05D3C}" srcId="{A0336955-394E-4F0A-9D40-87B0BF4F4280}" destId="{D512A19E-A098-432E-AC88-899441BC2CF9}" srcOrd="2" destOrd="0" parTransId="{D54E4609-D0E4-41C0-9E9C-7954018BF336}" sibTransId="{E426C09E-A267-4552-8A29-81DC1B204441}"/>
    <dgm:cxn modelId="{2EA55698-ABD0-481F-8E42-8889B0A7D780}" srcId="{A0336955-394E-4F0A-9D40-87B0BF4F4280}" destId="{6835F1C1-497A-4205-89FF-FBD405450692}" srcOrd="1" destOrd="0" parTransId="{40351B19-E0C4-4EA3-94ED-52F2703D2135}" sibTransId="{DAF77639-51B7-4C95-BEDA-38FF6A268AAC}"/>
    <dgm:cxn modelId="{D5112542-378E-4C32-8988-92A7744F498F}" srcId="{A0336955-394E-4F0A-9D40-87B0BF4F4280}" destId="{443F462C-AFEF-4EED-A61E-7696793A19C8}" srcOrd="3" destOrd="0" parTransId="{531A4B71-1FB5-4A53-8709-E532DD248850}" sibTransId="{935AE223-5F75-4745-A8E3-E929F85BA90C}"/>
    <dgm:cxn modelId="{AF53287A-6284-4CEF-B206-2047681DB0DF}" type="presOf" srcId="{6835F1C1-497A-4205-89FF-FBD405450692}" destId="{42BE9F66-B6D0-45F2-8E2A-9BFEAB9B48E6}" srcOrd="0" destOrd="1" presId="urn:microsoft.com/office/officeart/2005/8/layout/vList2"/>
    <dgm:cxn modelId="{7E64EC9A-7768-49C4-B2F4-36C71AF622D8}" type="presOf" srcId="{A0336955-394E-4F0A-9D40-87B0BF4F4280}" destId="{90C201CF-888D-4B35-846E-C9C2204633B2}" srcOrd="0" destOrd="0" presId="urn:microsoft.com/office/officeart/2005/8/layout/vList2"/>
    <dgm:cxn modelId="{6A06BF5A-579A-46BE-9335-08A2B1FBF86D}" srcId="{447FB69F-BDEC-4F3C-905B-BBFC3D657854}" destId="{A0336955-394E-4F0A-9D40-87B0BF4F4280}" srcOrd="0" destOrd="0" parTransId="{EC8D2493-2E45-4066-BF70-AD2B1F58ADFD}" sibTransId="{26C65DEE-DE28-45FE-B92A-98FA421EC230}"/>
    <dgm:cxn modelId="{F85F568C-0FAA-4FD4-A33C-D6B4EBCFDECD}" type="presOf" srcId="{D512A19E-A098-432E-AC88-899441BC2CF9}" destId="{42BE9F66-B6D0-45F2-8E2A-9BFEAB9B48E6}" srcOrd="0" destOrd="2" presId="urn:microsoft.com/office/officeart/2005/8/layout/vList2"/>
    <dgm:cxn modelId="{1802F3CF-426F-418E-87A3-FAAF4A170F67}" type="presOf" srcId="{61DCEEAC-C7EC-4D89-A85C-33738E873A02}" destId="{42BE9F66-B6D0-45F2-8E2A-9BFEAB9B48E6}" srcOrd="0" destOrd="0" presId="urn:microsoft.com/office/officeart/2005/8/layout/vList2"/>
    <dgm:cxn modelId="{F899058A-C1E3-436B-B7FC-9C011BFA2126}" srcId="{A0336955-394E-4F0A-9D40-87B0BF4F4280}" destId="{61DCEEAC-C7EC-4D89-A85C-33738E873A02}" srcOrd="0" destOrd="0" parTransId="{76971341-BDB9-4B98-A6F4-2E90FCEB73A1}" sibTransId="{2C03EB92-652A-407D-80B6-BA6A0AA49888}"/>
    <dgm:cxn modelId="{A80BE496-88D6-4940-9E1E-8ADBC7D9D60F}" type="presOf" srcId="{443F462C-AFEF-4EED-A61E-7696793A19C8}" destId="{42BE9F66-B6D0-45F2-8E2A-9BFEAB9B48E6}" srcOrd="0" destOrd="3" presId="urn:microsoft.com/office/officeart/2005/8/layout/vList2"/>
    <dgm:cxn modelId="{CFAFD285-7B90-4D81-8749-4CFB696666F7}" type="presParOf" srcId="{FA6B4C8F-1B6D-44EF-9890-D8C774B59879}" destId="{90C201CF-888D-4B35-846E-C9C2204633B2}" srcOrd="0" destOrd="0" presId="urn:microsoft.com/office/officeart/2005/8/layout/vList2"/>
    <dgm:cxn modelId="{E89A8C30-C2B8-48E3-BEE5-F7E3D67BC188}" type="presParOf" srcId="{FA6B4C8F-1B6D-44EF-9890-D8C774B59879}" destId="{42BE9F66-B6D0-45F2-8E2A-9BFEAB9B48E6}" srcOrd="1"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47FB69F-BDEC-4F3C-905B-BBFC3D65785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0336955-394E-4F0A-9D40-87B0BF4F4280}">
      <dgm:prSet phldrT="[Text]"/>
      <dgm:spPr>
        <a:solidFill>
          <a:schemeClr val="bg1"/>
        </a:solidFill>
        <a:ln w="38100">
          <a:solidFill>
            <a:srgbClr val="0070C0"/>
          </a:solidFill>
        </a:ln>
      </dgm:spPr>
      <dgm:t>
        <a:bodyPr/>
        <a:lstStyle/>
        <a:p>
          <a:r>
            <a:rPr lang="en-US" dirty="0">
              <a:solidFill>
                <a:schemeClr val="tx1"/>
              </a:solidFill>
              <a:latin typeface="Roboto" panose="020B0604020202020204" charset="0"/>
              <a:ea typeface="Roboto" panose="020B0604020202020204" charset="0"/>
            </a:rPr>
            <a:t>What if the individual did not submit </a:t>
          </a:r>
          <a:r>
            <a:rPr lang="en-US" dirty="0" smtClean="0">
              <a:solidFill>
                <a:schemeClr val="tx1"/>
              </a:solidFill>
              <a:latin typeface="Roboto" panose="020B0604020202020204" charset="0"/>
              <a:ea typeface="Roboto" panose="020B0604020202020204" charset="0"/>
            </a:rPr>
            <a:t>the sworn </a:t>
          </a:r>
          <a:r>
            <a:rPr lang="en-US" dirty="0">
              <a:solidFill>
                <a:schemeClr val="tx1"/>
              </a:solidFill>
              <a:latin typeface="Roboto" panose="020B0604020202020204" charset="0"/>
              <a:ea typeface="Roboto" panose="020B0604020202020204" charset="0"/>
            </a:rPr>
            <a:t>declaration and a copy of COR to the lone payor?</a:t>
          </a:r>
          <a:endParaRPr lang="en-US" dirty="0">
            <a:latin typeface="Roboto" panose="020B0604020202020204" charset="0"/>
            <a:ea typeface="Roboto" panose="020B0604020202020204" charset="0"/>
          </a:endParaRPr>
        </a:p>
      </dgm:t>
    </dgm:pt>
    <dgm:pt modelId="{EC8D2493-2E45-4066-BF70-AD2B1F58ADFD}" type="parTrans" cxnId="{6A06BF5A-579A-46BE-9335-08A2B1FBF86D}">
      <dgm:prSet/>
      <dgm:spPr/>
      <dgm:t>
        <a:bodyPr/>
        <a:lstStyle/>
        <a:p>
          <a:endParaRPr lang="en-US">
            <a:latin typeface="Roboto" panose="020B0604020202020204" charset="0"/>
            <a:ea typeface="Roboto" panose="020B0604020202020204" charset="0"/>
          </a:endParaRPr>
        </a:p>
      </dgm:t>
    </dgm:pt>
    <dgm:pt modelId="{26C65DEE-DE28-45FE-B92A-98FA421EC230}" type="sibTrans" cxnId="{6A06BF5A-579A-46BE-9335-08A2B1FBF86D}">
      <dgm:prSet/>
      <dgm:spPr/>
      <dgm:t>
        <a:bodyPr/>
        <a:lstStyle/>
        <a:p>
          <a:endParaRPr lang="en-US">
            <a:latin typeface="Roboto" panose="020B0604020202020204" charset="0"/>
            <a:ea typeface="Roboto" panose="020B0604020202020204" charset="0"/>
          </a:endParaRPr>
        </a:p>
      </dgm:t>
    </dgm:pt>
    <dgm:pt modelId="{6835F1C1-497A-4205-89FF-FBD405450692}">
      <dgm:prSet phldrT="[Text]"/>
      <dgm:spPr/>
      <dgm:t>
        <a:bodyPr/>
        <a:lstStyle/>
        <a:p>
          <a:r>
            <a:rPr lang="en-US" b="0" dirty="0">
              <a:latin typeface="Roboto" panose="020B0604020202020204" charset="0"/>
              <a:ea typeface="Roboto" panose="020B0604020202020204" charset="0"/>
            </a:rPr>
            <a:t>The lone payor is required to withhold the prescribed rate of withholding on the </a:t>
          </a:r>
          <a:r>
            <a:rPr lang="en-US" b="0" dirty="0">
              <a:solidFill>
                <a:srgbClr val="FF0000"/>
              </a:solidFill>
              <a:latin typeface="Roboto" panose="020B0604020202020204" charset="0"/>
              <a:ea typeface="Roboto" panose="020B0604020202020204" charset="0"/>
            </a:rPr>
            <a:t>entire payments </a:t>
          </a:r>
          <a:r>
            <a:rPr lang="en-US" b="0" dirty="0">
              <a:latin typeface="Roboto" panose="020B0604020202020204" charset="0"/>
              <a:ea typeface="Roboto" panose="020B0604020202020204" charset="0"/>
            </a:rPr>
            <a:t>made</a:t>
          </a:r>
        </a:p>
      </dgm:t>
    </dgm:pt>
    <dgm:pt modelId="{40351B19-E0C4-4EA3-94ED-52F2703D2135}" type="parTrans" cxnId="{2EA55698-ABD0-481F-8E42-8889B0A7D780}">
      <dgm:prSet/>
      <dgm:spPr/>
      <dgm:t>
        <a:bodyPr/>
        <a:lstStyle/>
        <a:p>
          <a:endParaRPr lang="en-US">
            <a:latin typeface="Roboto" panose="020B0604020202020204" charset="0"/>
            <a:ea typeface="Roboto" panose="020B0604020202020204" charset="0"/>
          </a:endParaRPr>
        </a:p>
      </dgm:t>
    </dgm:pt>
    <dgm:pt modelId="{DAF77639-51B7-4C95-BEDA-38FF6A268AAC}" type="sibTrans" cxnId="{2EA55698-ABD0-481F-8E42-8889B0A7D780}">
      <dgm:prSet/>
      <dgm:spPr/>
      <dgm:t>
        <a:bodyPr/>
        <a:lstStyle/>
        <a:p>
          <a:endParaRPr lang="en-US">
            <a:latin typeface="Roboto" panose="020B0604020202020204" charset="0"/>
            <a:ea typeface="Roboto" panose="020B0604020202020204" charset="0"/>
          </a:endParaRPr>
        </a:p>
      </dgm:t>
    </dgm:pt>
    <dgm:pt modelId="{F71397A3-B7E0-46AA-8DA3-652FCD95D9B8}">
      <dgm:prSet phldrT="[Text]"/>
      <dgm:spPr/>
      <dgm:t>
        <a:bodyPr/>
        <a:lstStyle/>
        <a:p>
          <a:endParaRPr lang="en-US" b="0" dirty="0">
            <a:latin typeface="Roboto" panose="020B0604020202020204" charset="0"/>
            <a:ea typeface="Roboto" panose="020B0604020202020204" charset="0"/>
          </a:endParaRPr>
        </a:p>
      </dgm:t>
    </dgm:pt>
    <dgm:pt modelId="{31A1DA52-1544-42A8-8D1D-0278190F77E2}" type="parTrans" cxnId="{89549BB5-D83D-4489-916B-8DAF0564BAFE}">
      <dgm:prSet/>
      <dgm:spPr/>
      <dgm:t>
        <a:bodyPr/>
        <a:lstStyle/>
        <a:p>
          <a:endParaRPr lang="en-US">
            <a:latin typeface="Roboto" panose="020B0604020202020204" charset="0"/>
            <a:ea typeface="Roboto" panose="020B0604020202020204" charset="0"/>
          </a:endParaRPr>
        </a:p>
      </dgm:t>
    </dgm:pt>
    <dgm:pt modelId="{FA8E0FF6-AA19-4DFC-8ADD-270E6D1974EE}" type="sibTrans" cxnId="{89549BB5-D83D-4489-916B-8DAF0564BAFE}">
      <dgm:prSet/>
      <dgm:spPr/>
      <dgm:t>
        <a:bodyPr/>
        <a:lstStyle/>
        <a:p>
          <a:endParaRPr lang="en-US">
            <a:latin typeface="Roboto" panose="020B0604020202020204" charset="0"/>
            <a:ea typeface="Roboto" panose="020B0604020202020204" charset="0"/>
          </a:endParaRPr>
        </a:p>
      </dgm:t>
    </dgm:pt>
    <dgm:pt modelId="{FA6B4C8F-1B6D-44EF-9890-D8C774B59879}" type="pres">
      <dgm:prSet presAssocID="{447FB69F-BDEC-4F3C-905B-BBFC3D657854}" presName="linear" presStyleCnt="0">
        <dgm:presLayoutVars>
          <dgm:animLvl val="lvl"/>
          <dgm:resizeHandles val="exact"/>
        </dgm:presLayoutVars>
      </dgm:prSet>
      <dgm:spPr/>
      <dgm:t>
        <a:bodyPr/>
        <a:lstStyle/>
        <a:p>
          <a:endParaRPr lang="en-US"/>
        </a:p>
      </dgm:t>
    </dgm:pt>
    <dgm:pt modelId="{90C201CF-888D-4B35-846E-C9C2204633B2}" type="pres">
      <dgm:prSet presAssocID="{A0336955-394E-4F0A-9D40-87B0BF4F4280}" presName="parentText" presStyleLbl="node1" presStyleIdx="0" presStyleCnt="1" custScaleX="97347" custScaleY="84272" custLinFactNeighborY="6896">
        <dgm:presLayoutVars>
          <dgm:chMax val="0"/>
          <dgm:bulletEnabled val="1"/>
        </dgm:presLayoutVars>
      </dgm:prSet>
      <dgm:spPr/>
      <dgm:t>
        <a:bodyPr/>
        <a:lstStyle/>
        <a:p>
          <a:endParaRPr lang="en-US"/>
        </a:p>
      </dgm:t>
    </dgm:pt>
    <dgm:pt modelId="{42BE9F66-B6D0-45F2-8E2A-9BFEAB9B48E6}" type="pres">
      <dgm:prSet presAssocID="{A0336955-394E-4F0A-9D40-87B0BF4F4280}" presName="childText" presStyleLbl="revTx" presStyleIdx="0" presStyleCnt="1" custScaleX="97177" custScaleY="84531" custLinFactNeighborX="-96" custLinFactNeighborY="148">
        <dgm:presLayoutVars>
          <dgm:bulletEnabled val="1"/>
        </dgm:presLayoutVars>
      </dgm:prSet>
      <dgm:spPr/>
      <dgm:t>
        <a:bodyPr/>
        <a:lstStyle/>
        <a:p>
          <a:endParaRPr lang="en-US"/>
        </a:p>
      </dgm:t>
    </dgm:pt>
  </dgm:ptLst>
  <dgm:cxnLst>
    <dgm:cxn modelId="{592E179A-1456-4B65-A0DE-ADF2A10819FD}" type="presOf" srcId="{F71397A3-B7E0-46AA-8DA3-652FCD95D9B8}" destId="{42BE9F66-B6D0-45F2-8E2A-9BFEAB9B48E6}" srcOrd="0" destOrd="0" presId="urn:microsoft.com/office/officeart/2005/8/layout/vList2"/>
    <dgm:cxn modelId="{D2F8C93A-44A6-4B4A-A0B2-3F17A1C9EAA3}" type="presOf" srcId="{447FB69F-BDEC-4F3C-905B-BBFC3D657854}" destId="{FA6B4C8F-1B6D-44EF-9890-D8C774B59879}" srcOrd="0" destOrd="0" presId="urn:microsoft.com/office/officeart/2005/8/layout/vList2"/>
    <dgm:cxn modelId="{2EA55698-ABD0-481F-8E42-8889B0A7D780}" srcId="{A0336955-394E-4F0A-9D40-87B0BF4F4280}" destId="{6835F1C1-497A-4205-89FF-FBD405450692}" srcOrd="1" destOrd="0" parTransId="{40351B19-E0C4-4EA3-94ED-52F2703D2135}" sibTransId="{DAF77639-51B7-4C95-BEDA-38FF6A268AAC}"/>
    <dgm:cxn modelId="{AF53287A-6284-4CEF-B206-2047681DB0DF}" type="presOf" srcId="{6835F1C1-497A-4205-89FF-FBD405450692}" destId="{42BE9F66-B6D0-45F2-8E2A-9BFEAB9B48E6}" srcOrd="0" destOrd="1" presId="urn:microsoft.com/office/officeart/2005/8/layout/vList2"/>
    <dgm:cxn modelId="{7E64EC9A-7768-49C4-B2F4-36C71AF622D8}" type="presOf" srcId="{A0336955-394E-4F0A-9D40-87B0BF4F4280}" destId="{90C201CF-888D-4B35-846E-C9C2204633B2}" srcOrd="0" destOrd="0" presId="urn:microsoft.com/office/officeart/2005/8/layout/vList2"/>
    <dgm:cxn modelId="{6A06BF5A-579A-46BE-9335-08A2B1FBF86D}" srcId="{447FB69F-BDEC-4F3C-905B-BBFC3D657854}" destId="{A0336955-394E-4F0A-9D40-87B0BF4F4280}" srcOrd="0" destOrd="0" parTransId="{EC8D2493-2E45-4066-BF70-AD2B1F58ADFD}" sibTransId="{26C65DEE-DE28-45FE-B92A-98FA421EC230}"/>
    <dgm:cxn modelId="{89549BB5-D83D-4489-916B-8DAF0564BAFE}" srcId="{A0336955-394E-4F0A-9D40-87B0BF4F4280}" destId="{F71397A3-B7E0-46AA-8DA3-652FCD95D9B8}" srcOrd="0" destOrd="0" parTransId="{31A1DA52-1544-42A8-8D1D-0278190F77E2}" sibTransId="{FA8E0FF6-AA19-4DFC-8ADD-270E6D1974EE}"/>
    <dgm:cxn modelId="{CFAFD285-7B90-4D81-8749-4CFB696666F7}" type="presParOf" srcId="{FA6B4C8F-1B6D-44EF-9890-D8C774B59879}" destId="{90C201CF-888D-4B35-846E-C9C2204633B2}" srcOrd="0" destOrd="0" presId="urn:microsoft.com/office/officeart/2005/8/layout/vList2"/>
    <dgm:cxn modelId="{E89A8C30-C2B8-48E3-BEE5-F7E3D67BC188}" type="presParOf" srcId="{FA6B4C8F-1B6D-44EF-9890-D8C774B59879}" destId="{42BE9F66-B6D0-45F2-8E2A-9BFEAB9B48E6}" srcOrd="1"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47FB69F-BDEC-4F3C-905B-BBFC3D65785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0336955-394E-4F0A-9D40-87B0BF4F4280}">
      <dgm:prSet phldrT="[Text]"/>
      <dgm:spPr>
        <a:solidFill>
          <a:schemeClr val="bg1"/>
        </a:solidFill>
        <a:ln w="38100">
          <a:solidFill>
            <a:srgbClr val="0070C0"/>
          </a:solidFill>
        </a:ln>
      </dgm:spPr>
      <dgm:t>
        <a:bodyPr/>
        <a:lstStyle/>
        <a:p>
          <a:r>
            <a:rPr lang="en-US" dirty="0">
              <a:solidFill>
                <a:schemeClr val="tx1"/>
              </a:solidFill>
              <a:latin typeface="Roboto" panose="020B0604020202020204" charset="0"/>
              <a:ea typeface="Roboto" panose="020B0604020202020204" charset="0"/>
            </a:rPr>
            <a:t>What if the income payments exceed P250,000 but the individual payee submitted the sworn declaration?</a:t>
          </a:r>
        </a:p>
      </dgm:t>
    </dgm:pt>
    <dgm:pt modelId="{EC8D2493-2E45-4066-BF70-AD2B1F58ADFD}" type="parTrans" cxnId="{6A06BF5A-579A-46BE-9335-08A2B1FBF86D}">
      <dgm:prSet/>
      <dgm:spPr/>
      <dgm:t>
        <a:bodyPr/>
        <a:lstStyle/>
        <a:p>
          <a:endParaRPr lang="en-US">
            <a:latin typeface="Roboto" panose="020B0604020202020204" charset="0"/>
            <a:ea typeface="Roboto" panose="020B0604020202020204" charset="0"/>
          </a:endParaRPr>
        </a:p>
      </dgm:t>
    </dgm:pt>
    <dgm:pt modelId="{26C65DEE-DE28-45FE-B92A-98FA421EC230}" type="sibTrans" cxnId="{6A06BF5A-579A-46BE-9335-08A2B1FBF86D}">
      <dgm:prSet/>
      <dgm:spPr/>
      <dgm:t>
        <a:bodyPr/>
        <a:lstStyle/>
        <a:p>
          <a:endParaRPr lang="en-US">
            <a:latin typeface="Roboto" panose="020B0604020202020204" charset="0"/>
            <a:ea typeface="Roboto" panose="020B0604020202020204" charset="0"/>
          </a:endParaRPr>
        </a:p>
      </dgm:t>
    </dgm:pt>
    <dgm:pt modelId="{6835F1C1-497A-4205-89FF-FBD405450692}">
      <dgm:prSet phldrT="[Text]"/>
      <dgm:spPr/>
      <dgm:t>
        <a:bodyPr/>
        <a:lstStyle/>
        <a:p>
          <a:r>
            <a:rPr lang="en-US" b="0" dirty="0">
              <a:latin typeface="Roboto" panose="020B0604020202020204" charset="0"/>
              <a:ea typeface="Roboto" panose="020B0604020202020204" charset="0"/>
            </a:rPr>
            <a:t>The lone payor is required to withhold the prescribed rate of withholding only on the excess over P250,000</a:t>
          </a:r>
        </a:p>
      </dgm:t>
    </dgm:pt>
    <dgm:pt modelId="{40351B19-E0C4-4EA3-94ED-52F2703D2135}" type="parTrans" cxnId="{2EA55698-ABD0-481F-8E42-8889B0A7D780}">
      <dgm:prSet/>
      <dgm:spPr/>
      <dgm:t>
        <a:bodyPr/>
        <a:lstStyle/>
        <a:p>
          <a:endParaRPr lang="en-US">
            <a:latin typeface="Roboto" panose="020B0604020202020204" charset="0"/>
            <a:ea typeface="Roboto" panose="020B0604020202020204" charset="0"/>
          </a:endParaRPr>
        </a:p>
      </dgm:t>
    </dgm:pt>
    <dgm:pt modelId="{DAF77639-51B7-4C95-BEDA-38FF6A268AAC}" type="sibTrans" cxnId="{2EA55698-ABD0-481F-8E42-8889B0A7D780}">
      <dgm:prSet/>
      <dgm:spPr/>
      <dgm:t>
        <a:bodyPr/>
        <a:lstStyle/>
        <a:p>
          <a:endParaRPr lang="en-US">
            <a:latin typeface="Roboto" panose="020B0604020202020204" charset="0"/>
            <a:ea typeface="Roboto" panose="020B0604020202020204" charset="0"/>
          </a:endParaRPr>
        </a:p>
      </dgm:t>
    </dgm:pt>
    <dgm:pt modelId="{FA6B4C8F-1B6D-44EF-9890-D8C774B59879}" type="pres">
      <dgm:prSet presAssocID="{447FB69F-BDEC-4F3C-905B-BBFC3D657854}" presName="linear" presStyleCnt="0">
        <dgm:presLayoutVars>
          <dgm:animLvl val="lvl"/>
          <dgm:resizeHandles val="exact"/>
        </dgm:presLayoutVars>
      </dgm:prSet>
      <dgm:spPr/>
      <dgm:t>
        <a:bodyPr/>
        <a:lstStyle/>
        <a:p>
          <a:endParaRPr lang="en-US"/>
        </a:p>
      </dgm:t>
    </dgm:pt>
    <dgm:pt modelId="{90C201CF-888D-4B35-846E-C9C2204633B2}" type="pres">
      <dgm:prSet presAssocID="{A0336955-394E-4F0A-9D40-87B0BF4F4280}" presName="parentText" presStyleLbl="node1" presStyleIdx="0" presStyleCnt="1" custScaleX="97347" custScaleY="73742" custLinFactNeighborX="423" custLinFactNeighborY="-3396">
        <dgm:presLayoutVars>
          <dgm:chMax val="0"/>
          <dgm:bulletEnabled val="1"/>
        </dgm:presLayoutVars>
      </dgm:prSet>
      <dgm:spPr/>
      <dgm:t>
        <a:bodyPr/>
        <a:lstStyle/>
        <a:p>
          <a:endParaRPr lang="en-US"/>
        </a:p>
      </dgm:t>
    </dgm:pt>
    <dgm:pt modelId="{42BE9F66-B6D0-45F2-8E2A-9BFEAB9B48E6}" type="pres">
      <dgm:prSet presAssocID="{A0336955-394E-4F0A-9D40-87B0BF4F4280}" presName="childText" presStyleLbl="revTx" presStyleIdx="0" presStyleCnt="1" custScaleX="97177" custScaleY="91443" custLinFactNeighborX="-581" custLinFactNeighborY="7549">
        <dgm:presLayoutVars>
          <dgm:bulletEnabled val="1"/>
        </dgm:presLayoutVars>
      </dgm:prSet>
      <dgm:spPr/>
      <dgm:t>
        <a:bodyPr/>
        <a:lstStyle/>
        <a:p>
          <a:endParaRPr lang="en-US"/>
        </a:p>
      </dgm:t>
    </dgm:pt>
  </dgm:ptLst>
  <dgm:cxnLst>
    <dgm:cxn modelId="{D2F8C93A-44A6-4B4A-A0B2-3F17A1C9EAA3}" type="presOf" srcId="{447FB69F-BDEC-4F3C-905B-BBFC3D657854}" destId="{FA6B4C8F-1B6D-44EF-9890-D8C774B59879}" srcOrd="0" destOrd="0" presId="urn:microsoft.com/office/officeart/2005/8/layout/vList2"/>
    <dgm:cxn modelId="{AF53287A-6284-4CEF-B206-2047681DB0DF}" type="presOf" srcId="{6835F1C1-497A-4205-89FF-FBD405450692}" destId="{42BE9F66-B6D0-45F2-8E2A-9BFEAB9B48E6}" srcOrd="0" destOrd="0" presId="urn:microsoft.com/office/officeart/2005/8/layout/vList2"/>
    <dgm:cxn modelId="{7E64EC9A-7768-49C4-B2F4-36C71AF622D8}" type="presOf" srcId="{A0336955-394E-4F0A-9D40-87B0BF4F4280}" destId="{90C201CF-888D-4B35-846E-C9C2204633B2}" srcOrd="0" destOrd="0" presId="urn:microsoft.com/office/officeart/2005/8/layout/vList2"/>
    <dgm:cxn modelId="{2EA55698-ABD0-481F-8E42-8889B0A7D780}" srcId="{A0336955-394E-4F0A-9D40-87B0BF4F4280}" destId="{6835F1C1-497A-4205-89FF-FBD405450692}" srcOrd="0" destOrd="0" parTransId="{40351B19-E0C4-4EA3-94ED-52F2703D2135}" sibTransId="{DAF77639-51B7-4C95-BEDA-38FF6A268AAC}"/>
    <dgm:cxn modelId="{6A06BF5A-579A-46BE-9335-08A2B1FBF86D}" srcId="{447FB69F-BDEC-4F3C-905B-BBFC3D657854}" destId="{A0336955-394E-4F0A-9D40-87B0BF4F4280}" srcOrd="0" destOrd="0" parTransId="{EC8D2493-2E45-4066-BF70-AD2B1F58ADFD}" sibTransId="{26C65DEE-DE28-45FE-B92A-98FA421EC230}"/>
    <dgm:cxn modelId="{CFAFD285-7B90-4D81-8749-4CFB696666F7}" type="presParOf" srcId="{FA6B4C8F-1B6D-44EF-9890-D8C774B59879}" destId="{90C201CF-888D-4B35-846E-C9C2204633B2}" srcOrd="0" destOrd="0" presId="urn:microsoft.com/office/officeart/2005/8/layout/vList2"/>
    <dgm:cxn modelId="{E89A8C30-C2B8-48E3-BEE5-F7E3D67BC188}" type="presParOf" srcId="{FA6B4C8F-1B6D-44EF-9890-D8C774B59879}" destId="{42BE9F66-B6D0-45F2-8E2A-9BFEAB9B48E6}" srcOrd="1"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37FFB3E-FB09-4302-ABCB-9CF76EFBE80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D753EA1-DED4-484F-BB8A-A4979600FBA5}">
      <dgm:prSet phldrT="[Text]" custT="1"/>
      <dgm:spPr>
        <a:solidFill>
          <a:schemeClr val="bg1"/>
        </a:solidFill>
        <a:ln w="38100">
          <a:solidFill>
            <a:srgbClr val="0070C0"/>
          </a:solidFill>
        </a:ln>
      </dgm:spPr>
      <dgm:t>
        <a:bodyPr/>
        <a:lstStyle/>
        <a:p>
          <a:r>
            <a:rPr lang="en-US" sz="2000" b="0" dirty="0">
              <a:solidFill>
                <a:schemeClr val="tx1"/>
              </a:solidFill>
              <a:latin typeface="Roboto" panose="020B0604020202020204" charset="0"/>
              <a:ea typeface="Roboto" panose="020B0604020202020204" charset="0"/>
            </a:rPr>
            <a:t>A. National government agencies and instrumentalities, except GOCCs</a:t>
          </a:r>
        </a:p>
        <a:p>
          <a:r>
            <a:rPr lang="en-US" sz="2000" b="0" dirty="0">
              <a:solidFill>
                <a:schemeClr val="tx1"/>
              </a:solidFill>
              <a:latin typeface="Roboto" panose="020B0604020202020204" charset="0"/>
              <a:ea typeface="Roboto" panose="020B0604020202020204" charset="0"/>
            </a:rPr>
            <a:t>B. Persons enjoying exemption from income tax, as follows:</a:t>
          </a:r>
        </a:p>
      </dgm:t>
    </dgm:pt>
    <dgm:pt modelId="{B26B7499-18BA-4623-AE9E-D38D738153E6}" type="parTrans" cxnId="{E6B13575-6CD2-4D0C-9C4C-295277A3BEB6}">
      <dgm:prSet/>
      <dgm:spPr/>
      <dgm:t>
        <a:bodyPr/>
        <a:lstStyle/>
        <a:p>
          <a:endParaRPr lang="en-US" b="0">
            <a:latin typeface="Roboto" panose="020B0604020202020204" charset="0"/>
            <a:ea typeface="Roboto" panose="020B0604020202020204" charset="0"/>
          </a:endParaRPr>
        </a:p>
      </dgm:t>
    </dgm:pt>
    <dgm:pt modelId="{5131D626-A08B-448B-9145-2515AA76D702}" type="sibTrans" cxnId="{E6B13575-6CD2-4D0C-9C4C-295277A3BEB6}">
      <dgm:prSet/>
      <dgm:spPr/>
      <dgm:t>
        <a:bodyPr/>
        <a:lstStyle/>
        <a:p>
          <a:endParaRPr lang="en-US" b="0">
            <a:latin typeface="Roboto" panose="020B0604020202020204" charset="0"/>
            <a:ea typeface="Roboto" panose="020B0604020202020204" charset="0"/>
          </a:endParaRPr>
        </a:p>
      </dgm:t>
    </dgm:pt>
    <dgm:pt modelId="{5A196A89-8D5C-4697-8FF6-650EF905CAF1}">
      <dgm:prSet phldrT="[Text]"/>
      <dgm:spPr/>
      <dgm:t>
        <a:bodyPr/>
        <a:lstStyle/>
        <a:p>
          <a:endParaRPr lang="en-US" sz="1000" b="0" dirty="0">
            <a:latin typeface="Roboto" panose="020B0604020202020204" charset="0"/>
            <a:ea typeface="Roboto" panose="020B0604020202020204" charset="0"/>
          </a:endParaRPr>
        </a:p>
      </dgm:t>
    </dgm:pt>
    <dgm:pt modelId="{2BFDB90C-3809-4FFA-BFB7-53AD4F05923A}" type="parTrans" cxnId="{F049215D-0FFF-4253-86C4-9B3E6FC07D0B}">
      <dgm:prSet/>
      <dgm:spPr/>
      <dgm:t>
        <a:bodyPr/>
        <a:lstStyle/>
        <a:p>
          <a:endParaRPr lang="en-US" b="0">
            <a:latin typeface="Roboto" panose="020B0604020202020204" charset="0"/>
            <a:ea typeface="Roboto" panose="020B0604020202020204" charset="0"/>
          </a:endParaRPr>
        </a:p>
      </dgm:t>
    </dgm:pt>
    <dgm:pt modelId="{1CE8E207-F81C-47B9-8BE7-27F01A78F181}" type="sibTrans" cxnId="{F049215D-0FFF-4253-86C4-9B3E6FC07D0B}">
      <dgm:prSet/>
      <dgm:spPr/>
      <dgm:t>
        <a:bodyPr/>
        <a:lstStyle/>
        <a:p>
          <a:endParaRPr lang="en-US" b="0">
            <a:latin typeface="Roboto" panose="020B0604020202020204" charset="0"/>
            <a:ea typeface="Roboto" panose="020B0604020202020204" charset="0"/>
          </a:endParaRPr>
        </a:p>
      </dgm:t>
    </dgm:pt>
    <dgm:pt modelId="{B46BAC0D-BA32-4E2D-BA6D-083FB7FCDB2E}">
      <dgm:prSet phldrT="[Text]" custT="1"/>
      <dgm:spPr/>
      <dgm:t>
        <a:bodyPr/>
        <a:lstStyle/>
        <a:p>
          <a:r>
            <a:rPr lang="en-US" sz="2000" b="0" dirty="0">
              <a:latin typeface="Roboto" panose="020B0604020202020204" charset="0"/>
              <a:ea typeface="Roboto" panose="020B0604020202020204" charset="0"/>
            </a:rPr>
            <a:t>Corporations exempt from income tax under Section 30 of the Tax Code as amended and GOCCs, namely: GSIS; SSS; PHIC and LWDs;</a:t>
          </a:r>
        </a:p>
      </dgm:t>
    </dgm:pt>
    <dgm:pt modelId="{309C1775-3818-4020-BB1D-8CBA7B165B0C}" type="parTrans" cxnId="{54A7FE22-C3E5-48FA-8081-DA10D48E73A4}">
      <dgm:prSet/>
      <dgm:spPr/>
      <dgm:t>
        <a:bodyPr/>
        <a:lstStyle/>
        <a:p>
          <a:endParaRPr lang="en-US" b="0">
            <a:latin typeface="Roboto" panose="020B0604020202020204" charset="0"/>
            <a:ea typeface="Roboto" panose="020B0604020202020204" charset="0"/>
          </a:endParaRPr>
        </a:p>
      </dgm:t>
    </dgm:pt>
    <dgm:pt modelId="{81E269B5-6AA4-421B-A364-D073D7B320BF}" type="sibTrans" cxnId="{54A7FE22-C3E5-48FA-8081-DA10D48E73A4}">
      <dgm:prSet/>
      <dgm:spPr/>
      <dgm:t>
        <a:bodyPr/>
        <a:lstStyle/>
        <a:p>
          <a:endParaRPr lang="en-US" b="0">
            <a:latin typeface="Roboto" panose="020B0604020202020204" charset="0"/>
            <a:ea typeface="Roboto" panose="020B0604020202020204" charset="0"/>
          </a:endParaRPr>
        </a:p>
      </dgm:t>
    </dgm:pt>
    <dgm:pt modelId="{37216A12-1503-4F90-AA82-AFE4BAE99E31}">
      <dgm:prSet phldrT="[Text]" custT="1"/>
      <dgm:spPr/>
      <dgm:t>
        <a:bodyPr/>
        <a:lstStyle/>
        <a:p>
          <a:endParaRPr lang="en-US" sz="2000" b="0" dirty="0">
            <a:latin typeface="Roboto" panose="020B0604020202020204" charset="0"/>
            <a:ea typeface="Roboto" panose="020B0604020202020204" charset="0"/>
          </a:endParaRPr>
        </a:p>
      </dgm:t>
    </dgm:pt>
    <dgm:pt modelId="{A3A351B4-7C4C-4AEA-92BA-4BE9717DE3E3}" type="parTrans" cxnId="{E185D2F3-78E5-494E-85B5-5514F9D9F061}">
      <dgm:prSet/>
      <dgm:spPr/>
      <dgm:t>
        <a:bodyPr/>
        <a:lstStyle/>
        <a:p>
          <a:endParaRPr lang="en-US" b="0">
            <a:latin typeface="Roboto" panose="020B0604020202020204" charset="0"/>
            <a:ea typeface="Roboto" panose="020B0604020202020204" charset="0"/>
          </a:endParaRPr>
        </a:p>
      </dgm:t>
    </dgm:pt>
    <dgm:pt modelId="{AEDCFCE3-BF1C-43A6-8F90-9FCE240C0D97}" type="sibTrans" cxnId="{E185D2F3-78E5-494E-85B5-5514F9D9F061}">
      <dgm:prSet/>
      <dgm:spPr/>
      <dgm:t>
        <a:bodyPr/>
        <a:lstStyle/>
        <a:p>
          <a:endParaRPr lang="en-US" b="0">
            <a:latin typeface="Roboto" panose="020B0604020202020204" charset="0"/>
            <a:ea typeface="Roboto" panose="020B0604020202020204" charset="0"/>
          </a:endParaRPr>
        </a:p>
      </dgm:t>
    </dgm:pt>
    <dgm:pt modelId="{A052795F-EB33-4D1E-A188-BB38B1188864}">
      <dgm:prSet phldrT="[Text]" custT="1"/>
      <dgm:spPr/>
      <dgm:t>
        <a:bodyPr/>
        <a:lstStyle/>
        <a:p>
          <a:r>
            <a:rPr lang="en-US" sz="2000" b="0" dirty="0">
              <a:latin typeface="Roboto" panose="020B0604020202020204" charset="0"/>
              <a:ea typeface="Roboto" panose="020B0604020202020204" charset="0"/>
            </a:rPr>
            <a:t>Corporations duly registered with the Board of Investments (BOI), Philippine Export Processing Zones and Subic Bay Metropolitan Authority enjoying exemption from income tax pursuant to E.O. 226;</a:t>
          </a:r>
        </a:p>
      </dgm:t>
    </dgm:pt>
    <dgm:pt modelId="{B1C8F6C4-180B-424A-A949-D60D89D9EC4B}" type="parTrans" cxnId="{5BF246E4-765A-4F7A-ACB3-767E14418830}">
      <dgm:prSet/>
      <dgm:spPr/>
      <dgm:t>
        <a:bodyPr/>
        <a:lstStyle/>
        <a:p>
          <a:endParaRPr lang="en-US" b="0">
            <a:latin typeface="Roboto" panose="020B0604020202020204" charset="0"/>
            <a:ea typeface="Roboto" panose="020B0604020202020204" charset="0"/>
          </a:endParaRPr>
        </a:p>
      </dgm:t>
    </dgm:pt>
    <dgm:pt modelId="{C22740E6-31E2-455F-804B-D2533D30826E}" type="sibTrans" cxnId="{5BF246E4-765A-4F7A-ACB3-767E14418830}">
      <dgm:prSet/>
      <dgm:spPr/>
      <dgm:t>
        <a:bodyPr/>
        <a:lstStyle/>
        <a:p>
          <a:endParaRPr lang="en-US" b="0">
            <a:latin typeface="Roboto" panose="020B0604020202020204" charset="0"/>
            <a:ea typeface="Roboto" panose="020B0604020202020204" charset="0"/>
          </a:endParaRPr>
        </a:p>
      </dgm:t>
    </dgm:pt>
    <dgm:pt modelId="{785E8FD8-B33F-45E5-9C44-4431026A95B8}">
      <dgm:prSet phldrT="[Text]" custT="1"/>
      <dgm:spPr/>
      <dgm:t>
        <a:bodyPr/>
        <a:lstStyle/>
        <a:p>
          <a:r>
            <a:rPr lang="en-US" sz="2000" b="0" dirty="0">
              <a:latin typeface="Roboto" panose="020B0604020202020204" charset="0"/>
              <a:ea typeface="Roboto" panose="020B0604020202020204" charset="0"/>
            </a:rPr>
            <a:t>GPPs;</a:t>
          </a:r>
        </a:p>
      </dgm:t>
    </dgm:pt>
    <dgm:pt modelId="{7A0E52E2-4B5E-455A-B0CF-DCB26DFDFBD0}" type="parTrans" cxnId="{150F7AC6-1C19-4579-9CCD-3CF7E9BF1098}">
      <dgm:prSet/>
      <dgm:spPr/>
      <dgm:t>
        <a:bodyPr/>
        <a:lstStyle/>
        <a:p>
          <a:endParaRPr lang="en-US" b="0">
            <a:latin typeface="Roboto" panose="020B0604020202020204" charset="0"/>
            <a:ea typeface="Roboto" panose="020B0604020202020204" charset="0"/>
          </a:endParaRPr>
        </a:p>
      </dgm:t>
    </dgm:pt>
    <dgm:pt modelId="{9AFF646D-27B7-448D-A6AA-5D7851403880}" type="sibTrans" cxnId="{150F7AC6-1C19-4579-9CCD-3CF7E9BF1098}">
      <dgm:prSet/>
      <dgm:spPr/>
      <dgm:t>
        <a:bodyPr/>
        <a:lstStyle/>
        <a:p>
          <a:endParaRPr lang="en-US" b="0">
            <a:latin typeface="Roboto" panose="020B0604020202020204" charset="0"/>
            <a:ea typeface="Roboto" panose="020B0604020202020204" charset="0"/>
          </a:endParaRPr>
        </a:p>
      </dgm:t>
    </dgm:pt>
    <dgm:pt modelId="{AAFD23A7-41D6-43E3-ACAE-2876B2A2015B}">
      <dgm:prSet phldrT="[Text]" custT="1"/>
      <dgm:spPr/>
      <dgm:t>
        <a:bodyPr/>
        <a:lstStyle/>
        <a:p>
          <a:r>
            <a:rPr lang="en-US" sz="2000" b="0" dirty="0">
              <a:latin typeface="Roboto" panose="020B0604020202020204" charset="0"/>
              <a:ea typeface="Roboto" panose="020B0604020202020204" charset="0"/>
            </a:rPr>
            <a:t>Joint Ventures or consortium formed for the purpose of undertaking construction project…</a:t>
          </a:r>
        </a:p>
      </dgm:t>
    </dgm:pt>
    <dgm:pt modelId="{DD718547-D034-4C37-AA7D-5633F3D01922}" type="parTrans" cxnId="{2C73DAA5-1C89-4944-A94D-AC1A630CCADF}">
      <dgm:prSet/>
      <dgm:spPr/>
      <dgm:t>
        <a:bodyPr/>
        <a:lstStyle/>
        <a:p>
          <a:endParaRPr lang="en-US" b="0">
            <a:latin typeface="Roboto" panose="020B0604020202020204" charset="0"/>
            <a:ea typeface="Roboto" panose="020B0604020202020204" charset="0"/>
          </a:endParaRPr>
        </a:p>
      </dgm:t>
    </dgm:pt>
    <dgm:pt modelId="{5F2F8142-8F7C-4EA1-840A-2B2D417EABF1}" type="sibTrans" cxnId="{2C73DAA5-1C89-4944-A94D-AC1A630CCADF}">
      <dgm:prSet/>
      <dgm:spPr/>
      <dgm:t>
        <a:bodyPr/>
        <a:lstStyle/>
        <a:p>
          <a:endParaRPr lang="en-US" b="0">
            <a:latin typeface="Roboto" panose="020B0604020202020204" charset="0"/>
            <a:ea typeface="Roboto" panose="020B0604020202020204" charset="0"/>
          </a:endParaRPr>
        </a:p>
      </dgm:t>
    </dgm:pt>
    <dgm:pt modelId="{AED32A1D-75A8-417F-B498-172383ADA9E6}">
      <dgm:prSet phldrT="[Text]" custT="1"/>
      <dgm:spPr/>
      <dgm:t>
        <a:bodyPr/>
        <a:lstStyle/>
        <a:p>
          <a:r>
            <a:rPr lang="en-US" sz="2000" b="0" dirty="0">
              <a:solidFill>
                <a:srgbClr val="FF0000"/>
              </a:solidFill>
              <a:latin typeface="Roboto" panose="020B0604020202020204" charset="0"/>
              <a:ea typeface="Roboto" panose="020B0604020202020204" charset="0"/>
            </a:rPr>
            <a:t>Individuals who earn P250,000 and below from a lone payor subject to compliance with some requirements</a:t>
          </a:r>
        </a:p>
      </dgm:t>
    </dgm:pt>
    <dgm:pt modelId="{E9923213-0E2F-41E8-A9DC-9B8E54F1F7CD}" type="parTrans" cxnId="{710BE222-BA2D-4B2A-A71D-45622494CE92}">
      <dgm:prSet/>
      <dgm:spPr/>
      <dgm:t>
        <a:bodyPr/>
        <a:lstStyle/>
        <a:p>
          <a:endParaRPr lang="en-US" b="0">
            <a:latin typeface="Roboto" panose="020B0604020202020204" charset="0"/>
            <a:ea typeface="Roboto" panose="020B0604020202020204" charset="0"/>
          </a:endParaRPr>
        </a:p>
      </dgm:t>
    </dgm:pt>
    <dgm:pt modelId="{94F8E5F8-A80A-44A2-8768-88FDCBF52EFD}" type="sibTrans" cxnId="{710BE222-BA2D-4B2A-A71D-45622494CE92}">
      <dgm:prSet/>
      <dgm:spPr/>
      <dgm:t>
        <a:bodyPr/>
        <a:lstStyle/>
        <a:p>
          <a:endParaRPr lang="en-US" b="0">
            <a:latin typeface="Roboto" panose="020B0604020202020204" charset="0"/>
            <a:ea typeface="Roboto" panose="020B0604020202020204" charset="0"/>
          </a:endParaRPr>
        </a:p>
      </dgm:t>
    </dgm:pt>
    <dgm:pt modelId="{903EFEF0-3CD0-4DDB-855F-2C89AF774A37}">
      <dgm:prSet phldrT="[Text]" custT="1"/>
      <dgm:spPr/>
      <dgm:t>
        <a:bodyPr/>
        <a:lstStyle/>
        <a:p>
          <a:r>
            <a:rPr lang="en-US" sz="2000" b="0" dirty="0">
              <a:latin typeface="Roboto" panose="020B0604020202020204" charset="0"/>
              <a:ea typeface="Roboto" panose="020B0604020202020204" charset="0"/>
            </a:rPr>
            <a:t>Sale of real property by person engaged in social housing project where the SP does not exceed the socialized housing price applicable to the area as prescribed by HLURB/HUDCC</a:t>
          </a:r>
        </a:p>
      </dgm:t>
    </dgm:pt>
    <dgm:pt modelId="{1EDE03AD-1106-4F6E-A069-F816C9C57B05}" type="parTrans" cxnId="{BB788F35-A8E6-4A1D-9D5B-51A52A198918}">
      <dgm:prSet/>
      <dgm:spPr/>
      <dgm:t>
        <a:bodyPr/>
        <a:lstStyle/>
        <a:p>
          <a:endParaRPr lang="en-US" b="0">
            <a:latin typeface="Roboto" panose="020B0604020202020204" charset="0"/>
            <a:ea typeface="Roboto" panose="020B0604020202020204" charset="0"/>
          </a:endParaRPr>
        </a:p>
      </dgm:t>
    </dgm:pt>
    <dgm:pt modelId="{D4CEBB55-401A-4905-9F6B-34E5B0302A36}" type="sibTrans" cxnId="{BB788F35-A8E6-4A1D-9D5B-51A52A198918}">
      <dgm:prSet/>
      <dgm:spPr/>
      <dgm:t>
        <a:bodyPr/>
        <a:lstStyle/>
        <a:p>
          <a:endParaRPr lang="en-US" b="0">
            <a:latin typeface="Roboto" panose="020B0604020202020204" charset="0"/>
            <a:ea typeface="Roboto" panose="020B0604020202020204" charset="0"/>
          </a:endParaRPr>
        </a:p>
      </dgm:t>
    </dgm:pt>
    <dgm:pt modelId="{38D7DDDE-D74B-4D70-B706-129D1DE06F97}">
      <dgm:prSet phldrT="[Text]" custT="1"/>
      <dgm:spPr/>
      <dgm:t>
        <a:bodyPr/>
        <a:lstStyle/>
        <a:p>
          <a:endParaRPr lang="en-US" sz="2000" b="0" dirty="0">
            <a:latin typeface="Roboto" panose="020B0604020202020204" charset="0"/>
            <a:ea typeface="Roboto" panose="020B0604020202020204" charset="0"/>
          </a:endParaRPr>
        </a:p>
      </dgm:t>
    </dgm:pt>
    <dgm:pt modelId="{F3C56D32-8AA3-44A7-BE9D-1C2B13A815E6}" type="parTrans" cxnId="{70889D08-5C18-4A3F-8AA1-D012AF39844E}">
      <dgm:prSet/>
      <dgm:spPr/>
      <dgm:t>
        <a:bodyPr/>
        <a:lstStyle/>
        <a:p>
          <a:endParaRPr lang="en-US"/>
        </a:p>
      </dgm:t>
    </dgm:pt>
    <dgm:pt modelId="{389D332F-869D-4EC5-9C4C-EC75CFB98F3E}" type="sibTrans" cxnId="{70889D08-5C18-4A3F-8AA1-D012AF39844E}">
      <dgm:prSet/>
      <dgm:spPr/>
      <dgm:t>
        <a:bodyPr/>
        <a:lstStyle/>
        <a:p>
          <a:endParaRPr lang="en-US"/>
        </a:p>
      </dgm:t>
    </dgm:pt>
    <dgm:pt modelId="{2D4DE445-3EB6-440E-B536-6C8678B602FF}" type="pres">
      <dgm:prSet presAssocID="{F37FFB3E-FB09-4302-ABCB-9CF76EFBE80B}" presName="linear" presStyleCnt="0">
        <dgm:presLayoutVars>
          <dgm:animLvl val="lvl"/>
          <dgm:resizeHandles val="exact"/>
        </dgm:presLayoutVars>
      </dgm:prSet>
      <dgm:spPr/>
      <dgm:t>
        <a:bodyPr/>
        <a:lstStyle/>
        <a:p>
          <a:endParaRPr lang="en-US"/>
        </a:p>
      </dgm:t>
    </dgm:pt>
    <dgm:pt modelId="{D8171382-67B8-4B97-A22B-F6BAC6E96235}" type="pres">
      <dgm:prSet presAssocID="{BD753EA1-DED4-484F-BB8A-A4979600FBA5}" presName="parentText" presStyleLbl="node1" presStyleIdx="0" presStyleCnt="1" custScaleX="98952" custScaleY="168554">
        <dgm:presLayoutVars>
          <dgm:chMax val="0"/>
          <dgm:bulletEnabled val="1"/>
        </dgm:presLayoutVars>
      </dgm:prSet>
      <dgm:spPr/>
      <dgm:t>
        <a:bodyPr/>
        <a:lstStyle/>
        <a:p>
          <a:endParaRPr lang="en-US"/>
        </a:p>
      </dgm:t>
    </dgm:pt>
    <dgm:pt modelId="{7298D955-C81C-4159-B560-E3AAD8BF36C4}" type="pres">
      <dgm:prSet presAssocID="{BD753EA1-DED4-484F-BB8A-A4979600FBA5}" presName="childText" presStyleLbl="revTx" presStyleIdx="0" presStyleCnt="1">
        <dgm:presLayoutVars>
          <dgm:bulletEnabled val="1"/>
        </dgm:presLayoutVars>
      </dgm:prSet>
      <dgm:spPr/>
      <dgm:t>
        <a:bodyPr/>
        <a:lstStyle/>
        <a:p>
          <a:endParaRPr lang="en-US"/>
        </a:p>
      </dgm:t>
    </dgm:pt>
  </dgm:ptLst>
  <dgm:cxnLst>
    <dgm:cxn modelId="{8913CAD8-D29D-42D8-9E52-531A32DD4853}" type="presOf" srcId="{AAFD23A7-41D6-43E3-ACAE-2876B2A2015B}" destId="{7298D955-C81C-4159-B560-E3AAD8BF36C4}" srcOrd="0" destOrd="5" presId="urn:microsoft.com/office/officeart/2005/8/layout/vList2"/>
    <dgm:cxn modelId="{150F7AC6-1C19-4579-9CCD-3CF7E9BF1098}" srcId="{BD753EA1-DED4-484F-BB8A-A4979600FBA5}" destId="{785E8FD8-B33F-45E5-9C44-4431026A95B8}" srcOrd="4" destOrd="0" parTransId="{7A0E52E2-4B5E-455A-B0CF-DCB26DFDFBD0}" sibTransId="{9AFF646D-27B7-448D-A6AA-5D7851403880}"/>
    <dgm:cxn modelId="{A15CBE7A-7C38-44A1-8E5E-B5139DAF4969}" type="presOf" srcId="{5A196A89-8D5C-4697-8FF6-650EF905CAF1}" destId="{7298D955-C81C-4159-B560-E3AAD8BF36C4}" srcOrd="0" destOrd="8" presId="urn:microsoft.com/office/officeart/2005/8/layout/vList2"/>
    <dgm:cxn modelId="{E185D2F3-78E5-494E-85B5-5514F9D9F061}" srcId="{BD753EA1-DED4-484F-BB8A-A4979600FBA5}" destId="{37216A12-1503-4F90-AA82-AFE4BAE99E31}" srcOrd="7" destOrd="0" parTransId="{A3A351B4-7C4C-4AEA-92BA-4BE9717DE3E3}" sibTransId="{AEDCFCE3-BF1C-43A6-8F90-9FCE240C0D97}"/>
    <dgm:cxn modelId="{F8DBCBB5-7797-43F8-9F7A-FFB453593826}" type="presOf" srcId="{903EFEF0-3CD0-4DDB-855F-2C89AF774A37}" destId="{7298D955-C81C-4159-B560-E3AAD8BF36C4}" srcOrd="0" destOrd="1" presId="urn:microsoft.com/office/officeart/2005/8/layout/vList2"/>
    <dgm:cxn modelId="{E736241B-6EC4-42B0-999A-D1C5CCE15080}" type="presOf" srcId="{38D7DDDE-D74B-4D70-B706-129D1DE06F97}" destId="{7298D955-C81C-4159-B560-E3AAD8BF36C4}" srcOrd="0" destOrd="0" presId="urn:microsoft.com/office/officeart/2005/8/layout/vList2"/>
    <dgm:cxn modelId="{BF74515D-B311-459E-BE4B-CDB292EB0EC0}" type="presOf" srcId="{BD753EA1-DED4-484F-BB8A-A4979600FBA5}" destId="{D8171382-67B8-4B97-A22B-F6BAC6E96235}" srcOrd="0" destOrd="0" presId="urn:microsoft.com/office/officeart/2005/8/layout/vList2"/>
    <dgm:cxn modelId="{2C73DAA5-1C89-4944-A94D-AC1A630CCADF}" srcId="{BD753EA1-DED4-484F-BB8A-A4979600FBA5}" destId="{AAFD23A7-41D6-43E3-ACAE-2876B2A2015B}" srcOrd="5" destOrd="0" parTransId="{DD718547-D034-4C37-AA7D-5633F3D01922}" sibTransId="{5F2F8142-8F7C-4EA1-840A-2B2D417EABF1}"/>
    <dgm:cxn modelId="{E6B13575-6CD2-4D0C-9C4C-295277A3BEB6}" srcId="{F37FFB3E-FB09-4302-ABCB-9CF76EFBE80B}" destId="{BD753EA1-DED4-484F-BB8A-A4979600FBA5}" srcOrd="0" destOrd="0" parTransId="{B26B7499-18BA-4623-AE9E-D38D738153E6}" sibTransId="{5131D626-A08B-448B-9145-2515AA76D702}"/>
    <dgm:cxn modelId="{8FAFEB79-3BC9-420F-8838-1D56D67A07C2}" type="presOf" srcId="{F37FFB3E-FB09-4302-ABCB-9CF76EFBE80B}" destId="{2D4DE445-3EB6-440E-B536-6C8678B602FF}" srcOrd="0" destOrd="0" presId="urn:microsoft.com/office/officeart/2005/8/layout/vList2"/>
    <dgm:cxn modelId="{E516F7DF-97DE-44E7-B7C1-5EB261E832B6}" type="presOf" srcId="{A052795F-EB33-4D1E-A188-BB38B1188864}" destId="{7298D955-C81C-4159-B560-E3AAD8BF36C4}" srcOrd="0" destOrd="2" presId="urn:microsoft.com/office/officeart/2005/8/layout/vList2"/>
    <dgm:cxn modelId="{BB788F35-A8E6-4A1D-9D5B-51A52A198918}" srcId="{BD753EA1-DED4-484F-BB8A-A4979600FBA5}" destId="{903EFEF0-3CD0-4DDB-855F-2C89AF774A37}" srcOrd="1" destOrd="0" parTransId="{1EDE03AD-1106-4F6E-A069-F816C9C57B05}" sibTransId="{D4CEBB55-401A-4905-9F6B-34E5B0302A36}"/>
    <dgm:cxn modelId="{70889D08-5C18-4A3F-8AA1-D012AF39844E}" srcId="{BD753EA1-DED4-484F-BB8A-A4979600FBA5}" destId="{38D7DDDE-D74B-4D70-B706-129D1DE06F97}" srcOrd="0" destOrd="0" parTransId="{F3C56D32-8AA3-44A7-BE9D-1C2B13A815E6}" sibTransId="{389D332F-869D-4EC5-9C4C-EC75CFB98F3E}"/>
    <dgm:cxn modelId="{5BF246E4-765A-4F7A-ACB3-767E14418830}" srcId="{BD753EA1-DED4-484F-BB8A-A4979600FBA5}" destId="{A052795F-EB33-4D1E-A188-BB38B1188864}" srcOrd="2" destOrd="0" parTransId="{B1C8F6C4-180B-424A-A949-D60D89D9EC4B}" sibTransId="{C22740E6-31E2-455F-804B-D2533D30826E}"/>
    <dgm:cxn modelId="{54A7FE22-C3E5-48FA-8081-DA10D48E73A4}" srcId="{BD753EA1-DED4-484F-BB8A-A4979600FBA5}" destId="{B46BAC0D-BA32-4E2D-BA6D-083FB7FCDB2E}" srcOrd="3" destOrd="0" parTransId="{309C1775-3818-4020-BB1D-8CBA7B165B0C}" sibTransId="{81E269B5-6AA4-421B-A364-D073D7B320BF}"/>
    <dgm:cxn modelId="{A29CD581-AC0A-45E8-85E1-E0437AD4D070}" type="presOf" srcId="{785E8FD8-B33F-45E5-9C44-4431026A95B8}" destId="{7298D955-C81C-4159-B560-E3AAD8BF36C4}" srcOrd="0" destOrd="4" presId="urn:microsoft.com/office/officeart/2005/8/layout/vList2"/>
    <dgm:cxn modelId="{F049215D-0FFF-4253-86C4-9B3E6FC07D0B}" srcId="{BD753EA1-DED4-484F-BB8A-A4979600FBA5}" destId="{5A196A89-8D5C-4697-8FF6-650EF905CAF1}" srcOrd="8" destOrd="0" parTransId="{2BFDB90C-3809-4FFA-BFB7-53AD4F05923A}" sibTransId="{1CE8E207-F81C-47B9-8BE7-27F01A78F181}"/>
    <dgm:cxn modelId="{B3949AF2-A4FF-4B27-A977-E928B0AC5DDD}" type="presOf" srcId="{B46BAC0D-BA32-4E2D-BA6D-083FB7FCDB2E}" destId="{7298D955-C81C-4159-B560-E3AAD8BF36C4}" srcOrd="0" destOrd="3" presId="urn:microsoft.com/office/officeart/2005/8/layout/vList2"/>
    <dgm:cxn modelId="{01F37955-F70C-41B0-8BDF-BD160B9C3A2E}" type="presOf" srcId="{37216A12-1503-4F90-AA82-AFE4BAE99E31}" destId="{7298D955-C81C-4159-B560-E3AAD8BF36C4}" srcOrd="0" destOrd="7" presId="urn:microsoft.com/office/officeart/2005/8/layout/vList2"/>
    <dgm:cxn modelId="{93ECF5B6-6716-436F-BFCA-AE4B8B042FA6}" type="presOf" srcId="{AED32A1D-75A8-417F-B498-172383ADA9E6}" destId="{7298D955-C81C-4159-B560-E3AAD8BF36C4}" srcOrd="0" destOrd="6" presId="urn:microsoft.com/office/officeart/2005/8/layout/vList2"/>
    <dgm:cxn modelId="{710BE222-BA2D-4B2A-A71D-45622494CE92}" srcId="{BD753EA1-DED4-484F-BB8A-A4979600FBA5}" destId="{AED32A1D-75A8-417F-B498-172383ADA9E6}" srcOrd="6" destOrd="0" parTransId="{E9923213-0E2F-41E8-A9DC-9B8E54F1F7CD}" sibTransId="{94F8E5F8-A80A-44A2-8768-88FDCBF52EFD}"/>
    <dgm:cxn modelId="{6B2EB25E-645E-4A30-93F2-42C35C2AF543}" type="presParOf" srcId="{2D4DE445-3EB6-440E-B536-6C8678B602FF}" destId="{D8171382-67B8-4B97-A22B-F6BAC6E96235}" srcOrd="0" destOrd="0" presId="urn:microsoft.com/office/officeart/2005/8/layout/vList2"/>
    <dgm:cxn modelId="{876B883B-286B-4578-B3D1-25CB358C826B}" type="presParOf" srcId="{2D4DE445-3EB6-440E-B536-6C8678B602FF}" destId="{7298D955-C81C-4159-B560-E3AAD8BF36C4}" srcOrd="1"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9.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4820920" cy="351737"/>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6301706" y="2"/>
            <a:ext cx="4820920" cy="351737"/>
          </a:xfrm>
          <a:prstGeom prst="rect">
            <a:avLst/>
          </a:prstGeom>
        </p:spPr>
        <p:txBody>
          <a:bodyPr vert="horz" lIns="93177" tIns="46589" rIns="93177" bIns="46589" rtlCol="0"/>
          <a:lstStyle>
            <a:lvl1pPr algn="r">
              <a:defRPr sz="1200"/>
            </a:lvl1pPr>
          </a:lstStyle>
          <a:p>
            <a:fld id="{F1DD9DD5-31EB-4ED0-9EEA-A478DF4FF6FA}" type="datetimeFigureOut">
              <a:rPr lang="en-US" smtClean="0"/>
              <a:pPr/>
              <a:t>4/24/2018</a:t>
            </a:fld>
            <a:endParaRPr lang="en-US" dirty="0"/>
          </a:p>
        </p:txBody>
      </p:sp>
      <p:sp>
        <p:nvSpPr>
          <p:cNvPr id="4" name="Footer Placeholder 3"/>
          <p:cNvSpPr>
            <a:spLocks noGrp="1"/>
          </p:cNvSpPr>
          <p:nvPr>
            <p:ph type="ftr" sz="quarter" idx="2"/>
          </p:nvPr>
        </p:nvSpPr>
        <p:spPr>
          <a:xfrm>
            <a:off x="0" y="6658664"/>
            <a:ext cx="4820920" cy="351736"/>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6301706" y="6658664"/>
            <a:ext cx="4820920" cy="351736"/>
          </a:xfrm>
          <a:prstGeom prst="rect">
            <a:avLst/>
          </a:prstGeom>
        </p:spPr>
        <p:txBody>
          <a:bodyPr vert="horz" lIns="93177" tIns="46589" rIns="93177" bIns="46589" rtlCol="0" anchor="b"/>
          <a:lstStyle>
            <a:lvl1pPr algn="r">
              <a:defRPr sz="1200"/>
            </a:lvl1pPr>
          </a:lstStyle>
          <a:p>
            <a:fld id="{348D5493-8D10-4971-9330-E2CA84EF43D6}" type="slidenum">
              <a:rPr lang="en-US" smtClean="0"/>
              <a:pPr/>
              <a:t>‹#›</a:t>
            </a:fld>
            <a:endParaRPr lang="en-US" dirty="0"/>
          </a:p>
        </p:txBody>
      </p:sp>
    </p:spTree>
    <p:extLst>
      <p:ext uri="{BB962C8B-B14F-4D97-AF65-F5344CB8AC3E}">
        <p14:creationId xmlns:p14="http://schemas.microsoft.com/office/powerpoint/2010/main" xmlns="" val="26638704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4820920" cy="351737"/>
          </a:xfrm>
          <a:prstGeom prst="rect">
            <a:avLst/>
          </a:prstGeom>
        </p:spPr>
        <p:txBody>
          <a:bodyPr vert="horz" lIns="93177" tIns="46589" rIns="93177" bIns="46589" rtlCol="0"/>
          <a:lstStyle>
            <a:lvl1pPr algn="l">
              <a:defRPr sz="1200"/>
            </a:lvl1pPr>
          </a:lstStyle>
          <a:p>
            <a:endParaRPr lang="en-PH" dirty="0"/>
          </a:p>
        </p:txBody>
      </p:sp>
      <p:sp>
        <p:nvSpPr>
          <p:cNvPr id="3" name="Date Placeholder 2"/>
          <p:cNvSpPr>
            <a:spLocks noGrp="1"/>
          </p:cNvSpPr>
          <p:nvPr>
            <p:ph type="dt" idx="1"/>
          </p:nvPr>
        </p:nvSpPr>
        <p:spPr>
          <a:xfrm>
            <a:off x="6301706" y="2"/>
            <a:ext cx="4820920" cy="351737"/>
          </a:xfrm>
          <a:prstGeom prst="rect">
            <a:avLst/>
          </a:prstGeom>
        </p:spPr>
        <p:txBody>
          <a:bodyPr vert="horz" lIns="93177" tIns="46589" rIns="93177" bIns="46589" rtlCol="0"/>
          <a:lstStyle>
            <a:lvl1pPr algn="r">
              <a:defRPr sz="1200"/>
            </a:lvl1pPr>
          </a:lstStyle>
          <a:p>
            <a:fld id="{E9CD55EC-2260-4647-91E0-C58D5EB36F09}" type="datetimeFigureOut">
              <a:rPr lang="en-PH" smtClean="0"/>
              <a:pPr/>
              <a:t>4/24/2018</a:t>
            </a:fld>
            <a:endParaRPr lang="en-PH" dirty="0"/>
          </a:p>
        </p:txBody>
      </p:sp>
      <p:sp>
        <p:nvSpPr>
          <p:cNvPr id="4" name="Slide Image Placeholder 3"/>
          <p:cNvSpPr>
            <a:spLocks noGrp="1" noRot="1" noChangeAspect="1"/>
          </p:cNvSpPr>
          <p:nvPr>
            <p:ph type="sldImg" idx="2"/>
          </p:nvPr>
        </p:nvSpPr>
        <p:spPr>
          <a:xfrm>
            <a:off x="3460750" y="876300"/>
            <a:ext cx="4203700" cy="2365375"/>
          </a:xfrm>
          <a:prstGeom prst="rect">
            <a:avLst/>
          </a:prstGeom>
          <a:noFill/>
          <a:ln w="12700">
            <a:solidFill>
              <a:prstClr val="black"/>
            </a:solidFill>
          </a:ln>
        </p:spPr>
        <p:txBody>
          <a:bodyPr vert="horz" lIns="93177" tIns="46589" rIns="93177" bIns="46589" rtlCol="0" anchor="ctr"/>
          <a:lstStyle/>
          <a:p>
            <a:endParaRPr lang="en-PH" dirty="0"/>
          </a:p>
        </p:txBody>
      </p:sp>
      <p:sp>
        <p:nvSpPr>
          <p:cNvPr id="5" name="Notes Placeholder 4"/>
          <p:cNvSpPr>
            <a:spLocks noGrp="1"/>
          </p:cNvSpPr>
          <p:nvPr>
            <p:ph type="body" sz="quarter" idx="3"/>
          </p:nvPr>
        </p:nvSpPr>
        <p:spPr>
          <a:xfrm>
            <a:off x="1112520" y="3373754"/>
            <a:ext cx="8900160" cy="2760346"/>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6" name="Footer Placeholder 5"/>
          <p:cNvSpPr>
            <a:spLocks noGrp="1"/>
          </p:cNvSpPr>
          <p:nvPr>
            <p:ph type="ftr" sz="quarter" idx="4"/>
          </p:nvPr>
        </p:nvSpPr>
        <p:spPr>
          <a:xfrm>
            <a:off x="0" y="6658664"/>
            <a:ext cx="4820920" cy="351736"/>
          </a:xfrm>
          <a:prstGeom prst="rect">
            <a:avLst/>
          </a:prstGeom>
        </p:spPr>
        <p:txBody>
          <a:bodyPr vert="horz" lIns="93177" tIns="46589" rIns="93177" bIns="46589" rtlCol="0" anchor="b"/>
          <a:lstStyle>
            <a:lvl1pPr algn="l">
              <a:defRPr sz="1200"/>
            </a:lvl1pPr>
          </a:lstStyle>
          <a:p>
            <a:endParaRPr lang="en-PH" dirty="0"/>
          </a:p>
        </p:txBody>
      </p:sp>
      <p:sp>
        <p:nvSpPr>
          <p:cNvPr id="7" name="Slide Number Placeholder 6"/>
          <p:cNvSpPr>
            <a:spLocks noGrp="1"/>
          </p:cNvSpPr>
          <p:nvPr>
            <p:ph type="sldNum" sz="quarter" idx="5"/>
          </p:nvPr>
        </p:nvSpPr>
        <p:spPr>
          <a:xfrm>
            <a:off x="6301706" y="6658664"/>
            <a:ext cx="4820920" cy="351736"/>
          </a:xfrm>
          <a:prstGeom prst="rect">
            <a:avLst/>
          </a:prstGeom>
        </p:spPr>
        <p:txBody>
          <a:bodyPr vert="horz" lIns="93177" tIns="46589" rIns="93177" bIns="46589" rtlCol="0" anchor="b"/>
          <a:lstStyle>
            <a:lvl1pPr algn="r">
              <a:defRPr sz="1200"/>
            </a:lvl1pPr>
          </a:lstStyle>
          <a:p>
            <a:fld id="{5904362C-BE5A-49BE-AB22-F5EE0A98BCC5}" type="slidenum">
              <a:rPr lang="en-PH" smtClean="0"/>
              <a:pPr/>
              <a:t>‹#›</a:t>
            </a:fld>
            <a:endParaRPr lang="en-PH" dirty="0"/>
          </a:p>
        </p:txBody>
      </p:sp>
    </p:spTree>
    <p:extLst>
      <p:ext uri="{BB962C8B-B14F-4D97-AF65-F5344CB8AC3E}">
        <p14:creationId xmlns:p14="http://schemas.microsoft.com/office/powerpoint/2010/main" xmlns="" val="996007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a:spLocks noGrp="1" noRot="1" noChangeAspect="1"/>
          </p:cNvSpPr>
          <p:nvPr>
            <p:ph type="sldImg" idx="2"/>
          </p:nvPr>
        </p:nvSpPr>
        <p:spPr>
          <a:xfrm>
            <a:off x="3309938" y="533400"/>
            <a:ext cx="4751387" cy="26733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Shape 59"/>
          <p:cNvSpPr txBox="1">
            <a:spLocks noGrp="1"/>
          </p:cNvSpPr>
          <p:nvPr>
            <p:ph type="body" idx="1"/>
          </p:nvPr>
        </p:nvSpPr>
        <p:spPr>
          <a:xfrm>
            <a:off x="1137247" y="3385440"/>
            <a:ext cx="9097940" cy="3207258"/>
          </a:xfrm>
          <a:prstGeom prst="rect">
            <a:avLst/>
          </a:prstGeom>
        </p:spPr>
        <p:txBody>
          <a:bodyPr lIns="93162" tIns="93162" rIns="93162" bIns="93162" anchor="t" anchorCtr="0">
            <a:noAutofit/>
          </a:bodyPr>
          <a:lstStyle/>
          <a:p>
            <a:r>
              <a:rPr lang="en-PH" b="1" u="sng" dirty="0"/>
              <a:t>SCRIPT:</a:t>
            </a:r>
            <a:r>
              <a:rPr lang="en-PH" b="1" u="sng" baseline="0" dirty="0"/>
              <a:t>  </a:t>
            </a:r>
            <a:endParaRPr lang="en-PH" b="1" u="sng" dirty="0"/>
          </a:p>
        </p:txBody>
      </p:sp>
    </p:spTree>
    <p:extLst>
      <p:ext uri="{BB962C8B-B14F-4D97-AF65-F5344CB8AC3E}">
        <p14:creationId xmlns:p14="http://schemas.microsoft.com/office/powerpoint/2010/main" xmlns="" val="37451762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600"/>
              </a:spcBef>
              <a:spcAft>
                <a:spcPts val="600"/>
              </a:spcAft>
            </a:pPr>
            <a:r>
              <a:rPr lang="en-US" sz="1400" dirty="0">
                <a:latin typeface="Roboto" panose="020B0604020202020204" charset="0"/>
                <a:ea typeface="Roboto" panose="020B0604020202020204" charset="0"/>
              </a:rPr>
              <a:t>A taxpayer who signifies the intention to </a:t>
            </a:r>
            <a:r>
              <a:rPr lang="en-US" sz="1400" dirty="0">
                <a:solidFill>
                  <a:srgbClr val="FF0000"/>
                </a:solidFill>
                <a:latin typeface="Roboto" panose="020B0604020202020204" charset="0"/>
                <a:ea typeface="Roboto" panose="020B0604020202020204" charset="0"/>
              </a:rPr>
              <a:t>avail of the 8% income tax rate option</a:t>
            </a:r>
            <a:r>
              <a:rPr lang="en-US" sz="1400" dirty="0">
                <a:latin typeface="Roboto" panose="020B0604020202020204" charset="0"/>
                <a:ea typeface="Roboto" panose="020B0604020202020204" charset="0"/>
              </a:rPr>
              <a:t>, and is </a:t>
            </a:r>
            <a:r>
              <a:rPr lang="en-US" sz="1400" dirty="0">
                <a:solidFill>
                  <a:srgbClr val="FF0000"/>
                </a:solidFill>
                <a:latin typeface="Roboto" panose="020B0604020202020204" charset="0"/>
                <a:ea typeface="Roboto" panose="020B0604020202020204" charset="0"/>
              </a:rPr>
              <a:t>conclusively qualified </a:t>
            </a:r>
            <a:r>
              <a:rPr lang="en-US" sz="1400" dirty="0">
                <a:latin typeface="Roboto" panose="020B0604020202020204" charset="0"/>
                <a:ea typeface="Roboto" panose="020B0604020202020204" charset="0"/>
              </a:rPr>
              <a:t>for said option at the </a:t>
            </a:r>
            <a:r>
              <a:rPr lang="en-US" sz="1400" dirty="0">
                <a:solidFill>
                  <a:srgbClr val="FF0000"/>
                </a:solidFill>
                <a:latin typeface="Roboto" panose="020B0604020202020204" charset="0"/>
                <a:ea typeface="Roboto" panose="020B0604020202020204" charset="0"/>
              </a:rPr>
              <a:t>end </a:t>
            </a:r>
            <a:r>
              <a:rPr lang="en-US" sz="1400" dirty="0">
                <a:latin typeface="Roboto" panose="020B0604020202020204" charset="0"/>
                <a:ea typeface="Roboto" panose="020B0604020202020204" charset="0"/>
              </a:rPr>
              <a:t>of the taxable year [annual gross sales/receipts and other non-operating income did not exceed the VAT threshold (₱3,000,000.00)], shall compute the final annual income tax due based on the </a:t>
            </a:r>
            <a:r>
              <a:rPr lang="en-US" sz="1400" dirty="0">
                <a:solidFill>
                  <a:srgbClr val="FF0000"/>
                </a:solidFill>
                <a:latin typeface="Roboto" panose="020B0604020202020204" charset="0"/>
                <a:ea typeface="Roboto" panose="020B0604020202020204" charset="0"/>
              </a:rPr>
              <a:t>actual annual </a:t>
            </a:r>
            <a:r>
              <a:rPr lang="en-US" sz="1400" dirty="0">
                <a:latin typeface="Roboto" panose="020B0604020202020204" charset="0"/>
                <a:ea typeface="Roboto" panose="020B0604020202020204" charset="0"/>
              </a:rPr>
              <a:t>gross sales/receipts and other non-operating income.  </a:t>
            </a:r>
          </a:p>
          <a:p>
            <a:pPr marL="352425" indent="-176213">
              <a:spcBef>
                <a:spcPts val="600"/>
              </a:spcBef>
              <a:spcAft>
                <a:spcPts val="600"/>
              </a:spcAft>
              <a:buFont typeface="Arial" panose="020B0604020202020204" pitchFamily="34" charset="0"/>
              <a:buChar char="•"/>
            </a:pPr>
            <a:r>
              <a:rPr lang="en-US" sz="1400" dirty="0">
                <a:latin typeface="Roboto" panose="020B0604020202020204" charset="0"/>
                <a:ea typeface="Roboto" panose="020B0604020202020204" charset="0"/>
              </a:rPr>
              <a:t>Income tax due shall be </a:t>
            </a:r>
            <a:r>
              <a:rPr lang="en-US" sz="1400" dirty="0">
                <a:solidFill>
                  <a:srgbClr val="FF0000"/>
                </a:solidFill>
                <a:latin typeface="Roboto" panose="020B0604020202020204" charset="0"/>
                <a:ea typeface="Roboto" panose="020B0604020202020204" charset="0"/>
              </a:rPr>
              <a:t>in lieu </a:t>
            </a:r>
            <a:r>
              <a:rPr lang="en-US" sz="1400" dirty="0">
                <a:latin typeface="Roboto" panose="020B0604020202020204" charset="0"/>
                <a:ea typeface="Roboto" panose="020B0604020202020204" charset="0"/>
              </a:rPr>
              <a:t>of the graduated rates of income tax and the percentage tax under Sec. 116 of the Tax Code, as amended. </a:t>
            </a:r>
          </a:p>
          <a:p>
            <a:pPr marL="352425" indent="-176213">
              <a:spcBef>
                <a:spcPts val="600"/>
              </a:spcBef>
              <a:spcAft>
                <a:spcPts val="600"/>
              </a:spcAft>
              <a:buFont typeface="Arial" panose="020B0604020202020204" pitchFamily="34" charset="0"/>
              <a:buChar char="•"/>
            </a:pPr>
            <a:r>
              <a:rPr lang="en-US" sz="1400" dirty="0">
                <a:latin typeface="Roboto" panose="020B0604020202020204" charset="0"/>
                <a:ea typeface="Roboto" panose="020B0604020202020204" charset="0"/>
              </a:rPr>
              <a:t>Financial Statements (FS) is </a:t>
            </a:r>
            <a:r>
              <a:rPr lang="en-US" sz="1400" dirty="0">
                <a:solidFill>
                  <a:srgbClr val="FF0000"/>
                </a:solidFill>
                <a:latin typeface="Roboto" panose="020B0604020202020204" charset="0"/>
                <a:ea typeface="Roboto" panose="020B0604020202020204" charset="0"/>
              </a:rPr>
              <a:t>not required </a:t>
            </a:r>
            <a:r>
              <a:rPr lang="en-US" sz="1400" dirty="0">
                <a:latin typeface="Roboto" panose="020B0604020202020204" charset="0"/>
                <a:ea typeface="Roboto" panose="020B0604020202020204" charset="0"/>
              </a:rPr>
              <a:t>to be attached in filing the final income tax return. </a:t>
            </a:r>
          </a:p>
          <a:p>
            <a:pPr marL="352425" indent="-176213">
              <a:spcBef>
                <a:spcPts val="600"/>
              </a:spcBef>
              <a:spcAft>
                <a:spcPts val="600"/>
              </a:spcAft>
              <a:buFont typeface="Arial" panose="020B0604020202020204" pitchFamily="34" charset="0"/>
              <a:buChar char="•"/>
            </a:pPr>
            <a:r>
              <a:rPr lang="en-US" sz="1400" dirty="0">
                <a:latin typeface="Roboto" panose="020B0604020202020204" charset="0"/>
                <a:ea typeface="Roboto" panose="020B0604020202020204" charset="0"/>
              </a:rPr>
              <a:t>Existing rules and regulations on </a:t>
            </a:r>
            <a:r>
              <a:rPr lang="en-US" sz="1400" dirty="0">
                <a:solidFill>
                  <a:srgbClr val="FF0000"/>
                </a:solidFill>
                <a:latin typeface="Roboto" panose="020B0604020202020204" charset="0"/>
                <a:ea typeface="Roboto" panose="020B0604020202020204" charset="0"/>
              </a:rPr>
              <a:t>bookkeeping and invoicing</a:t>
            </a:r>
            <a:r>
              <a:rPr lang="en-US" sz="1400" dirty="0">
                <a:latin typeface="Roboto" panose="020B0604020202020204" charset="0"/>
                <a:ea typeface="Roboto" panose="020B0604020202020204" charset="0"/>
              </a:rPr>
              <a:t>/ receipting shall still apply.</a:t>
            </a:r>
          </a:p>
          <a:p>
            <a:endParaRPr lang="en-PH" dirty="0"/>
          </a:p>
        </p:txBody>
      </p:sp>
    </p:spTree>
    <p:extLst>
      <p:ext uri="{BB962C8B-B14F-4D97-AF65-F5344CB8AC3E}">
        <p14:creationId xmlns:p14="http://schemas.microsoft.com/office/powerpoint/2010/main" xmlns="" val="2373396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PH" sz="1400" dirty="0">
                <a:solidFill>
                  <a:srgbClr val="FF0000"/>
                </a:solidFill>
                <a:latin typeface="Roboto" panose="020B0604020202020204" charset="0"/>
                <a:ea typeface="Roboto" panose="020B0604020202020204" charset="0"/>
              </a:rPr>
              <a:t>Automatically subject to the graduated rates</a:t>
            </a:r>
            <a:r>
              <a:rPr lang="en-PH" sz="1400" dirty="0">
                <a:latin typeface="Roboto" panose="020B0604020202020204" charset="0"/>
                <a:ea typeface="Roboto" panose="020B0604020202020204" charset="0"/>
              </a:rPr>
              <a:t> under Section 24(A)(2)(a) of the Tax Code, as amended, even if initially selected the 8% income tax rate option, if taxpayer’s gross sales/receipts and other non-operating income </a:t>
            </a:r>
            <a:r>
              <a:rPr lang="en-PH" sz="1400" dirty="0">
                <a:solidFill>
                  <a:srgbClr val="FF0000"/>
                </a:solidFill>
                <a:latin typeface="Roboto" panose="020B0604020202020204" charset="0"/>
                <a:ea typeface="Roboto" panose="020B0604020202020204" charset="0"/>
              </a:rPr>
              <a:t>exceeded</a:t>
            </a:r>
            <a:r>
              <a:rPr lang="en-PH" sz="1400" dirty="0">
                <a:latin typeface="Roboto" panose="020B0604020202020204" charset="0"/>
                <a:ea typeface="Roboto" panose="020B0604020202020204" charset="0"/>
              </a:rPr>
              <a:t> the VAT threshold of </a:t>
            </a:r>
            <a:r>
              <a:rPr lang="en-PH" sz="1400" strike="dblStrike" dirty="0">
                <a:latin typeface="Roboto" panose="020B0604020202020204" charset="0"/>
                <a:ea typeface="Roboto" panose="020B0604020202020204" charset="0"/>
              </a:rPr>
              <a:t>P</a:t>
            </a:r>
            <a:r>
              <a:rPr lang="en-PH" sz="1400" dirty="0">
                <a:latin typeface="Roboto" panose="020B0604020202020204" charset="0"/>
                <a:ea typeface="Roboto" panose="020B0604020202020204" charset="0"/>
              </a:rPr>
              <a:t>3,000,000 at</a:t>
            </a:r>
            <a:r>
              <a:rPr lang="en-PH" sz="1400" dirty="0">
                <a:solidFill>
                  <a:srgbClr val="FF0000"/>
                </a:solidFill>
                <a:latin typeface="Roboto" panose="020B0604020202020204" charset="0"/>
                <a:ea typeface="Roboto" panose="020B0604020202020204" charset="0"/>
              </a:rPr>
              <a:t> any time </a:t>
            </a:r>
            <a:r>
              <a:rPr lang="en-PH" sz="1400" dirty="0">
                <a:latin typeface="Roboto" panose="020B0604020202020204" charset="0"/>
                <a:ea typeface="Roboto" panose="020B0604020202020204" charset="0"/>
              </a:rPr>
              <a:t>during the taxable year;  then income tax shall be computed under the graduated income tax rates and shall be allowed a tax credit for the  </a:t>
            </a:r>
            <a:r>
              <a:rPr lang="en-PH" sz="1400" dirty="0">
                <a:solidFill>
                  <a:srgbClr val="FF0000"/>
                </a:solidFill>
                <a:latin typeface="Roboto" panose="020B0604020202020204" charset="0"/>
                <a:ea typeface="Roboto" panose="020B0604020202020204" charset="0"/>
              </a:rPr>
              <a:t>previous quarter/s income tax payment/s </a:t>
            </a:r>
            <a:r>
              <a:rPr lang="en-PH" sz="1400" dirty="0">
                <a:latin typeface="Roboto" panose="020B0604020202020204" charset="0"/>
                <a:ea typeface="Roboto" panose="020B0604020202020204" charset="0"/>
              </a:rPr>
              <a:t>under the 8% income tax rate option.</a:t>
            </a:r>
          </a:p>
          <a:p>
            <a:endParaRPr lang="en-PH" sz="1400" dirty="0"/>
          </a:p>
        </p:txBody>
      </p:sp>
    </p:spTree>
    <p:extLst>
      <p:ext uri="{BB962C8B-B14F-4D97-AF65-F5344CB8AC3E}">
        <p14:creationId xmlns:p14="http://schemas.microsoft.com/office/powerpoint/2010/main" xmlns="" val="29165988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6100" lvl="1" indent="-546100">
              <a:buFont typeface="Wingdings" panose="05000000000000000000" pitchFamily="2" charset="2"/>
              <a:buChar char="Ø"/>
            </a:pPr>
            <a:r>
              <a:rPr lang="en-PH" sz="1400" dirty="0">
                <a:solidFill>
                  <a:srgbClr val="FF0000"/>
                </a:solidFill>
              </a:rPr>
              <a:t>Automatically be subjected to the graduated rates</a:t>
            </a:r>
            <a:r>
              <a:rPr lang="en-PH" sz="1400" dirty="0"/>
              <a:t> </a:t>
            </a:r>
            <a:r>
              <a:rPr lang="en-PH" sz="1400" dirty="0">
                <a:solidFill>
                  <a:srgbClr val="FF0000"/>
                </a:solidFill>
              </a:rPr>
              <a:t>….</a:t>
            </a:r>
            <a:r>
              <a:rPr lang="en-PH" sz="1400" dirty="0"/>
              <a:t> </a:t>
            </a:r>
          </a:p>
          <a:p>
            <a:pPr marL="898525" lvl="2" indent="-273050">
              <a:spcBef>
                <a:spcPts val="600"/>
              </a:spcBef>
              <a:spcAft>
                <a:spcPts val="600"/>
              </a:spcAft>
              <a:buFont typeface="Arial" panose="020B0604020202020204" pitchFamily="34" charset="0"/>
              <a:buChar char="•"/>
            </a:pPr>
            <a:r>
              <a:rPr lang="en-US" sz="1400" dirty="0">
                <a:latin typeface="Roboto" panose="020B0604020202020204" charset="0"/>
                <a:ea typeface="Roboto" panose="020B0604020202020204" charset="0"/>
              </a:rPr>
              <a:t>A taxpayer subject to the graduated income tax rates (either selected this as the income tax regime, or failed to signify chosen intention or failed to qualify to be taxed at the 8% income tax rate) is </a:t>
            </a:r>
            <a:r>
              <a:rPr lang="en-US" sz="1400" dirty="0">
                <a:solidFill>
                  <a:srgbClr val="FF0000"/>
                </a:solidFill>
                <a:latin typeface="Roboto" panose="020B0604020202020204" charset="0"/>
                <a:ea typeface="Roboto" panose="020B0604020202020204" charset="0"/>
              </a:rPr>
              <a:t>also subject to the applicable business tax, if any</a:t>
            </a:r>
            <a:r>
              <a:rPr lang="en-US" sz="1400" dirty="0">
                <a:latin typeface="Roboto" panose="020B0604020202020204" charset="0"/>
                <a:ea typeface="Roboto" panose="020B0604020202020204" charset="0"/>
              </a:rPr>
              <a:t>.  </a:t>
            </a:r>
          </a:p>
          <a:p>
            <a:pPr marL="898525" lvl="2" indent="-273050">
              <a:spcBef>
                <a:spcPts val="600"/>
              </a:spcBef>
              <a:spcAft>
                <a:spcPts val="600"/>
              </a:spcAft>
              <a:buFont typeface="Arial" panose="020B0604020202020204" pitchFamily="34" charset="0"/>
              <a:buChar char="•"/>
            </a:pPr>
            <a:r>
              <a:rPr lang="en-US" sz="1400" dirty="0">
                <a:latin typeface="Roboto" panose="020B0604020202020204" charset="0"/>
                <a:ea typeface="Roboto" panose="020B0604020202020204" charset="0"/>
              </a:rPr>
              <a:t>The </a:t>
            </a:r>
            <a:r>
              <a:rPr lang="en-US" sz="1400" dirty="0">
                <a:solidFill>
                  <a:srgbClr val="FF0000"/>
                </a:solidFill>
                <a:latin typeface="Roboto" panose="020B0604020202020204" charset="0"/>
                <a:ea typeface="Roboto" panose="020B0604020202020204" charset="0"/>
              </a:rPr>
              <a:t>FS shall be required </a:t>
            </a:r>
            <a:r>
              <a:rPr lang="en-US" sz="1400" dirty="0">
                <a:latin typeface="Roboto" panose="020B0604020202020204" charset="0"/>
                <a:ea typeface="Roboto" panose="020B0604020202020204" charset="0"/>
              </a:rPr>
              <a:t>as attachments to the annual income tax return even if the gross sales/receipts and other non-operating income is less than the VAT threshold.  An </a:t>
            </a:r>
            <a:r>
              <a:rPr lang="en-US" sz="1400" dirty="0">
                <a:solidFill>
                  <a:srgbClr val="FF0000"/>
                </a:solidFill>
                <a:latin typeface="Roboto" panose="020B0604020202020204" charset="0"/>
                <a:ea typeface="Roboto" panose="020B0604020202020204" charset="0"/>
              </a:rPr>
              <a:t>audited FS </a:t>
            </a:r>
            <a:r>
              <a:rPr lang="en-US" sz="1400" dirty="0">
                <a:latin typeface="Roboto" panose="020B0604020202020204" charset="0"/>
                <a:ea typeface="Roboto" panose="020B0604020202020204" charset="0"/>
              </a:rPr>
              <a:t>shall be mandatory for a taxpayer with gross sales/receipts of more than the said VAT threshold. </a:t>
            </a:r>
            <a:endParaRPr lang="en-PH" sz="1400" dirty="0">
              <a:latin typeface="Roboto" panose="020B0604020202020204" charset="0"/>
              <a:ea typeface="Roboto" panose="020B0604020202020204" charset="0"/>
            </a:endParaRPr>
          </a:p>
          <a:p>
            <a:endParaRPr lang="en-PH" dirty="0"/>
          </a:p>
        </p:txBody>
      </p:sp>
    </p:spTree>
    <p:extLst>
      <p:ext uri="{BB962C8B-B14F-4D97-AF65-F5344CB8AC3E}">
        <p14:creationId xmlns:p14="http://schemas.microsoft.com/office/powerpoint/2010/main" xmlns="" val="28125477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Clr>
                <a:schemeClr val="tx1"/>
              </a:buClr>
              <a:buFont typeface="Wingdings" panose="05000000000000000000" pitchFamily="2" charset="2"/>
              <a:buChar char="Ø"/>
            </a:pPr>
            <a:r>
              <a:rPr lang="en-US" sz="1400" dirty="0">
                <a:solidFill>
                  <a:srgbClr val="FF0000"/>
                </a:solidFill>
                <a:latin typeface="Roboto" panose="020B0604020202020204" charset="0"/>
                <a:ea typeface="Roboto" panose="020B0604020202020204" charset="0"/>
              </a:rPr>
              <a:t>Taxable income </a:t>
            </a:r>
            <a:r>
              <a:rPr lang="en-US" sz="1400" dirty="0">
                <a:latin typeface="Roboto" panose="020B0604020202020204" charset="0"/>
                <a:ea typeface="Roboto" panose="020B0604020202020204" charset="0"/>
              </a:rPr>
              <a:t>for individuals earning income from self-employment/practice of profession shall be –</a:t>
            </a:r>
          </a:p>
          <a:p>
            <a:pPr>
              <a:buClr>
                <a:schemeClr val="tx1"/>
              </a:buClr>
            </a:pPr>
            <a:endParaRPr lang="en-US" sz="1400" dirty="0">
              <a:latin typeface="Roboto" panose="020B0604020202020204" charset="0"/>
              <a:ea typeface="Roboto" panose="020B0604020202020204" charset="0"/>
            </a:endParaRPr>
          </a:p>
          <a:p>
            <a:pPr marL="1143000" indent="-457200">
              <a:buFont typeface="Arial" panose="020B0604020202020204" pitchFamily="34" charset="0"/>
              <a:buChar char="•"/>
            </a:pPr>
            <a:r>
              <a:rPr lang="en-US" sz="1400" dirty="0">
                <a:latin typeface="Roboto" panose="020B0604020202020204" charset="0"/>
                <a:ea typeface="Roboto" panose="020B0604020202020204" charset="0"/>
              </a:rPr>
              <a:t>the </a:t>
            </a:r>
            <a:r>
              <a:rPr lang="en-US" sz="1400" dirty="0">
                <a:solidFill>
                  <a:srgbClr val="FF0000"/>
                </a:solidFill>
                <a:latin typeface="Roboto" panose="020B0604020202020204" charset="0"/>
                <a:ea typeface="Roboto" panose="020B0604020202020204" charset="0"/>
              </a:rPr>
              <a:t>net income</a:t>
            </a:r>
            <a:r>
              <a:rPr lang="en-US" sz="1400" dirty="0">
                <a:latin typeface="Roboto" panose="020B0604020202020204" charset="0"/>
                <a:ea typeface="Roboto" panose="020B0604020202020204" charset="0"/>
              </a:rPr>
              <a:t>, if taxpayer opted to be taxed at graduated rates or has failed to signify the chosen option</a:t>
            </a:r>
          </a:p>
          <a:p>
            <a:pPr marL="1143000" indent="-457200">
              <a:buFont typeface="Arial" panose="020B0604020202020204" pitchFamily="34" charset="0"/>
              <a:buChar char="•"/>
            </a:pPr>
            <a:r>
              <a:rPr lang="en-US" sz="1400" dirty="0">
                <a:latin typeface="Roboto" panose="020B0604020202020204" charset="0"/>
                <a:ea typeface="Roboto" panose="020B0604020202020204" charset="0"/>
              </a:rPr>
              <a:t>the </a:t>
            </a:r>
            <a:r>
              <a:rPr lang="en-US" sz="1400" dirty="0">
                <a:solidFill>
                  <a:srgbClr val="FF0000"/>
                </a:solidFill>
                <a:latin typeface="Roboto" panose="020B0604020202020204" charset="0"/>
                <a:ea typeface="Roboto" panose="020B0604020202020204" charset="0"/>
              </a:rPr>
              <a:t>gross</a:t>
            </a:r>
            <a:r>
              <a:rPr lang="en-US" sz="1400" dirty="0">
                <a:latin typeface="Roboto" panose="020B0604020202020204" charset="0"/>
                <a:ea typeface="Roboto" panose="020B0604020202020204" charset="0"/>
              </a:rPr>
              <a:t> sales/receipts</a:t>
            </a:r>
            <a:r>
              <a:rPr lang="en-US" sz="1400" dirty="0">
                <a:solidFill>
                  <a:srgbClr val="FF0000"/>
                </a:solidFill>
                <a:latin typeface="Roboto" panose="020B0604020202020204" charset="0"/>
                <a:ea typeface="Roboto" panose="020B0604020202020204" charset="0"/>
              </a:rPr>
              <a:t> and other</a:t>
            </a:r>
            <a:r>
              <a:rPr lang="en-US" sz="1400" dirty="0">
                <a:latin typeface="Roboto" panose="020B0604020202020204" charset="0"/>
                <a:ea typeface="Roboto" panose="020B0604020202020204" charset="0"/>
              </a:rPr>
              <a:t> non-operating income if the option availed is the 8% income tax rate</a:t>
            </a:r>
            <a:endParaRPr lang="en-PH" sz="1400" dirty="0">
              <a:latin typeface="Roboto" panose="020B0604020202020204" charset="0"/>
              <a:ea typeface="Roboto" panose="020B0604020202020204" charset="0"/>
            </a:endParaRPr>
          </a:p>
          <a:p>
            <a:endParaRPr lang="en-PH" dirty="0"/>
          </a:p>
        </p:txBody>
      </p:sp>
    </p:spTree>
    <p:extLst>
      <p:ext uri="{BB962C8B-B14F-4D97-AF65-F5344CB8AC3E}">
        <p14:creationId xmlns:p14="http://schemas.microsoft.com/office/powerpoint/2010/main" xmlns="" val="41357793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Shape 244"/>
          <p:cNvSpPr>
            <a:spLocks noGrp="1" noRot="1" noChangeAspect="1"/>
          </p:cNvSpPr>
          <p:nvPr>
            <p:ph type="sldImg" idx="2"/>
          </p:nvPr>
        </p:nvSpPr>
        <p:spPr>
          <a:xfrm>
            <a:off x="3309938" y="533400"/>
            <a:ext cx="4751387" cy="26733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5" name="Shape 245"/>
          <p:cNvSpPr txBox="1">
            <a:spLocks noGrp="1"/>
          </p:cNvSpPr>
          <p:nvPr>
            <p:ph type="body" idx="1"/>
          </p:nvPr>
        </p:nvSpPr>
        <p:spPr>
          <a:xfrm>
            <a:off x="1137247" y="3385440"/>
            <a:ext cx="9097940" cy="3207258"/>
          </a:xfrm>
          <a:prstGeom prst="rect">
            <a:avLst/>
          </a:prstGeom>
        </p:spPr>
        <p:txBody>
          <a:bodyPr lIns="93162" tIns="93162" rIns="93162" bIns="93162" anchor="t" anchorCtr="0">
            <a:noAutofit/>
          </a:bodyPr>
          <a:lstStyle/>
          <a:p>
            <a:r>
              <a:rPr lang="en-PH" b="1" u="sng" baseline="0" dirty="0"/>
              <a:t>SCRIPT:</a:t>
            </a:r>
          </a:p>
          <a:p>
            <a:endParaRPr lang="en-PH" baseline="0" dirty="0"/>
          </a:p>
        </p:txBody>
      </p:sp>
    </p:spTree>
    <p:extLst>
      <p:ext uri="{BB962C8B-B14F-4D97-AF65-F5344CB8AC3E}">
        <p14:creationId xmlns:p14="http://schemas.microsoft.com/office/powerpoint/2010/main" xmlns="" val="34748319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15938" indent="-515938">
              <a:spcBef>
                <a:spcPts val="600"/>
              </a:spcBef>
              <a:spcAft>
                <a:spcPts val="600"/>
              </a:spcAft>
              <a:buFont typeface="Wingdings" panose="05000000000000000000" pitchFamily="2" charset="2"/>
              <a:buChar char="Ø"/>
            </a:pPr>
            <a:r>
              <a:rPr lang="en-PH" sz="1400" dirty="0">
                <a:latin typeface="Roboto" panose="020B0604020202020204" charset="0"/>
                <a:ea typeface="Roboto" panose="020B0604020202020204" charset="0"/>
              </a:rPr>
              <a:t>The provision under Section 24(A)(2)(b) of the Tax Code, as amended, which allows an option of 8% income tax rate on gross sales/receipts and other non-operating income in excess of </a:t>
            </a:r>
            <a:r>
              <a:rPr lang="en-PH" sz="1400" dirty="0">
                <a:solidFill>
                  <a:srgbClr val="FF0000"/>
                </a:solidFill>
                <a:latin typeface="Roboto" panose="020B0604020202020204" charset="0"/>
                <a:ea typeface="Roboto" panose="020B0604020202020204" charset="0"/>
              </a:rPr>
              <a:t>P250,000.00 is available only to purely self-employed individuals and/or professionals</a:t>
            </a:r>
            <a:r>
              <a:rPr lang="en-PH" sz="1400" dirty="0">
                <a:latin typeface="Roboto" panose="020B0604020202020204" charset="0"/>
                <a:ea typeface="Roboto" panose="020B0604020202020204" charset="0"/>
              </a:rPr>
              <a:t>. </a:t>
            </a:r>
          </a:p>
          <a:p>
            <a:pPr marL="627063" lvl="1" indent="66675">
              <a:spcBef>
                <a:spcPts val="600"/>
              </a:spcBef>
              <a:spcAft>
                <a:spcPts val="600"/>
              </a:spcAft>
              <a:buFont typeface="Arial" panose="020B0604020202020204" pitchFamily="34" charset="0"/>
              <a:buChar char="•"/>
            </a:pPr>
            <a:r>
              <a:rPr lang="en-PH" sz="1400" dirty="0">
                <a:solidFill>
                  <a:srgbClr val="FF0000"/>
                </a:solidFill>
                <a:latin typeface="Roboto" panose="020B0604020202020204" charset="0"/>
                <a:ea typeface="Roboto" panose="020B0604020202020204" charset="0"/>
              </a:rPr>
              <a:t>	not applicable to mixed </a:t>
            </a:r>
            <a:r>
              <a:rPr lang="en-PH" sz="1400" dirty="0">
                <a:latin typeface="Roboto" panose="020B0604020202020204" charset="0"/>
                <a:ea typeface="Roboto" panose="020B0604020202020204" charset="0"/>
              </a:rPr>
              <a:t>income earners since it is already incorporated in the first tier of the graduated income tax rates applicable to compensation  income</a:t>
            </a:r>
          </a:p>
          <a:p>
            <a:endParaRPr lang="en-PH" dirty="0"/>
          </a:p>
        </p:txBody>
      </p:sp>
    </p:spTree>
    <p:extLst>
      <p:ext uri="{BB962C8B-B14F-4D97-AF65-F5344CB8AC3E}">
        <p14:creationId xmlns:p14="http://schemas.microsoft.com/office/powerpoint/2010/main" xmlns="" val="37975660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3688" lvl="1">
              <a:spcBef>
                <a:spcPts val="600"/>
              </a:spcBef>
            </a:pPr>
            <a:r>
              <a:rPr lang="en-PH" sz="1400" dirty="0">
                <a:solidFill>
                  <a:srgbClr val="FF0000"/>
                </a:solidFill>
                <a:latin typeface="Roboto" panose="020B0604020202020204" charset="0"/>
                <a:ea typeface="Roboto" panose="020B0604020202020204" charset="0"/>
              </a:rPr>
              <a:t>Mixed Income</a:t>
            </a:r>
            <a:r>
              <a:rPr lang="en-PH" sz="1400" dirty="0">
                <a:latin typeface="Roboto" panose="020B0604020202020204" charset="0"/>
                <a:ea typeface="Roboto" panose="020B0604020202020204" charset="0"/>
              </a:rPr>
              <a:t> (Continuation) under 8%...</a:t>
            </a:r>
          </a:p>
          <a:p>
            <a:pPr marL="914400" lvl="1" indent="-277813">
              <a:spcBef>
                <a:spcPts val="600"/>
              </a:spcBef>
              <a:buFont typeface="Arial" panose="020B0604020202020204" pitchFamily="34" charset="0"/>
              <a:buChar char="•"/>
            </a:pPr>
            <a:r>
              <a:rPr lang="en-PH" sz="1400" dirty="0">
                <a:latin typeface="Roboto" panose="020B0604020202020204" charset="0"/>
                <a:ea typeface="Roboto" panose="020B0604020202020204" charset="0"/>
              </a:rPr>
              <a:t>Under the graduated rates, the excess of the P250,000.00 over the actual taxable compensation income is </a:t>
            </a:r>
            <a:r>
              <a:rPr lang="en-PH" sz="1400" dirty="0">
                <a:solidFill>
                  <a:srgbClr val="FF0000"/>
                </a:solidFill>
                <a:latin typeface="Roboto" panose="020B0604020202020204" charset="0"/>
                <a:ea typeface="Roboto" panose="020B0604020202020204" charset="0"/>
              </a:rPr>
              <a:t>not deductible </a:t>
            </a:r>
            <a:r>
              <a:rPr lang="en-PH" sz="1400" dirty="0">
                <a:latin typeface="Roboto" panose="020B0604020202020204" charset="0"/>
                <a:ea typeface="Roboto" panose="020B0604020202020204" charset="0"/>
              </a:rPr>
              <a:t>against the taxable income from business/practice of profession under the 8% income tax rate option.</a:t>
            </a:r>
          </a:p>
          <a:p>
            <a:pPr marL="914400" lvl="1" indent="-277813">
              <a:spcBef>
                <a:spcPts val="600"/>
              </a:spcBef>
              <a:buFont typeface="Arial" panose="020B0604020202020204" pitchFamily="34" charset="0"/>
              <a:buChar char="•"/>
              <a:tabLst>
                <a:tab pos="171450" algn="l"/>
              </a:tabLst>
            </a:pPr>
            <a:r>
              <a:rPr lang="en-PH" sz="1400" dirty="0">
                <a:latin typeface="Roboto" panose="020B0604020202020204" charset="0"/>
                <a:ea typeface="Roboto" panose="020B0604020202020204" charset="0"/>
              </a:rPr>
              <a:t>The </a:t>
            </a:r>
            <a:r>
              <a:rPr lang="en-PH" sz="1400" dirty="0">
                <a:solidFill>
                  <a:srgbClr val="FF0000"/>
                </a:solidFill>
                <a:latin typeface="Roboto" panose="020B0604020202020204" charset="0"/>
                <a:ea typeface="Roboto" panose="020B0604020202020204" charset="0"/>
              </a:rPr>
              <a:t>total tax due </a:t>
            </a:r>
            <a:r>
              <a:rPr lang="en-PH" sz="1400" dirty="0">
                <a:latin typeface="Roboto" panose="020B0604020202020204" charset="0"/>
                <a:ea typeface="Roboto" panose="020B0604020202020204" charset="0"/>
              </a:rPr>
              <a:t>shall be the </a:t>
            </a:r>
            <a:r>
              <a:rPr lang="en-PH" sz="1400" dirty="0">
                <a:solidFill>
                  <a:srgbClr val="FF0000"/>
                </a:solidFill>
                <a:latin typeface="Roboto" panose="020B0604020202020204" charset="0"/>
                <a:ea typeface="Roboto" panose="020B0604020202020204" charset="0"/>
              </a:rPr>
              <a:t>sum</a:t>
            </a:r>
            <a:r>
              <a:rPr lang="en-PH" sz="1400" dirty="0">
                <a:latin typeface="Roboto" panose="020B0604020202020204" charset="0"/>
                <a:ea typeface="Roboto" panose="020B0604020202020204" charset="0"/>
              </a:rPr>
              <a:t> of: (1) </a:t>
            </a:r>
            <a:r>
              <a:rPr lang="en-PH" sz="1400" dirty="0">
                <a:solidFill>
                  <a:schemeClr val="accent2">
                    <a:lumMod val="75000"/>
                  </a:schemeClr>
                </a:solidFill>
                <a:latin typeface="Roboto" panose="020B0604020202020204" charset="0"/>
                <a:ea typeface="Roboto" panose="020B0604020202020204" charset="0"/>
              </a:rPr>
              <a:t>tax due </a:t>
            </a:r>
            <a:r>
              <a:rPr lang="en-PH" sz="1400" dirty="0">
                <a:latin typeface="Roboto" panose="020B0604020202020204" charset="0"/>
                <a:ea typeface="Roboto" panose="020B0604020202020204" charset="0"/>
              </a:rPr>
              <a:t>from </a:t>
            </a:r>
            <a:r>
              <a:rPr lang="en-PH" sz="1400" dirty="0">
                <a:solidFill>
                  <a:schemeClr val="accent2">
                    <a:lumMod val="75000"/>
                  </a:schemeClr>
                </a:solidFill>
                <a:latin typeface="Roboto" panose="020B0604020202020204" charset="0"/>
                <a:ea typeface="Roboto" panose="020B0604020202020204" charset="0"/>
              </a:rPr>
              <a:t>compensation</a:t>
            </a:r>
            <a:r>
              <a:rPr lang="en-PH" sz="1400" dirty="0">
                <a:latin typeface="Roboto" panose="020B0604020202020204" charset="0"/>
                <a:ea typeface="Roboto" panose="020B0604020202020204" charset="0"/>
              </a:rPr>
              <a:t> computed using the </a:t>
            </a:r>
            <a:r>
              <a:rPr lang="en-PH" sz="1400" dirty="0">
                <a:solidFill>
                  <a:schemeClr val="accent2">
                    <a:lumMod val="75000"/>
                  </a:schemeClr>
                </a:solidFill>
                <a:latin typeface="Roboto" panose="020B0604020202020204" charset="0"/>
                <a:ea typeface="Roboto" panose="020B0604020202020204" charset="0"/>
              </a:rPr>
              <a:t>graduated income tax rates</a:t>
            </a:r>
            <a:r>
              <a:rPr lang="en-PH" sz="1400" dirty="0">
                <a:latin typeface="Roboto" panose="020B0604020202020204" charset="0"/>
                <a:ea typeface="Roboto" panose="020B0604020202020204" charset="0"/>
              </a:rPr>
              <a:t>; and (2) </a:t>
            </a:r>
            <a:r>
              <a:rPr lang="en-PH" sz="1400" dirty="0">
                <a:solidFill>
                  <a:schemeClr val="accent2">
                    <a:lumMod val="75000"/>
                  </a:schemeClr>
                </a:solidFill>
                <a:latin typeface="Roboto" panose="020B0604020202020204" charset="0"/>
                <a:ea typeface="Roboto" panose="020B0604020202020204" charset="0"/>
              </a:rPr>
              <a:t>tax due </a:t>
            </a:r>
            <a:r>
              <a:rPr lang="en-PH" sz="1400" dirty="0">
                <a:latin typeface="Roboto" panose="020B0604020202020204" charset="0"/>
                <a:ea typeface="Roboto" panose="020B0604020202020204" charset="0"/>
              </a:rPr>
              <a:t>from </a:t>
            </a:r>
            <a:r>
              <a:rPr lang="en-PH" sz="1400" dirty="0">
                <a:solidFill>
                  <a:schemeClr val="accent2">
                    <a:lumMod val="75000"/>
                  </a:schemeClr>
                </a:solidFill>
                <a:latin typeface="Roboto" panose="020B0604020202020204" charset="0"/>
                <a:ea typeface="Roboto" panose="020B0604020202020204" charset="0"/>
              </a:rPr>
              <a:t>self-employment/practice of profession</a:t>
            </a:r>
            <a:r>
              <a:rPr lang="en-PH" sz="1400" dirty="0">
                <a:latin typeface="Roboto" panose="020B0604020202020204" charset="0"/>
                <a:ea typeface="Roboto" panose="020B0604020202020204" charset="0"/>
              </a:rPr>
              <a:t>, resulting from the multiplication of the 8% income tax rate with the total of the gross sales/receipts and other non-operating income.</a:t>
            </a:r>
          </a:p>
          <a:p>
            <a:endParaRPr lang="en-PH" dirty="0"/>
          </a:p>
        </p:txBody>
      </p:sp>
    </p:spTree>
    <p:extLst>
      <p:ext uri="{BB962C8B-B14F-4D97-AF65-F5344CB8AC3E}">
        <p14:creationId xmlns:p14="http://schemas.microsoft.com/office/powerpoint/2010/main" xmlns="" val="8054816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7338" lvl="1"/>
            <a:r>
              <a:rPr lang="en-PH" sz="1400" dirty="0">
                <a:solidFill>
                  <a:srgbClr val="FF0000"/>
                </a:solidFill>
                <a:latin typeface="Roboto" panose="020B0604020202020204" charset="0"/>
                <a:ea typeface="Roboto" panose="020B0604020202020204" charset="0"/>
              </a:rPr>
              <a:t>Mixed Income</a:t>
            </a:r>
            <a:r>
              <a:rPr lang="en-PH" sz="1400" dirty="0">
                <a:latin typeface="Roboto" panose="020B0604020202020204" charset="0"/>
                <a:ea typeface="Roboto" panose="020B0604020202020204" charset="0"/>
              </a:rPr>
              <a:t> (Continuation) graduated…</a:t>
            </a:r>
          </a:p>
          <a:p>
            <a:pPr marL="627063" lvl="1" indent="-339725">
              <a:buFont typeface="Arial" panose="020B0604020202020204" pitchFamily="34" charset="0"/>
              <a:buChar char="•"/>
            </a:pPr>
            <a:endParaRPr lang="en-PH" sz="1400" dirty="0">
              <a:latin typeface="Roboto" panose="020B0604020202020204" charset="0"/>
              <a:ea typeface="Roboto" panose="020B0604020202020204" charset="0"/>
            </a:endParaRPr>
          </a:p>
          <a:p>
            <a:pPr marL="742950" lvl="1" indent="-285750">
              <a:buFont typeface="Arial" panose="020B0604020202020204" pitchFamily="34" charset="0"/>
              <a:buChar char="•"/>
            </a:pPr>
            <a:r>
              <a:rPr lang="en-PH" sz="1400" dirty="0">
                <a:latin typeface="Roboto" panose="020B0604020202020204" charset="0"/>
                <a:ea typeface="Roboto" panose="020B0604020202020204" charset="0"/>
              </a:rPr>
              <a:t>in case of option to be taxed under the </a:t>
            </a:r>
            <a:r>
              <a:rPr lang="en-PH" sz="1400" dirty="0">
                <a:solidFill>
                  <a:srgbClr val="FF0000"/>
                </a:solidFill>
                <a:latin typeface="Roboto" panose="020B0604020202020204" charset="0"/>
                <a:ea typeface="Roboto" panose="020B0604020202020204" charset="0"/>
              </a:rPr>
              <a:t>graduated</a:t>
            </a:r>
            <a:r>
              <a:rPr lang="en-PH" sz="1400" dirty="0">
                <a:latin typeface="Roboto" panose="020B0604020202020204" charset="0"/>
                <a:ea typeface="Roboto" panose="020B0604020202020204" charset="0"/>
              </a:rPr>
              <a:t> income tax rates for income from business/practice of profession, taxpayer shall </a:t>
            </a:r>
            <a:r>
              <a:rPr lang="en-PH" sz="1400" dirty="0">
                <a:solidFill>
                  <a:srgbClr val="FF0000"/>
                </a:solidFill>
                <a:latin typeface="Roboto" panose="020B0604020202020204" charset="0"/>
                <a:ea typeface="Roboto" panose="020B0604020202020204" charset="0"/>
              </a:rPr>
              <a:t>combine </a:t>
            </a:r>
            <a:r>
              <a:rPr lang="en-PH" sz="1400" dirty="0">
                <a:latin typeface="Roboto" panose="020B0604020202020204" charset="0"/>
                <a:ea typeface="Roboto" panose="020B0604020202020204" charset="0"/>
              </a:rPr>
              <a:t>the taxable income from both compensation and business/practice of profession </a:t>
            </a:r>
            <a:r>
              <a:rPr lang="en-PH" sz="1400" dirty="0">
                <a:solidFill>
                  <a:srgbClr val="FF0000"/>
                </a:solidFill>
                <a:latin typeface="Roboto" panose="020B0604020202020204" charset="0"/>
                <a:ea typeface="Roboto" panose="020B0604020202020204" charset="0"/>
              </a:rPr>
              <a:t>in computing </a:t>
            </a:r>
            <a:r>
              <a:rPr lang="en-PH" sz="1400" dirty="0">
                <a:latin typeface="Roboto" panose="020B0604020202020204" charset="0"/>
                <a:ea typeface="Roboto" panose="020B0604020202020204" charset="0"/>
              </a:rPr>
              <a:t>for the </a:t>
            </a:r>
            <a:r>
              <a:rPr lang="en-PH" sz="1400" dirty="0">
                <a:solidFill>
                  <a:srgbClr val="FF0000"/>
                </a:solidFill>
                <a:latin typeface="Roboto" panose="020B0604020202020204" charset="0"/>
                <a:ea typeface="Roboto" panose="020B0604020202020204" charset="0"/>
              </a:rPr>
              <a:t>total taxable income </a:t>
            </a:r>
            <a:r>
              <a:rPr lang="en-PH" sz="1400" dirty="0">
                <a:latin typeface="Roboto" panose="020B0604020202020204" charset="0"/>
                <a:ea typeface="Roboto" panose="020B0604020202020204" charset="0"/>
              </a:rPr>
              <a:t>and consequently, the income tax due</a:t>
            </a:r>
          </a:p>
          <a:p>
            <a:endParaRPr lang="en-PH" dirty="0"/>
          </a:p>
        </p:txBody>
      </p:sp>
    </p:spTree>
    <p:extLst>
      <p:ext uri="{BB962C8B-B14F-4D97-AF65-F5344CB8AC3E}">
        <p14:creationId xmlns:p14="http://schemas.microsoft.com/office/powerpoint/2010/main" xmlns="" val="40877102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600"/>
              </a:spcBef>
              <a:spcAft>
                <a:spcPts val="600"/>
              </a:spcAft>
            </a:pPr>
            <a:r>
              <a:rPr lang="en-US" sz="1400" dirty="0">
                <a:latin typeface="Roboto" panose="020B0604020202020204" charset="0"/>
                <a:ea typeface="Roboto" panose="020B0604020202020204" charset="0"/>
              </a:rPr>
              <a:t>A taxpayer who </a:t>
            </a:r>
            <a:r>
              <a:rPr lang="en-US" sz="1400" dirty="0">
                <a:solidFill>
                  <a:srgbClr val="FF0000"/>
                </a:solidFill>
                <a:latin typeface="Roboto" panose="020B0604020202020204" charset="0"/>
                <a:ea typeface="Roboto" panose="020B0604020202020204" charset="0"/>
              </a:rPr>
              <a:t>initially presumed </a:t>
            </a:r>
            <a:r>
              <a:rPr lang="en-US" sz="1400" dirty="0">
                <a:latin typeface="Roboto" panose="020B0604020202020204" charset="0"/>
                <a:ea typeface="Roboto" panose="020B0604020202020204" charset="0"/>
              </a:rPr>
              <a:t>that the gross sales/receipts for the taxable year and other non-operating income will not exceed the P3,000,000.00 VAT threshold but has </a:t>
            </a:r>
            <a:r>
              <a:rPr lang="en-US" sz="1400" dirty="0">
                <a:solidFill>
                  <a:srgbClr val="FF0000"/>
                </a:solidFill>
                <a:latin typeface="Roboto" panose="020B0604020202020204" charset="0"/>
                <a:ea typeface="Roboto" panose="020B0604020202020204" charset="0"/>
              </a:rPr>
              <a:t>actually exceeded </a:t>
            </a:r>
            <a:r>
              <a:rPr lang="en-US" sz="1400" dirty="0">
                <a:latin typeface="Roboto" panose="020B0604020202020204" charset="0"/>
                <a:ea typeface="Roboto" panose="020B0604020202020204" charset="0"/>
              </a:rPr>
              <a:t>the same during the taxable year, shall</a:t>
            </a:r>
          </a:p>
          <a:p>
            <a:pPr marL="457200" indent="-223838">
              <a:spcBef>
                <a:spcPts val="600"/>
              </a:spcBef>
              <a:spcAft>
                <a:spcPts val="600"/>
              </a:spcAft>
              <a:buFont typeface="Arial" panose="020B0604020202020204" pitchFamily="34" charset="0"/>
              <a:buChar char="•"/>
            </a:pPr>
            <a:r>
              <a:rPr lang="en-US" sz="1400" dirty="0">
                <a:latin typeface="Roboto" panose="020B0604020202020204" charset="0"/>
                <a:ea typeface="Roboto" panose="020B0604020202020204" charset="0"/>
              </a:rPr>
              <a:t>immediately </a:t>
            </a:r>
            <a:r>
              <a:rPr lang="en-US" sz="1400" dirty="0">
                <a:solidFill>
                  <a:srgbClr val="FF0000"/>
                </a:solidFill>
                <a:latin typeface="Roboto" panose="020B0604020202020204" charset="0"/>
                <a:ea typeface="Roboto" panose="020B0604020202020204" charset="0"/>
              </a:rPr>
              <a:t>update registration </a:t>
            </a:r>
            <a:r>
              <a:rPr lang="en-US" sz="1400" dirty="0">
                <a:latin typeface="Roboto" panose="020B0604020202020204" charset="0"/>
                <a:ea typeface="Roboto" panose="020B0604020202020204" charset="0"/>
              </a:rPr>
              <a:t>to reflect the change in tax profile from non-VAT to a VAT taxpayer;</a:t>
            </a:r>
          </a:p>
          <a:p>
            <a:pPr marL="457200" indent="-223838">
              <a:spcBef>
                <a:spcPts val="600"/>
              </a:spcBef>
              <a:spcAft>
                <a:spcPts val="600"/>
              </a:spcAft>
              <a:buFont typeface="Arial" panose="020B0604020202020204" pitchFamily="34" charset="0"/>
              <a:buChar char="•"/>
            </a:pPr>
            <a:r>
              <a:rPr lang="en-US" sz="1400" dirty="0">
                <a:latin typeface="Roboto" panose="020B0604020202020204" charset="0"/>
                <a:ea typeface="Roboto" panose="020B0604020202020204" charset="0"/>
              </a:rPr>
              <a:t>update registration immediately </a:t>
            </a:r>
            <a:r>
              <a:rPr lang="en-US" sz="1400" dirty="0">
                <a:solidFill>
                  <a:srgbClr val="FF0000"/>
                </a:solidFill>
                <a:latin typeface="Roboto" panose="020B0604020202020204" charset="0"/>
                <a:ea typeface="Roboto" panose="020B0604020202020204" charset="0"/>
              </a:rPr>
              <a:t>within the month </a:t>
            </a:r>
            <a:r>
              <a:rPr lang="en-US" sz="1400" dirty="0">
                <a:latin typeface="Roboto" panose="020B0604020202020204" charset="0"/>
                <a:ea typeface="Roboto" panose="020B0604020202020204" charset="0"/>
              </a:rPr>
              <a:t>following the month the sales/receipts exceeded the VAT threshold;  </a:t>
            </a:r>
          </a:p>
          <a:p>
            <a:pPr marL="457200" indent="-223838">
              <a:spcBef>
                <a:spcPts val="600"/>
              </a:spcBef>
              <a:spcAft>
                <a:spcPts val="600"/>
              </a:spcAft>
              <a:buFont typeface="Arial" panose="020B0604020202020204" pitchFamily="34" charset="0"/>
              <a:buChar char="•"/>
            </a:pPr>
            <a:r>
              <a:rPr lang="en-US" sz="1400" dirty="0">
                <a:latin typeface="Roboto" panose="020B0604020202020204" charset="0"/>
                <a:ea typeface="Roboto" panose="020B0604020202020204" charset="0"/>
              </a:rPr>
              <a:t>be liable to VAT prospectively starting on the first day of the month following the month when the threshold is breached;  </a:t>
            </a:r>
          </a:p>
          <a:p>
            <a:endParaRPr lang="en-PH" dirty="0"/>
          </a:p>
        </p:txBody>
      </p:sp>
    </p:spTree>
    <p:extLst>
      <p:ext uri="{BB962C8B-B14F-4D97-AF65-F5344CB8AC3E}">
        <p14:creationId xmlns:p14="http://schemas.microsoft.com/office/powerpoint/2010/main" xmlns="" val="23710931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600"/>
              </a:spcBef>
            </a:pPr>
            <a:r>
              <a:rPr lang="en-US" sz="1400" dirty="0">
                <a:latin typeface="Roboto" panose="020B0604020202020204" charset="0"/>
                <a:ea typeface="Roboto" panose="020B0604020202020204" charset="0"/>
              </a:rPr>
              <a:t>A taxpayer who initially presumed that the gross sales/receipts for the taxable year and other non-operating income will not exceed the P3,000,000.00 VAT threshold but has actually exceeded the same during the taxable year, shall:  </a:t>
            </a:r>
            <a:r>
              <a:rPr lang="en-US" sz="1400" dirty="0">
                <a:solidFill>
                  <a:srgbClr val="FF0000"/>
                </a:solidFill>
                <a:latin typeface="Roboto" panose="020B0604020202020204" charset="0"/>
                <a:ea typeface="Roboto" panose="020B0604020202020204" charset="0"/>
              </a:rPr>
              <a:t>(continuation)</a:t>
            </a:r>
          </a:p>
          <a:p>
            <a:pPr marL="457200" indent="-223838">
              <a:spcBef>
                <a:spcPts val="600"/>
              </a:spcBef>
              <a:buFont typeface="Arial" panose="020B0604020202020204" pitchFamily="34" charset="0"/>
              <a:buChar char="•"/>
            </a:pPr>
            <a:r>
              <a:rPr lang="en-US" sz="1400" dirty="0">
                <a:latin typeface="Roboto" panose="020B0604020202020204" charset="0"/>
                <a:ea typeface="Roboto" panose="020B0604020202020204" charset="0"/>
              </a:rPr>
              <a:t>pay the required </a:t>
            </a:r>
            <a:r>
              <a:rPr lang="en-US" sz="1400" dirty="0">
                <a:solidFill>
                  <a:srgbClr val="FF0000"/>
                </a:solidFill>
                <a:latin typeface="Roboto" panose="020B0604020202020204" charset="0"/>
                <a:ea typeface="Roboto" panose="020B0604020202020204" charset="0"/>
              </a:rPr>
              <a:t>percentage tax </a:t>
            </a:r>
            <a:r>
              <a:rPr lang="en-US" sz="1400" dirty="0">
                <a:latin typeface="Roboto" panose="020B0604020202020204" charset="0"/>
                <a:ea typeface="Roboto" panose="020B0604020202020204" charset="0"/>
              </a:rPr>
              <a:t>covering the sales/receipts and other non-operating income, from the beginning of the taxable year or commencement of business/practice of profession until the time the taxpayer becomes liable for VAT, </a:t>
            </a:r>
            <a:r>
              <a:rPr lang="en-US" sz="1400" dirty="0">
                <a:solidFill>
                  <a:srgbClr val="FF0000"/>
                </a:solidFill>
                <a:latin typeface="Roboto" panose="020B0604020202020204" charset="0"/>
                <a:ea typeface="Roboto" panose="020B0604020202020204" charset="0"/>
              </a:rPr>
              <a:t>without imposition of penalty if timely paid </a:t>
            </a:r>
            <a:r>
              <a:rPr lang="en-US" sz="1400" dirty="0">
                <a:latin typeface="Roboto" panose="020B0604020202020204" charset="0"/>
                <a:ea typeface="Roboto" panose="020B0604020202020204" charset="0"/>
              </a:rPr>
              <a:t>on the immediately succeeding month/quarter. </a:t>
            </a:r>
          </a:p>
          <a:p>
            <a:pPr>
              <a:spcBef>
                <a:spcPts val="600"/>
              </a:spcBef>
            </a:pPr>
            <a:r>
              <a:rPr lang="en-US" sz="1400" dirty="0">
                <a:latin typeface="Roboto" panose="020B0604020202020204" charset="0"/>
                <a:ea typeface="Roboto" panose="020B0604020202020204" charset="0"/>
              </a:rPr>
              <a:t>Thus, there may be an instance when a taxpayer </a:t>
            </a:r>
            <a:r>
              <a:rPr lang="en-US" sz="1400" dirty="0">
                <a:solidFill>
                  <a:srgbClr val="FF0000"/>
                </a:solidFill>
                <a:latin typeface="Roboto" panose="020B0604020202020204" charset="0"/>
                <a:ea typeface="Roboto" panose="020B0604020202020204" charset="0"/>
              </a:rPr>
              <a:t>files two (2) business tax returns</a:t>
            </a:r>
            <a:r>
              <a:rPr lang="en-US" sz="1400" dirty="0">
                <a:latin typeface="Roboto" panose="020B0604020202020204" charset="0"/>
                <a:ea typeface="Roboto" panose="020B0604020202020204" charset="0"/>
              </a:rPr>
              <a:t> in a month/quarter – i.e., percentage and VAT returns.</a:t>
            </a:r>
          </a:p>
          <a:p>
            <a:endParaRPr lang="en-PH" dirty="0"/>
          </a:p>
        </p:txBody>
      </p:sp>
    </p:spTree>
    <p:extLst>
      <p:ext uri="{BB962C8B-B14F-4D97-AF65-F5344CB8AC3E}">
        <p14:creationId xmlns:p14="http://schemas.microsoft.com/office/powerpoint/2010/main" xmlns="" val="3414623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Shape 244"/>
          <p:cNvSpPr>
            <a:spLocks noGrp="1" noRot="1" noChangeAspect="1"/>
          </p:cNvSpPr>
          <p:nvPr>
            <p:ph type="sldImg" idx="2"/>
          </p:nvPr>
        </p:nvSpPr>
        <p:spPr>
          <a:xfrm>
            <a:off x="3309938" y="533400"/>
            <a:ext cx="4751387" cy="26733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5" name="Shape 245"/>
          <p:cNvSpPr txBox="1">
            <a:spLocks noGrp="1"/>
          </p:cNvSpPr>
          <p:nvPr>
            <p:ph type="body" idx="1"/>
          </p:nvPr>
        </p:nvSpPr>
        <p:spPr>
          <a:xfrm>
            <a:off x="1137247" y="3385440"/>
            <a:ext cx="9097940" cy="3207258"/>
          </a:xfrm>
          <a:prstGeom prst="rect">
            <a:avLst/>
          </a:prstGeom>
        </p:spPr>
        <p:txBody>
          <a:bodyPr lIns="93162" tIns="93162" rIns="93162" bIns="93162" anchor="t" anchorCtr="0">
            <a:noAutofit/>
          </a:bodyPr>
          <a:lstStyle/>
          <a:p>
            <a:r>
              <a:rPr lang="en-PH" b="1" u="sng" baseline="0" dirty="0"/>
              <a:t>SCRIPT:</a:t>
            </a:r>
          </a:p>
          <a:p>
            <a:endParaRPr lang="en-PH" baseline="0" dirty="0"/>
          </a:p>
        </p:txBody>
      </p:sp>
    </p:spTree>
    <p:extLst>
      <p:ext uri="{BB962C8B-B14F-4D97-AF65-F5344CB8AC3E}">
        <p14:creationId xmlns:p14="http://schemas.microsoft.com/office/powerpoint/2010/main" xmlns="" val="32681370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spcBef>
                <a:spcPts val="600"/>
              </a:spcBef>
            </a:pPr>
            <a:r>
              <a:rPr lang="en-US" sz="1400" dirty="0">
                <a:latin typeface="Roboto" panose="020B0604020202020204" charset="0"/>
                <a:ea typeface="Roboto" panose="020B0604020202020204" charset="0"/>
              </a:rPr>
              <a:t>A VAT taxpayer who </a:t>
            </a:r>
            <a:r>
              <a:rPr lang="en-US" sz="1400" dirty="0">
                <a:solidFill>
                  <a:srgbClr val="FF0000"/>
                </a:solidFill>
                <a:latin typeface="Roboto" panose="020B0604020202020204" charset="0"/>
                <a:ea typeface="Roboto" panose="020B0604020202020204" charset="0"/>
              </a:rPr>
              <a:t>did not exceed </a:t>
            </a:r>
            <a:r>
              <a:rPr lang="en-US" sz="1400" dirty="0">
                <a:latin typeface="Roboto" panose="020B0604020202020204" charset="0"/>
                <a:ea typeface="Roboto" panose="020B0604020202020204" charset="0"/>
              </a:rPr>
              <a:t>the VAT threshold within the immediately preceding three (3) year period, </a:t>
            </a:r>
            <a:r>
              <a:rPr lang="en-US" sz="1400" dirty="0">
                <a:solidFill>
                  <a:srgbClr val="FF0000"/>
                </a:solidFill>
                <a:latin typeface="Roboto" panose="020B0604020202020204" charset="0"/>
                <a:ea typeface="Roboto" panose="020B0604020202020204" charset="0"/>
              </a:rPr>
              <a:t>may opt to be a non-VAT </a:t>
            </a:r>
            <a:r>
              <a:rPr lang="en-US" sz="1400" dirty="0">
                <a:latin typeface="Roboto" panose="020B0604020202020204" charset="0"/>
                <a:ea typeface="Roboto" panose="020B0604020202020204" charset="0"/>
              </a:rPr>
              <a:t>taxpayer and avail of the 8% income tax rate option:</a:t>
            </a:r>
          </a:p>
          <a:p>
            <a:pPr marL="685800" indent="-228600">
              <a:lnSpc>
                <a:spcPct val="120000"/>
              </a:lnSpc>
              <a:spcBef>
                <a:spcPts val="600"/>
              </a:spcBef>
              <a:buFont typeface="Arial" panose="020B0604020202020204" pitchFamily="34" charset="0"/>
              <a:buChar char="•"/>
            </a:pPr>
            <a:r>
              <a:rPr lang="en-US" sz="1400" dirty="0">
                <a:solidFill>
                  <a:srgbClr val="FF0000"/>
                </a:solidFill>
                <a:latin typeface="Roboto" panose="020B0604020202020204" charset="0"/>
                <a:ea typeface="Roboto" panose="020B0604020202020204" charset="0"/>
              </a:rPr>
              <a:t>update the registration </a:t>
            </a:r>
            <a:r>
              <a:rPr lang="en-US" sz="1400" dirty="0">
                <a:latin typeface="Roboto" panose="020B0604020202020204" charset="0"/>
                <a:ea typeface="Roboto" panose="020B0604020202020204" charset="0"/>
              </a:rPr>
              <a:t>records on or before the first quarter of a taxable year to reflect the change in registration</a:t>
            </a:r>
          </a:p>
          <a:p>
            <a:pPr marL="685800" indent="-228600">
              <a:lnSpc>
                <a:spcPct val="120000"/>
              </a:lnSpc>
              <a:spcBef>
                <a:spcPts val="600"/>
              </a:spcBef>
              <a:buFont typeface="Arial" panose="020B0604020202020204" pitchFamily="34" charset="0"/>
              <a:buChar char="•"/>
            </a:pPr>
            <a:r>
              <a:rPr lang="en-US" sz="1400" dirty="0">
                <a:solidFill>
                  <a:srgbClr val="FF0000"/>
                </a:solidFill>
                <a:latin typeface="Roboto" panose="020B0604020202020204" charset="0"/>
                <a:ea typeface="Roboto" panose="020B0604020202020204" charset="0"/>
              </a:rPr>
              <a:t>remain liable for VAT</a:t>
            </a:r>
            <a:r>
              <a:rPr lang="en-US" sz="1400" dirty="0">
                <a:latin typeface="Roboto" panose="020B0604020202020204" charset="0"/>
                <a:ea typeface="Roboto" panose="020B0604020202020204" charset="0"/>
              </a:rPr>
              <a:t> for as long as there is no update of registration and VAT-registered </a:t>
            </a:r>
            <a:r>
              <a:rPr lang="en-US" sz="1400" dirty="0">
                <a:solidFill>
                  <a:srgbClr val="FF0000"/>
                </a:solidFill>
                <a:latin typeface="Roboto" panose="020B0604020202020204" charset="0"/>
                <a:ea typeface="Roboto" panose="020B0604020202020204" charset="0"/>
              </a:rPr>
              <a:t>invoices/receipts are continuously </a:t>
            </a:r>
            <a:r>
              <a:rPr lang="en-US" sz="1400" dirty="0">
                <a:latin typeface="Roboto" panose="020B0604020202020204" charset="0"/>
                <a:ea typeface="Roboto" panose="020B0604020202020204" charset="0"/>
              </a:rPr>
              <a:t>issued </a:t>
            </a:r>
          </a:p>
          <a:p>
            <a:pPr>
              <a:lnSpc>
                <a:spcPct val="120000"/>
              </a:lnSpc>
              <a:spcBef>
                <a:spcPts val="600"/>
              </a:spcBef>
            </a:pPr>
            <a:r>
              <a:rPr lang="en-US" sz="1400" dirty="0">
                <a:latin typeface="Roboto" panose="020B0604020202020204" charset="0"/>
                <a:ea typeface="Roboto" panose="020B0604020202020204" charset="0"/>
              </a:rPr>
              <a:t>Registration updates shall be </a:t>
            </a:r>
            <a:r>
              <a:rPr lang="en-US" sz="1400" dirty="0">
                <a:solidFill>
                  <a:srgbClr val="FF0000"/>
                </a:solidFill>
                <a:latin typeface="Roboto" panose="020B0604020202020204" charset="0"/>
                <a:ea typeface="Roboto" panose="020B0604020202020204" charset="0"/>
              </a:rPr>
              <a:t>subject to existing rules and regulations </a:t>
            </a:r>
            <a:r>
              <a:rPr lang="en-US" sz="1400" dirty="0">
                <a:latin typeface="Roboto" panose="020B0604020202020204" charset="0"/>
                <a:ea typeface="Roboto" panose="020B0604020202020204" charset="0"/>
              </a:rPr>
              <a:t>on updates, verification, inventory and surrender/cancellation of unused VAT-invoices/receipts</a:t>
            </a:r>
            <a:r>
              <a:rPr lang="en-US" sz="1100" dirty="0">
                <a:latin typeface="Roboto" panose="020B0604020202020204" charset="0"/>
                <a:ea typeface="Roboto" panose="020B0604020202020204" charset="0"/>
              </a:rPr>
              <a:t>.</a:t>
            </a:r>
          </a:p>
          <a:p>
            <a:endParaRPr lang="en-PH" dirty="0"/>
          </a:p>
        </p:txBody>
      </p:sp>
    </p:spTree>
    <p:extLst>
      <p:ext uri="{BB962C8B-B14F-4D97-AF65-F5344CB8AC3E}">
        <p14:creationId xmlns:p14="http://schemas.microsoft.com/office/powerpoint/2010/main" xmlns="" val="32834689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600"/>
              </a:spcBef>
            </a:pPr>
            <a:r>
              <a:rPr lang="en-US" sz="1400" dirty="0">
                <a:latin typeface="Roboto" panose="020B0604020202020204" charset="0"/>
                <a:ea typeface="Roboto" panose="020B0604020202020204" charset="0"/>
              </a:rPr>
              <a:t>A non-VAT taxpayer who </a:t>
            </a:r>
            <a:r>
              <a:rPr lang="en-US" sz="1400" dirty="0">
                <a:solidFill>
                  <a:srgbClr val="FF0000"/>
                </a:solidFill>
                <a:latin typeface="Roboto" panose="020B0604020202020204" charset="0"/>
                <a:ea typeface="Roboto" panose="020B0604020202020204" charset="0"/>
              </a:rPr>
              <a:t>volunteers </a:t>
            </a:r>
            <a:r>
              <a:rPr lang="en-US" sz="1400" dirty="0">
                <a:latin typeface="Roboto" panose="020B0604020202020204" charset="0"/>
                <a:ea typeface="Roboto" panose="020B0604020202020204" charset="0"/>
              </a:rPr>
              <a:t>to be a VAT taxpayer knowing that sales/receipts and other non-operating income will exceed the VAT threshold within the taxable year, shall </a:t>
            </a:r>
            <a:r>
              <a:rPr lang="en-US" sz="1400" dirty="0">
                <a:solidFill>
                  <a:srgbClr val="FF0000"/>
                </a:solidFill>
                <a:latin typeface="Roboto" panose="020B0604020202020204" charset="0"/>
                <a:ea typeface="Roboto" panose="020B0604020202020204" charset="0"/>
              </a:rPr>
              <a:t>update</a:t>
            </a:r>
            <a:r>
              <a:rPr lang="en-US" sz="1400" dirty="0">
                <a:latin typeface="Roboto" panose="020B0604020202020204" charset="0"/>
                <a:ea typeface="Roboto" panose="020B0604020202020204" charset="0"/>
              </a:rPr>
              <a:t> his/her registration records.  Such taxpayer becomes </a:t>
            </a:r>
            <a:r>
              <a:rPr lang="en-US" sz="1400" dirty="0">
                <a:solidFill>
                  <a:srgbClr val="FF0000"/>
                </a:solidFill>
                <a:latin typeface="Roboto" panose="020B0604020202020204" charset="0"/>
                <a:ea typeface="Roboto" panose="020B0604020202020204" charset="0"/>
              </a:rPr>
              <a:t>liable to VAT</a:t>
            </a:r>
            <a:r>
              <a:rPr lang="en-US" sz="1400" dirty="0">
                <a:latin typeface="Roboto" panose="020B0604020202020204" charset="0"/>
                <a:ea typeface="Roboto" panose="020B0604020202020204" charset="0"/>
              </a:rPr>
              <a:t> on the day when such updating is made. </a:t>
            </a:r>
          </a:p>
          <a:p>
            <a:pPr marL="536575" indent="-354013">
              <a:spcBef>
                <a:spcPts val="600"/>
              </a:spcBef>
              <a:buFont typeface="Arial" panose="020B0604020202020204" pitchFamily="34" charset="0"/>
              <a:buChar char="•"/>
            </a:pPr>
            <a:r>
              <a:rPr lang="en-US" sz="1400" dirty="0">
                <a:latin typeface="Roboto" panose="020B0604020202020204" charset="0"/>
                <a:ea typeface="Roboto" panose="020B0604020202020204" charset="0"/>
              </a:rPr>
              <a:t>In this case, taxpayer shall </a:t>
            </a:r>
            <a:r>
              <a:rPr lang="en-US" sz="1400" dirty="0">
                <a:solidFill>
                  <a:srgbClr val="FF0000"/>
                </a:solidFill>
                <a:latin typeface="Roboto" panose="020B0604020202020204" charset="0"/>
                <a:ea typeface="Roboto" panose="020B0604020202020204" charset="0"/>
              </a:rPr>
              <a:t>automatically be subject to the graduated</a:t>
            </a:r>
            <a:r>
              <a:rPr lang="en-US" sz="1400" dirty="0">
                <a:latin typeface="Roboto" panose="020B0604020202020204" charset="0"/>
                <a:ea typeface="Roboto" panose="020B0604020202020204" charset="0"/>
              </a:rPr>
              <a:t> income tax rates</a:t>
            </a:r>
            <a:r>
              <a:rPr lang="en-US" sz="1400" dirty="0">
                <a:solidFill>
                  <a:srgbClr val="FF0000"/>
                </a:solidFill>
                <a:latin typeface="Roboto" panose="020B0604020202020204" charset="0"/>
                <a:ea typeface="Roboto" panose="020B0604020202020204" charset="0"/>
              </a:rPr>
              <a:t> if the 8% income tax rate</a:t>
            </a:r>
            <a:r>
              <a:rPr lang="en-US" sz="1400" dirty="0">
                <a:latin typeface="Roboto" panose="020B0604020202020204" charset="0"/>
                <a:ea typeface="Roboto" panose="020B0604020202020204" charset="0"/>
              </a:rPr>
              <a:t> option is initially selected.  Any income tax paid under the said flat rate shall be deducted from the income tax due under the graduated income tax rates.  The </a:t>
            </a:r>
            <a:r>
              <a:rPr lang="en-US" sz="1400" dirty="0">
                <a:solidFill>
                  <a:srgbClr val="FF0000"/>
                </a:solidFill>
                <a:latin typeface="Roboto" panose="020B0604020202020204" charset="0"/>
                <a:ea typeface="Roboto" panose="020B0604020202020204" charset="0"/>
              </a:rPr>
              <a:t>percentage tax due</a:t>
            </a:r>
            <a:r>
              <a:rPr lang="en-US" sz="1400" dirty="0">
                <a:latin typeface="Roboto" panose="020B0604020202020204" charset="0"/>
                <a:ea typeface="Roboto" panose="020B0604020202020204" charset="0"/>
              </a:rPr>
              <a:t> from the beginning of the taxable year or commencement of business/practice of profession shall be due on the month/quarter immediately following such registration update.</a:t>
            </a:r>
          </a:p>
          <a:p>
            <a:pPr marL="536575" indent="-354013">
              <a:spcBef>
                <a:spcPts val="600"/>
              </a:spcBef>
              <a:buFont typeface="Arial" panose="020B0604020202020204" pitchFamily="34" charset="0"/>
              <a:buChar char="•"/>
            </a:pPr>
            <a:r>
              <a:rPr lang="en-US" sz="1400" dirty="0">
                <a:latin typeface="Roboto" panose="020B0604020202020204" charset="0"/>
                <a:ea typeface="Roboto" panose="020B0604020202020204" charset="0"/>
              </a:rPr>
              <a:t>However, </a:t>
            </a:r>
            <a:r>
              <a:rPr lang="en-US" sz="1400" dirty="0">
                <a:solidFill>
                  <a:srgbClr val="FF0000"/>
                </a:solidFill>
                <a:latin typeface="Roboto" panose="020B0604020202020204" charset="0"/>
                <a:ea typeface="Roboto" panose="020B0604020202020204" charset="0"/>
              </a:rPr>
              <a:t>if the graduated income tax rates</a:t>
            </a:r>
            <a:r>
              <a:rPr lang="en-US" sz="1400" dirty="0">
                <a:latin typeface="Roboto" panose="020B0604020202020204" charset="0"/>
                <a:ea typeface="Roboto" panose="020B0604020202020204" charset="0"/>
              </a:rPr>
              <a:t> is selected from the beginning, then taxpayer </a:t>
            </a:r>
            <a:r>
              <a:rPr lang="en-US" sz="1400" dirty="0">
                <a:solidFill>
                  <a:srgbClr val="FF0000"/>
                </a:solidFill>
                <a:latin typeface="Roboto" panose="020B0604020202020204" charset="0"/>
                <a:ea typeface="Roboto" panose="020B0604020202020204" charset="0"/>
              </a:rPr>
              <a:t>ceases to be liable </a:t>
            </a:r>
            <a:r>
              <a:rPr lang="en-US" sz="1400" dirty="0">
                <a:latin typeface="Roboto" panose="020B0604020202020204" charset="0"/>
                <a:ea typeface="Roboto" panose="020B0604020202020204" charset="0"/>
              </a:rPr>
              <a:t>to percentage tax and instead is now liable to VAT.</a:t>
            </a:r>
            <a:endParaRPr lang="en-PH" sz="1400" dirty="0">
              <a:latin typeface="Roboto" panose="020B0604020202020204" charset="0"/>
              <a:ea typeface="Roboto" panose="020B0604020202020204" charset="0"/>
            </a:endParaRPr>
          </a:p>
          <a:p>
            <a:endParaRPr lang="en-PH" dirty="0"/>
          </a:p>
        </p:txBody>
      </p:sp>
    </p:spTree>
    <p:extLst>
      <p:ext uri="{BB962C8B-B14F-4D97-AF65-F5344CB8AC3E}">
        <p14:creationId xmlns:p14="http://schemas.microsoft.com/office/powerpoint/2010/main" xmlns="" val="3557410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sz="1400" dirty="0">
                <a:latin typeface="Roboto" panose="020B0604020202020204" charset="0"/>
                <a:ea typeface="Roboto" panose="020B0604020202020204" charset="0"/>
              </a:rPr>
              <a:t>In connection with the provision on the 8% income tax rate option under Section 24(A)(2)(b) and Section 24(A)(2)(c) of the Tax Code, as amended  </a:t>
            </a:r>
          </a:p>
          <a:p>
            <a:pPr algn="just"/>
            <a:endParaRPr lang="en-US" sz="1400" dirty="0">
              <a:latin typeface="Roboto" panose="020B0604020202020204" charset="0"/>
              <a:ea typeface="Roboto" panose="020B0604020202020204" charset="0"/>
            </a:endParaRPr>
          </a:p>
          <a:p>
            <a:pPr marL="914400" indent="-457200" algn="just">
              <a:buFontTx/>
              <a:buChar char="-"/>
            </a:pPr>
            <a:r>
              <a:rPr lang="en-US" sz="1400" dirty="0">
                <a:latin typeface="Roboto" panose="020B0604020202020204" charset="0"/>
                <a:ea typeface="Roboto" panose="020B0604020202020204" charset="0"/>
              </a:rPr>
              <a:t>All existing VAT registered taxpayers whose gross sales/receipts and other non-operating income in the </a:t>
            </a:r>
            <a:r>
              <a:rPr lang="en-US" sz="1400" dirty="0">
                <a:solidFill>
                  <a:srgbClr val="FF0000"/>
                </a:solidFill>
                <a:latin typeface="Roboto" panose="020B0604020202020204" charset="0"/>
                <a:ea typeface="Roboto" panose="020B0604020202020204" charset="0"/>
              </a:rPr>
              <a:t>preceding year </a:t>
            </a:r>
            <a:r>
              <a:rPr lang="en-US" sz="1400" dirty="0">
                <a:latin typeface="Roboto" panose="020B0604020202020204" charset="0"/>
                <a:ea typeface="Roboto" panose="020B0604020202020204" charset="0"/>
              </a:rPr>
              <a:t>did not exceed the VAT threshold of P3,000,000.00 have the </a:t>
            </a:r>
            <a:r>
              <a:rPr lang="en-US" sz="1400" dirty="0">
                <a:solidFill>
                  <a:srgbClr val="C00000"/>
                </a:solidFill>
                <a:latin typeface="Roboto" panose="020B0604020202020204" charset="0"/>
                <a:ea typeface="Roboto" panose="020B0604020202020204" charset="0"/>
              </a:rPr>
              <a:t>option to update their registration to non-VAT</a:t>
            </a:r>
            <a:r>
              <a:rPr lang="en-US" sz="1400" dirty="0">
                <a:latin typeface="Roboto" panose="020B0604020202020204" charset="0"/>
                <a:ea typeface="Roboto" panose="020B0604020202020204" charset="0"/>
              </a:rPr>
              <a:t> </a:t>
            </a:r>
            <a:r>
              <a:rPr lang="en-US" sz="1400" dirty="0">
                <a:solidFill>
                  <a:srgbClr val="FF0000"/>
                </a:solidFill>
                <a:latin typeface="Roboto" panose="020B0604020202020204" charset="0"/>
                <a:ea typeface="Roboto" panose="020B0604020202020204" charset="0"/>
              </a:rPr>
              <a:t>on or before March 31, 2018</a:t>
            </a:r>
            <a:r>
              <a:rPr lang="en-US" sz="1400" dirty="0">
                <a:latin typeface="Roboto" panose="020B0604020202020204" charset="0"/>
                <a:ea typeface="Roboto" panose="020B0604020202020204" charset="0"/>
              </a:rPr>
              <a:t>, following the existing procedures on registration updates, and the inventory and  surrender/cancellation of unused VAT invoices/receipts.</a:t>
            </a:r>
            <a:endParaRPr lang="en-PH" sz="1400" dirty="0">
              <a:latin typeface="Roboto" panose="020B0604020202020204" charset="0"/>
              <a:ea typeface="Roboto" panose="020B0604020202020204" charset="0"/>
            </a:endParaRPr>
          </a:p>
          <a:p>
            <a:endParaRPr lang="en-PH" dirty="0"/>
          </a:p>
        </p:txBody>
      </p:sp>
    </p:spTree>
    <p:extLst>
      <p:ext uri="{BB962C8B-B14F-4D97-AF65-F5344CB8AC3E}">
        <p14:creationId xmlns:p14="http://schemas.microsoft.com/office/powerpoint/2010/main" xmlns="" val="1781583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Shape 244"/>
          <p:cNvSpPr>
            <a:spLocks noGrp="1" noRot="1" noChangeAspect="1"/>
          </p:cNvSpPr>
          <p:nvPr>
            <p:ph type="sldImg" idx="2"/>
          </p:nvPr>
        </p:nvSpPr>
        <p:spPr>
          <a:xfrm>
            <a:off x="3309938" y="533400"/>
            <a:ext cx="4751387" cy="26733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5" name="Shape 245"/>
          <p:cNvSpPr txBox="1">
            <a:spLocks noGrp="1"/>
          </p:cNvSpPr>
          <p:nvPr>
            <p:ph type="body" idx="1"/>
          </p:nvPr>
        </p:nvSpPr>
        <p:spPr>
          <a:xfrm>
            <a:off x="1137247" y="3385440"/>
            <a:ext cx="9097940" cy="3207258"/>
          </a:xfrm>
          <a:prstGeom prst="rect">
            <a:avLst/>
          </a:prstGeom>
        </p:spPr>
        <p:txBody>
          <a:bodyPr lIns="93162" tIns="93162" rIns="93162" bIns="93162" anchor="t" anchorCtr="0">
            <a:noAutofit/>
          </a:bodyPr>
          <a:lstStyle/>
          <a:p>
            <a:r>
              <a:rPr lang="en-PH" b="1" u="sng" baseline="0" dirty="0"/>
              <a:t>SCRIPT:</a:t>
            </a:r>
          </a:p>
          <a:p>
            <a:endParaRPr lang="en-PH" baseline="0" dirty="0"/>
          </a:p>
        </p:txBody>
      </p:sp>
    </p:spTree>
    <p:extLst>
      <p:ext uri="{BB962C8B-B14F-4D97-AF65-F5344CB8AC3E}">
        <p14:creationId xmlns:p14="http://schemas.microsoft.com/office/powerpoint/2010/main" xmlns="" val="15997719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xmlns="" val="39668082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xmlns="" val="41766170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xmlns="" val="22736662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a:spLocks noGrp="1" noRot="1" noChangeAspect="1"/>
          </p:cNvSpPr>
          <p:nvPr>
            <p:ph type="sldImg" idx="2"/>
          </p:nvPr>
        </p:nvSpPr>
        <p:spPr>
          <a:xfrm>
            <a:off x="3309938" y="533400"/>
            <a:ext cx="4751387" cy="26733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Shape 59"/>
          <p:cNvSpPr txBox="1">
            <a:spLocks noGrp="1"/>
          </p:cNvSpPr>
          <p:nvPr>
            <p:ph type="body" idx="1"/>
          </p:nvPr>
        </p:nvSpPr>
        <p:spPr>
          <a:xfrm>
            <a:off x="1137247" y="3385440"/>
            <a:ext cx="9097940" cy="3207258"/>
          </a:xfrm>
          <a:prstGeom prst="rect">
            <a:avLst/>
          </a:prstGeom>
        </p:spPr>
        <p:txBody>
          <a:bodyPr lIns="93162" tIns="93162" rIns="93162" bIns="93162" anchor="t" anchorCtr="0">
            <a:noAutofit/>
          </a:bodyPr>
          <a:lstStyle/>
          <a:p>
            <a:r>
              <a:rPr lang="en-PH" b="1" u="sng" dirty="0"/>
              <a:t>SCRIPT:</a:t>
            </a:r>
            <a:r>
              <a:rPr lang="en-PH" b="1" u="sng" baseline="0" dirty="0"/>
              <a:t>  </a:t>
            </a:r>
            <a:endParaRPr lang="en-PH" b="1" u="sng" dirty="0"/>
          </a:p>
        </p:txBody>
      </p:sp>
    </p:spTree>
    <p:extLst>
      <p:ext uri="{BB962C8B-B14F-4D97-AF65-F5344CB8AC3E}">
        <p14:creationId xmlns:p14="http://schemas.microsoft.com/office/powerpoint/2010/main" xmlns="" val="92962641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177463811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2710247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Shape 244"/>
          <p:cNvSpPr>
            <a:spLocks noGrp="1" noRot="1" noChangeAspect="1"/>
          </p:cNvSpPr>
          <p:nvPr>
            <p:ph type="sldImg" idx="2"/>
          </p:nvPr>
        </p:nvSpPr>
        <p:spPr>
          <a:xfrm>
            <a:off x="3309938" y="533400"/>
            <a:ext cx="4751387" cy="26733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5" name="Shape 245"/>
          <p:cNvSpPr txBox="1">
            <a:spLocks noGrp="1"/>
          </p:cNvSpPr>
          <p:nvPr>
            <p:ph type="body" idx="1"/>
          </p:nvPr>
        </p:nvSpPr>
        <p:spPr>
          <a:xfrm>
            <a:off x="1137247" y="3385440"/>
            <a:ext cx="9097940" cy="3207258"/>
          </a:xfrm>
          <a:prstGeom prst="rect">
            <a:avLst/>
          </a:prstGeom>
        </p:spPr>
        <p:txBody>
          <a:bodyPr lIns="93162" tIns="93162" rIns="93162" bIns="93162" anchor="t" anchorCtr="0">
            <a:noAutofit/>
          </a:bodyPr>
          <a:lstStyle/>
          <a:p>
            <a:r>
              <a:rPr lang="en-PH" b="1" u="sng" baseline="0" dirty="0"/>
              <a:t>SCRIPT:</a:t>
            </a:r>
          </a:p>
          <a:p>
            <a:endParaRPr lang="en-PH" baseline="0" dirty="0"/>
          </a:p>
        </p:txBody>
      </p:sp>
    </p:spTree>
    <p:extLst>
      <p:ext uri="{BB962C8B-B14F-4D97-AF65-F5344CB8AC3E}">
        <p14:creationId xmlns:p14="http://schemas.microsoft.com/office/powerpoint/2010/main" xmlns="" val="168434906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34733971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171452569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5904362C-BE5A-49BE-AB22-F5EE0A98BCC5}" type="slidenum">
              <a:rPr lang="en-PH" smtClean="0"/>
              <a:pPr/>
              <a:t>35</a:t>
            </a:fld>
            <a:endParaRPr lang="en-PH" dirty="0"/>
          </a:p>
        </p:txBody>
      </p:sp>
    </p:spTree>
    <p:extLst>
      <p:ext uri="{BB962C8B-B14F-4D97-AF65-F5344CB8AC3E}">
        <p14:creationId xmlns:p14="http://schemas.microsoft.com/office/powerpoint/2010/main" xmlns="" val="188400501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314871226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141165038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364142682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lnSpc>
                <a:spcPct val="120000"/>
              </a:lnSpc>
              <a:spcBef>
                <a:spcPts val="600"/>
              </a:spcBef>
              <a:buFont typeface="Wingdings" panose="05000000000000000000" pitchFamily="2" charset="2"/>
              <a:buChar char="Ø"/>
            </a:pPr>
            <a:r>
              <a:rPr lang="en-PH" sz="1400" dirty="0">
                <a:latin typeface="Roboto" panose="020B0604020202020204" charset="0"/>
                <a:ea typeface="Roboto" panose="020B0604020202020204" charset="0"/>
              </a:rPr>
              <a:t>Taxpayer shall be </a:t>
            </a:r>
            <a:r>
              <a:rPr lang="en-PH" sz="1400" dirty="0">
                <a:solidFill>
                  <a:srgbClr val="FF0000"/>
                </a:solidFill>
                <a:latin typeface="Roboto" panose="020B0604020202020204" charset="0"/>
                <a:ea typeface="Roboto" panose="020B0604020202020204" charset="0"/>
              </a:rPr>
              <a:t>considered as having availed of the graduated income tax rates</a:t>
            </a:r>
          </a:p>
          <a:p>
            <a:pPr marL="1143000" indent="-457200">
              <a:lnSpc>
                <a:spcPct val="120000"/>
              </a:lnSpc>
              <a:spcBef>
                <a:spcPts val="600"/>
              </a:spcBef>
              <a:buFont typeface="Arial" panose="020B0604020202020204" pitchFamily="34" charset="0"/>
              <a:buChar char="•"/>
            </a:pPr>
            <a:r>
              <a:rPr lang="en-PH" sz="1400" dirty="0">
                <a:latin typeface="Roboto" panose="020B0604020202020204" charset="0"/>
                <a:ea typeface="Roboto" panose="020B0604020202020204" charset="0"/>
              </a:rPr>
              <a:t>unless the taxpayer signifies the intention to elect the 8% income tax rate in the </a:t>
            </a:r>
            <a:r>
              <a:rPr lang="en-PH" sz="1400" dirty="0">
                <a:solidFill>
                  <a:srgbClr val="FF0000"/>
                </a:solidFill>
                <a:latin typeface="Roboto" panose="020B0604020202020204" charset="0"/>
                <a:ea typeface="Roboto" panose="020B0604020202020204" charset="0"/>
              </a:rPr>
              <a:t>1</a:t>
            </a:r>
            <a:r>
              <a:rPr lang="en-PH" sz="1400" baseline="30000" dirty="0">
                <a:solidFill>
                  <a:srgbClr val="FF0000"/>
                </a:solidFill>
                <a:latin typeface="Roboto" panose="020B0604020202020204" charset="0"/>
                <a:ea typeface="Roboto" panose="020B0604020202020204" charset="0"/>
              </a:rPr>
              <a:t>st</a:t>
            </a:r>
            <a:r>
              <a:rPr lang="en-PH" sz="1400" dirty="0">
                <a:solidFill>
                  <a:srgbClr val="FF0000"/>
                </a:solidFill>
                <a:latin typeface="Roboto" panose="020B0604020202020204" charset="0"/>
                <a:ea typeface="Roboto" panose="020B0604020202020204" charset="0"/>
              </a:rPr>
              <a:t> Quarter</a:t>
            </a:r>
            <a:r>
              <a:rPr lang="en-US" sz="1400" dirty="0">
                <a:solidFill>
                  <a:srgbClr val="FF0000"/>
                </a:solidFill>
                <a:latin typeface="Roboto" panose="020B0604020202020204" charset="0"/>
                <a:ea typeface="Roboto" panose="020B0604020202020204" charset="0"/>
              </a:rPr>
              <a:t> </a:t>
            </a:r>
            <a:r>
              <a:rPr lang="en-US" sz="1400" dirty="0">
                <a:latin typeface="Roboto" panose="020B0604020202020204" charset="0"/>
                <a:ea typeface="Roboto" panose="020B0604020202020204" charset="0"/>
              </a:rPr>
              <a:t>Percentage and/or</a:t>
            </a:r>
            <a:r>
              <a:rPr lang="en-PH" sz="1400" dirty="0">
                <a:latin typeface="Roboto" panose="020B0604020202020204" charset="0"/>
                <a:ea typeface="Roboto" panose="020B0604020202020204" charset="0"/>
              </a:rPr>
              <a:t> Income Tax Return </a:t>
            </a:r>
            <a:r>
              <a:rPr lang="en-US" sz="1400" dirty="0">
                <a:latin typeface="Roboto" panose="020B0604020202020204" charset="0"/>
                <a:ea typeface="Roboto" panose="020B0604020202020204" charset="0"/>
              </a:rPr>
              <a:t>or on the </a:t>
            </a:r>
            <a:r>
              <a:rPr lang="en-US" sz="1400" dirty="0">
                <a:solidFill>
                  <a:srgbClr val="FF0000"/>
                </a:solidFill>
                <a:latin typeface="Roboto" panose="020B0604020202020204" charset="0"/>
                <a:ea typeface="Roboto" panose="020B0604020202020204" charset="0"/>
              </a:rPr>
              <a:t>initial quarter </a:t>
            </a:r>
            <a:r>
              <a:rPr lang="en-US" sz="1400" dirty="0">
                <a:latin typeface="Roboto" panose="020B0604020202020204" charset="0"/>
                <a:ea typeface="Roboto" panose="020B0604020202020204" charset="0"/>
              </a:rPr>
              <a:t>return of the taxable year after the commencement of a new business/practice of profession</a:t>
            </a:r>
            <a:r>
              <a:rPr lang="en-PH" sz="1400" dirty="0">
                <a:latin typeface="Roboto" panose="020B0604020202020204" charset="0"/>
                <a:ea typeface="Roboto" panose="020B0604020202020204" charset="0"/>
              </a:rPr>
              <a:t>;</a:t>
            </a:r>
          </a:p>
          <a:p>
            <a:pPr marL="1143000" indent="-457200">
              <a:lnSpc>
                <a:spcPct val="120000"/>
              </a:lnSpc>
              <a:spcBef>
                <a:spcPts val="600"/>
              </a:spcBef>
              <a:buFont typeface="Arial" panose="020B0604020202020204" pitchFamily="34" charset="0"/>
              <a:buChar char="•"/>
            </a:pPr>
            <a:r>
              <a:rPr lang="en-PH" sz="1400" dirty="0">
                <a:latin typeface="Roboto" panose="020B0604020202020204" charset="0"/>
                <a:ea typeface="Roboto" panose="020B0604020202020204" charset="0"/>
              </a:rPr>
              <a:t>such election shall be </a:t>
            </a:r>
            <a:r>
              <a:rPr lang="en-PH" sz="1400" dirty="0">
                <a:solidFill>
                  <a:srgbClr val="FF0000"/>
                </a:solidFill>
                <a:latin typeface="Roboto" panose="020B0604020202020204" charset="0"/>
                <a:ea typeface="Roboto" panose="020B0604020202020204" charset="0"/>
              </a:rPr>
              <a:t>irrevocable </a:t>
            </a:r>
            <a:r>
              <a:rPr lang="en-US" sz="1400" dirty="0">
                <a:latin typeface="Roboto" panose="020B0604020202020204" charset="0"/>
                <a:ea typeface="Roboto" panose="020B0604020202020204" charset="0"/>
              </a:rPr>
              <a:t>and </a:t>
            </a:r>
            <a:r>
              <a:rPr lang="en-US" sz="1400" dirty="0">
                <a:solidFill>
                  <a:srgbClr val="FF0000"/>
                </a:solidFill>
                <a:latin typeface="Roboto" panose="020B0604020202020204" charset="0"/>
                <a:ea typeface="Roboto" panose="020B0604020202020204" charset="0"/>
              </a:rPr>
              <a:t>no amendment of option</a:t>
            </a:r>
            <a:r>
              <a:rPr lang="en-US" sz="1400" dirty="0">
                <a:latin typeface="Roboto" panose="020B0604020202020204" charset="0"/>
                <a:ea typeface="Roboto" panose="020B0604020202020204" charset="0"/>
              </a:rPr>
              <a:t> shall be made for the said taxable year.</a:t>
            </a:r>
            <a:r>
              <a:rPr lang="en-PH" sz="1400" dirty="0">
                <a:solidFill>
                  <a:srgbClr val="FF0000"/>
                </a:solidFill>
                <a:latin typeface="Roboto" panose="020B0604020202020204" charset="0"/>
                <a:ea typeface="Roboto" panose="020B0604020202020204" charset="0"/>
              </a:rPr>
              <a:t> </a:t>
            </a:r>
          </a:p>
          <a:p>
            <a:endParaRPr lang="en-PH" sz="1400" dirty="0"/>
          </a:p>
        </p:txBody>
      </p:sp>
    </p:spTree>
    <p:extLst>
      <p:ext uri="{BB962C8B-B14F-4D97-AF65-F5344CB8AC3E}">
        <p14:creationId xmlns:p14="http://schemas.microsoft.com/office/powerpoint/2010/main" xmlns="" val="58441055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67303011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BIR Form 1604-CF will be separated into 1604-C and 1604-F</a:t>
            </a:r>
          </a:p>
        </p:txBody>
      </p:sp>
      <p:sp>
        <p:nvSpPr>
          <p:cNvPr id="4" name="Slide Number Placeholder 3"/>
          <p:cNvSpPr>
            <a:spLocks noGrp="1"/>
          </p:cNvSpPr>
          <p:nvPr>
            <p:ph type="sldNum" sz="quarter" idx="10"/>
          </p:nvPr>
        </p:nvSpPr>
        <p:spPr/>
        <p:txBody>
          <a:bodyPr/>
          <a:lstStyle/>
          <a:p>
            <a:pPr>
              <a:defRPr/>
            </a:pPr>
            <a:fld id="{DA05351C-4F16-424C-B71A-BDDAA90973F0}" type="slidenum">
              <a:rPr lang="en-PH" smtClean="0"/>
              <a:pPr>
                <a:defRPr/>
              </a:pPr>
              <a:t>45</a:t>
            </a:fld>
            <a:endParaRPr lang="en-PH" dirty="0"/>
          </a:p>
        </p:txBody>
      </p:sp>
    </p:spTree>
    <p:extLst>
      <p:ext uri="{BB962C8B-B14F-4D97-AF65-F5344CB8AC3E}">
        <p14:creationId xmlns:p14="http://schemas.microsoft.com/office/powerpoint/2010/main" xmlns="" val="157440315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BIR Form 1604-CF will be separated into 1604-C and 1604-F</a:t>
            </a:r>
          </a:p>
        </p:txBody>
      </p:sp>
      <p:sp>
        <p:nvSpPr>
          <p:cNvPr id="4" name="Slide Number Placeholder 3"/>
          <p:cNvSpPr>
            <a:spLocks noGrp="1"/>
          </p:cNvSpPr>
          <p:nvPr>
            <p:ph type="sldNum" sz="quarter" idx="10"/>
          </p:nvPr>
        </p:nvSpPr>
        <p:spPr/>
        <p:txBody>
          <a:bodyPr/>
          <a:lstStyle/>
          <a:p>
            <a:pPr>
              <a:defRPr/>
            </a:pPr>
            <a:fld id="{DA05351C-4F16-424C-B71A-BDDAA90973F0}" type="slidenum">
              <a:rPr lang="en-PH" smtClean="0"/>
              <a:pPr>
                <a:defRPr/>
              </a:pPr>
              <a:t>46</a:t>
            </a:fld>
            <a:endParaRPr lang="en-PH" dirty="0"/>
          </a:p>
        </p:txBody>
      </p:sp>
    </p:spTree>
    <p:extLst>
      <p:ext uri="{BB962C8B-B14F-4D97-AF65-F5344CB8AC3E}">
        <p14:creationId xmlns:p14="http://schemas.microsoft.com/office/powerpoint/2010/main" xmlns="" val="149811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Shape 244"/>
          <p:cNvSpPr>
            <a:spLocks noGrp="1" noRot="1" noChangeAspect="1"/>
          </p:cNvSpPr>
          <p:nvPr>
            <p:ph type="sldImg" idx="2"/>
          </p:nvPr>
        </p:nvSpPr>
        <p:spPr>
          <a:xfrm>
            <a:off x="3309938" y="533400"/>
            <a:ext cx="4751387" cy="26733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5" name="Shape 245"/>
          <p:cNvSpPr txBox="1">
            <a:spLocks noGrp="1"/>
          </p:cNvSpPr>
          <p:nvPr>
            <p:ph type="body" idx="1"/>
          </p:nvPr>
        </p:nvSpPr>
        <p:spPr>
          <a:xfrm>
            <a:off x="1137247" y="3385440"/>
            <a:ext cx="9097940" cy="3207258"/>
          </a:xfrm>
          <a:prstGeom prst="rect">
            <a:avLst/>
          </a:prstGeom>
        </p:spPr>
        <p:txBody>
          <a:bodyPr lIns="93162" tIns="93162" rIns="93162" bIns="93162" anchor="t" anchorCtr="0">
            <a:noAutofit/>
          </a:bodyPr>
          <a:lstStyle/>
          <a:p>
            <a:r>
              <a:rPr lang="en-PH" b="1" u="sng" baseline="0" dirty="0"/>
              <a:t>SCRIPT:</a:t>
            </a:r>
          </a:p>
          <a:p>
            <a:endParaRPr lang="en-PH" baseline="0" dirty="0"/>
          </a:p>
        </p:txBody>
      </p:sp>
    </p:spTree>
    <p:extLst>
      <p:ext uri="{BB962C8B-B14F-4D97-AF65-F5344CB8AC3E}">
        <p14:creationId xmlns:p14="http://schemas.microsoft.com/office/powerpoint/2010/main" xmlns="" val="256388603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BIR Form 1604-CF will be separated into 1604-C and 1604-F</a:t>
            </a:r>
          </a:p>
        </p:txBody>
      </p:sp>
      <p:sp>
        <p:nvSpPr>
          <p:cNvPr id="4" name="Slide Number Placeholder 3"/>
          <p:cNvSpPr>
            <a:spLocks noGrp="1"/>
          </p:cNvSpPr>
          <p:nvPr>
            <p:ph type="sldNum" sz="quarter" idx="10"/>
          </p:nvPr>
        </p:nvSpPr>
        <p:spPr/>
        <p:txBody>
          <a:bodyPr/>
          <a:lstStyle/>
          <a:p>
            <a:pPr>
              <a:defRPr/>
            </a:pPr>
            <a:fld id="{DA05351C-4F16-424C-B71A-BDDAA90973F0}" type="slidenum">
              <a:rPr lang="en-PH" smtClean="0"/>
              <a:pPr>
                <a:defRPr/>
              </a:pPr>
              <a:t>47</a:t>
            </a:fld>
            <a:endParaRPr lang="en-PH" dirty="0"/>
          </a:p>
        </p:txBody>
      </p:sp>
    </p:spTree>
    <p:extLst>
      <p:ext uri="{BB962C8B-B14F-4D97-AF65-F5344CB8AC3E}">
        <p14:creationId xmlns:p14="http://schemas.microsoft.com/office/powerpoint/2010/main" xmlns="" val="240972603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26353959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lnSpc>
                <a:spcPct val="120000"/>
              </a:lnSpc>
              <a:spcBef>
                <a:spcPts val="600"/>
              </a:spcBef>
              <a:buFont typeface="Wingdings" panose="05000000000000000000" pitchFamily="2" charset="2"/>
              <a:buChar char="Ø"/>
            </a:pPr>
            <a:r>
              <a:rPr lang="en-PH" sz="1400" dirty="0">
                <a:latin typeface="Roboto" panose="020B0604020202020204" charset="0"/>
                <a:ea typeface="Roboto" panose="020B0604020202020204" charset="0"/>
              </a:rPr>
              <a:t>Taxpayer shall be </a:t>
            </a:r>
            <a:r>
              <a:rPr lang="en-PH" sz="1400" dirty="0">
                <a:solidFill>
                  <a:srgbClr val="FF0000"/>
                </a:solidFill>
                <a:latin typeface="Roboto" panose="020B0604020202020204" charset="0"/>
                <a:ea typeface="Roboto" panose="020B0604020202020204" charset="0"/>
              </a:rPr>
              <a:t>considered as having availed of the graduated income tax rates</a:t>
            </a:r>
          </a:p>
          <a:p>
            <a:pPr marL="1143000" indent="-457200">
              <a:lnSpc>
                <a:spcPct val="120000"/>
              </a:lnSpc>
              <a:spcBef>
                <a:spcPts val="600"/>
              </a:spcBef>
              <a:buFont typeface="Arial" panose="020B0604020202020204" pitchFamily="34" charset="0"/>
              <a:buChar char="•"/>
            </a:pPr>
            <a:r>
              <a:rPr lang="en-PH" sz="1400" dirty="0">
                <a:latin typeface="Roboto" panose="020B0604020202020204" charset="0"/>
                <a:ea typeface="Roboto" panose="020B0604020202020204" charset="0"/>
              </a:rPr>
              <a:t>unless the taxpayer signifies the intention to elect the 8% income tax rate in the </a:t>
            </a:r>
            <a:r>
              <a:rPr lang="en-PH" sz="1400" dirty="0">
                <a:solidFill>
                  <a:srgbClr val="FF0000"/>
                </a:solidFill>
                <a:latin typeface="Roboto" panose="020B0604020202020204" charset="0"/>
                <a:ea typeface="Roboto" panose="020B0604020202020204" charset="0"/>
              </a:rPr>
              <a:t>1</a:t>
            </a:r>
            <a:r>
              <a:rPr lang="en-PH" sz="1400" baseline="30000" dirty="0">
                <a:solidFill>
                  <a:srgbClr val="FF0000"/>
                </a:solidFill>
                <a:latin typeface="Roboto" panose="020B0604020202020204" charset="0"/>
                <a:ea typeface="Roboto" panose="020B0604020202020204" charset="0"/>
              </a:rPr>
              <a:t>st</a:t>
            </a:r>
            <a:r>
              <a:rPr lang="en-PH" sz="1400" dirty="0">
                <a:solidFill>
                  <a:srgbClr val="FF0000"/>
                </a:solidFill>
                <a:latin typeface="Roboto" panose="020B0604020202020204" charset="0"/>
                <a:ea typeface="Roboto" panose="020B0604020202020204" charset="0"/>
              </a:rPr>
              <a:t> Quarter</a:t>
            </a:r>
            <a:r>
              <a:rPr lang="en-US" sz="1400" dirty="0">
                <a:solidFill>
                  <a:srgbClr val="FF0000"/>
                </a:solidFill>
                <a:latin typeface="Roboto" panose="020B0604020202020204" charset="0"/>
                <a:ea typeface="Roboto" panose="020B0604020202020204" charset="0"/>
              </a:rPr>
              <a:t> </a:t>
            </a:r>
            <a:r>
              <a:rPr lang="en-US" sz="1400" dirty="0">
                <a:latin typeface="Roboto" panose="020B0604020202020204" charset="0"/>
                <a:ea typeface="Roboto" panose="020B0604020202020204" charset="0"/>
              </a:rPr>
              <a:t>Percentage and/or</a:t>
            </a:r>
            <a:r>
              <a:rPr lang="en-PH" sz="1400" dirty="0">
                <a:latin typeface="Roboto" panose="020B0604020202020204" charset="0"/>
                <a:ea typeface="Roboto" panose="020B0604020202020204" charset="0"/>
              </a:rPr>
              <a:t> Income Tax Return </a:t>
            </a:r>
            <a:r>
              <a:rPr lang="en-US" sz="1400" dirty="0">
                <a:latin typeface="Roboto" panose="020B0604020202020204" charset="0"/>
                <a:ea typeface="Roboto" panose="020B0604020202020204" charset="0"/>
              </a:rPr>
              <a:t>or on the </a:t>
            </a:r>
            <a:r>
              <a:rPr lang="en-US" sz="1400" dirty="0">
                <a:solidFill>
                  <a:srgbClr val="FF0000"/>
                </a:solidFill>
                <a:latin typeface="Roboto" panose="020B0604020202020204" charset="0"/>
                <a:ea typeface="Roboto" panose="020B0604020202020204" charset="0"/>
              </a:rPr>
              <a:t>initial quarter </a:t>
            </a:r>
            <a:r>
              <a:rPr lang="en-US" sz="1400" dirty="0">
                <a:latin typeface="Roboto" panose="020B0604020202020204" charset="0"/>
                <a:ea typeface="Roboto" panose="020B0604020202020204" charset="0"/>
              </a:rPr>
              <a:t>return of the taxable year after the commencement of a new business/practice of profession</a:t>
            </a:r>
            <a:r>
              <a:rPr lang="en-PH" sz="1400" dirty="0">
                <a:latin typeface="Roboto" panose="020B0604020202020204" charset="0"/>
                <a:ea typeface="Roboto" panose="020B0604020202020204" charset="0"/>
              </a:rPr>
              <a:t>;</a:t>
            </a:r>
          </a:p>
          <a:p>
            <a:pPr marL="1143000" indent="-457200">
              <a:lnSpc>
                <a:spcPct val="120000"/>
              </a:lnSpc>
              <a:spcBef>
                <a:spcPts val="600"/>
              </a:spcBef>
              <a:buFont typeface="Arial" panose="020B0604020202020204" pitchFamily="34" charset="0"/>
              <a:buChar char="•"/>
            </a:pPr>
            <a:r>
              <a:rPr lang="en-PH" sz="1400" dirty="0">
                <a:latin typeface="Roboto" panose="020B0604020202020204" charset="0"/>
                <a:ea typeface="Roboto" panose="020B0604020202020204" charset="0"/>
              </a:rPr>
              <a:t>such election shall be </a:t>
            </a:r>
            <a:r>
              <a:rPr lang="en-PH" sz="1400" dirty="0">
                <a:solidFill>
                  <a:srgbClr val="FF0000"/>
                </a:solidFill>
                <a:latin typeface="Roboto" panose="020B0604020202020204" charset="0"/>
                <a:ea typeface="Roboto" panose="020B0604020202020204" charset="0"/>
              </a:rPr>
              <a:t>irrevocable </a:t>
            </a:r>
            <a:r>
              <a:rPr lang="en-US" sz="1400" dirty="0">
                <a:latin typeface="Roboto" panose="020B0604020202020204" charset="0"/>
                <a:ea typeface="Roboto" panose="020B0604020202020204" charset="0"/>
              </a:rPr>
              <a:t>and </a:t>
            </a:r>
            <a:r>
              <a:rPr lang="en-US" sz="1400" dirty="0">
                <a:solidFill>
                  <a:srgbClr val="FF0000"/>
                </a:solidFill>
                <a:latin typeface="Roboto" panose="020B0604020202020204" charset="0"/>
                <a:ea typeface="Roboto" panose="020B0604020202020204" charset="0"/>
              </a:rPr>
              <a:t>no amendment of option</a:t>
            </a:r>
            <a:r>
              <a:rPr lang="en-US" sz="1400" dirty="0">
                <a:latin typeface="Roboto" panose="020B0604020202020204" charset="0"/>
                <a:ea typeface="Roboto" panose="020B0604020202020204" charset="0"/>
              </a:rPr>
              <a:t> shall be made for the said taxable year.</a:t>
            </a:r>
            <a:r>
              <a:rPr lang="en-PH" sz="1400" dirty="0">
                <a:solidFill>
                  <a:srgbClr val="FF0000"/>
                </a:solidFill>
                <a:latin typeface="Roboto" panose="020B0604020202020204" charset="0"/>
                <a:ea typeface="Roboto" panose="020B0604020202020204" charset="0"/>
              </a:rPr>
              <a:t> </a:t>
            </a:r>
          </a:p>
          <a:p>
            <a:endParaRPr lang="en-PH" sz="1400" dirty="0"/>
          </a:p>
        </p:txBody>
      </p:sp>
    </p:spTree>
    <p:extLst>
      <p:ext uri="{BB962C8B-B14F-4D97-AF65-F5344CB8AC3E}">
        <p14:creationId xmlns:p14="http://schemas.microsoft.com/office/powerpoint/2010/main" xmlns="" val="256501847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BIR Form 1604-CF will be separated into 1604-C and 1604-F</a:t>
            </a:r>
          </a:p>
        </p:txBody>
      </p:sp>
      <p:sp>
        <p:nvSpPr>
          <p:cNvPr id="4" name="Slide Number Placeholder 3"/>
          <p:cNvSpPr>
            <a:spLocks noGrp="1"/>
          </p:cNvSpPr>
          <p:nvPr>
            <p:ph type="sldNum" sz="quarter" idx="10"/>
          </p:nvPr>
        </p:nvSpPr>
        <p:spPr/>
        <p:txBody>
          <a:bodyPr/>
          <a:lstStyle/>
          <a:p>
            <a:pPr>
              <a:defRPr/>
            </a:pPr>
            <a:fld id="{DA05351C-4F16-424C-B71A-BDDAA90973F0}" type="slidenum">
              <a:rPr lang="en-PH" smtClean="0"/>
              <a:pPr>
                <a:defRPr/>
              </a:pPr>
              <a:t>53</a:t>
            </a:fld>
            <a:endParaRPr lang="en-PH" dirty="0"/>
          </a:p>
        </p:txBody>
      </p:sp>
    </p:spTree>
    <p:extLst>
      <p:ext uri="{BB962C8B-B14F-4D97-AF65-F5344CB8AC3E}">
        <p14:creationId xmlns:p14="http://schemas.microsoft.com/office/powerpoint/2010/main" xmlns="" val="416801903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04362C-BE5A-49BE-AB22-F5EE0A98BCC5}" type="slidenum">
              <a:rPr lang="en-PH" smtClean="0"/>
              <a:pPr/>
              <a:t>54</a:t>
            </a:fld>
            <a:endParaRPr lang="en-PH" dirty="0"/>
          </a:p>
        </p:txBody>
      </p:sp>
    </p:spTree>
    <p:extLst>
      <p:ext uri="{BB962C8B-B14F-4D97-AF65-F5344CB8AC3E}">
        <p14:creationId xmlns:p14="http://schemas.microsoft.com/office/powerpoint/2010/main" xmlns="" val="91424201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04362C-BE5A-49BE-AB22-F5EE0A98BCC5}" type="slidenum">
              <a:rPr lang="en-PH" smtClean="0"/>
              <a:pPr/>
              <a:t>55</a:t>
            </a:fld>
            <a:endParaRPr lang="en-PH" dirty="0"/>
          </a:p>
        </p:txBody>
      </p:sp>
    </p:spTree>
    <p:extLst>
      <p:ext uri="{BB962C8B-B14F-4D97-AF65-F5344CB8AC3E}">
        <p14:creationId xmlns:p14="http://schemas.microsoft.com/office/powerpoint/2010/main" xmlns="" val="133163288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lnSpc>
                <a:spcPct val="120000"/>
              </a:lnSpc>
              <a:spcBef>
                <a:spcPts val="600"/>
              </a:spcBef>
              <a:buFont typeface="Wingdings" panose="05000000000000000000" pitchFamily="2" charset="2"/>
              <a:buChar char="Ø"/>
            </a:pPr>
            <a:r>
              <a:rPr lang="en-PH" sz="1400" dirty="0">
                <a:latin typeface="Roboto" panose="020B0604020202020204" charset="0"/>
                <a:ea typeface="Roboto" panose="020B0604020202020204" charset="0"/>
              </a:rPr>
              <a:t>Taxpayer shall be </a:t>
            </a:r>
            <a:r>
              <a:rPr lang="en-PH" sz="1400" dirty="0">
                <a:solidFill>
                  <a:srgbClr val="FF0000"/>
                </a:solidFill>
                <a:latin typeface="Roboto" panose="020B0604020202020204" charset="0"/>
                <a:ea typeface="Roboto" panose="020B0604020202020204" charset="0"/>
              </a:rPr>
              <a:t>considered as having availed of the graduated income tax rates</a:t>
            </a:r>
          </a:p>
          <a:p>
            <a:pPr marL="1143000" indent="-457200">
              <a:lnSpc>
                <a:spcPct val="120000"/>
              </a:lnSpc>
              <a:spcBef>
                <a:spcPts val="600"/>
              </a:spcBef>
              <a:buFont typeface="Arial" panose="020B0604020202020204" pitchFamily="34" charset="0"/>
              <a:buChar char="•"/>
            </a:pPr>
            <a:r>
              <a:rPr lang="en-PH" sz="1400" dirty="0">
                <a:latin typeface="Roboto" panose="020B0604020202020204" charset="0"/>
                <a:ea typeface="Roboto" panose="020B0604020202020204" charset="0"/>
              </a:rPr>
              <a:t>unless the taxpayer signifies the intention to elect the 8% income tax rate in the </a:t>
            </a:r>
            <a:r>
              <a:rPr lang="en-PH" sz="1400" dirty="0">
                <a:solidFill>
                  <a:srgbClr val="FF0000"/>
                </a:solidFill>
                <a:latin typeface="Roboto" panose="020B0604020202020204" charset="0"/>
                <a:ea typeface="Roboto" panose="020B0604020202020204" charset="0"/>
              </a:rPr>
              <a:t>1</a:t>
            </a:r>
            <a:r>
              <a:rPr lang="en-PH" sz="1400" baseline="30000" dirty="0">
                <a:solidFill>
                  <a:srgbClr val="FF0000"/>
                </a:solidFill>
                <a:latin typeface="Roboto" panose="020B0604020202020204" charset="0"/>
                <a:ea typeface="Roboto" panose="020B0604020202020204" charset="0"/>
              </a:rPr>
              <a:t>st</a:t>
            </a:r>
            <a:r>
              <a:rPr lang="en-PH" sz="1400" dirty="0">
                <a:solidFill>
                  <a:srgbClr val="FF0000"/>
                </a:solidFill>
                <a:latin typeface="Roboto" panose="020B0604020202020204" charset="0"/>
                <a:ea typeface="Roboto" panose="020B0604020202020204" charset="0"/>
              </a:rPr>
              <a:t> Quarter</a:t>
            </a:r>
            <a:r>
              <a:rPr lang="en-US" sz="1400" dirty="0">
                <a:solidFill>
                  <a:srgbClr val="FF0000"/>
                </a:solidFill>
                <a:latin typeface="Roboto" panose="020B0604020202020204" charset="0"/>
                <a:ea typeface="Roboto" panose="020B0604020202020204" charset="0"/>
              </a:rPr>
              <a:t> </a:t>
            </a:r>
            <a:r>
              <a:rPr lang="en-US" sz="1400" dirty="0">
                <a:latin typeface="Roboto" panose="020B0604020202020204" charset="0"/>
                <a:ea typeface="Roboto" panose="020B0604020202020204" charset="0"/>
              </a:rPr>
              <a:t>Percentage and/or</a:t>
            </a:r>
            <a:r>
              <a:rPr lang="en-PH" sz="1400" dirty="0">
                <a:latin typeface="Roboto" panose="020B0604020202020204" charset="0"/>
                <a:ea typeface="Roboto" panose="020B0604020202020204" charset="0"/>
              </a:rPr>
              <a:t> Income Tax Return </a:t>
            </a:r>
            <a:r>
              <a:rPr lang="en-US" sz="1400" dirty="0">
                <a:latin typeface="Roboto" panose="020B0604020202020204" charset="0"/>
                <a:ea typeface="Roboto" panose="020B0604020202020204" charset="0"/>
              </a:rPr>
              <a:t>or on the </a:t>
            </a:r>
            <a:r>
              <a:rPr lang="en-US" sz="1400" dirty="0">
                <a:solidFill>
                  <a:srgbClr val="FF0000"/>
                </a:solidFill>
                <a:latin typeface="Roboto" panose="020B0604020202020204" charset="0"/>
                <a:ea typeface="Roboto" panose="020B0604020202020204" charset="0"/>
              </a:rPr>
              <a:t>initial quarter </a:t>
            </a:r>
            <a:r>
              <a:rPr lang="en-US" sz="1400" dirty="0">
                <a:latin typeface="Roboto" panose="020B0604020202020204" charset="0"/>
                <a:ea typeface="Roboto" panose="020B0604020202020204" charset="0"/>
              </a:rPr>
              <a:t>return of the taxable year after the commencement of a new business/practice of profession</a:t>
            </a:r>
            <a:r>
              <a:rPr lang="en-PH" sz="1400" dirty="0">
                <a:latin typeface="Roboto" panose="020B0604020202020204" charset="0"/>
                <a:ea typeface="Roboto" panose="020B0604020202020204" charset="0"/>
              </a:rPr>
              <a:t>;</a:t>
            </a:r>
          </a:p>
          <a:p>
            <a:pPr marL="1143000" indent="-457200">
              <a:lnSpc>
                <a:spcPct val="120000"/>
              </a:lnSpc>
              <a:spcBef>
                <a:spcPts val="600"/>
              </a:spcBef>
              <a:buFont typeface="Arial" panose="020B0604020202020204" pitchFamily="34" charset="0"/>
              <a:buChar char="•"/>
            </a:pPr>
            <a:r>
              <a:rPr lang="en-PH" sz="1400" dirty="0">
                <a:latin typeface="Roboto" panose="020B0604020202020204" charset="0"/>
                <a:ea typeface="Roboto" panose="020B0604020202020204" charset="0"/>
              </a:rPr>
              <a:t>such election shall be </a:t>
            </a:r>
            <a:r>
              <a:rPr lang="en-PH" sz="1400" dirty="0">
                <a:solidFill>
                  <a:srgbClr val="FF0000"/>
                </a:solidFill>
                <a:latin typeface="Roboto" panose="020B0604020202020204" charset="0"/>
                <a:ea typeface="Roboto" panose="020B0604020202020204" charset="0"/>
              </a:rPr>
              <a:t>irrevocable </a:t>
            </a:r>
            <a:r>
              <a:rPr lang="en-US" sz="1400" dirty="0">
                <a:latin typeface="Roboto" panose="020B0604020202020204" charset="0"/>
                <a:ea typeface="Roboto" panose="020B0604020202020204" charset="0"/>
              </a:rPr>
              <a:t>and </a:t>
            </a:r>
            <a:r>
              <a:rPr lang="en-US" sz="1400" dirty="0">
                <a:solidFill>
                  <a:srgbClr val="FF0000"/>
                </a:solidFill>
                <a:latin typeface="Roboto" panose="020B0604020202020204" charset="0"/>
                <a:ea typeface="Roboto" panose="020B0604020202020204" charset="0"/>
              </a:rPr>
              <a:t>no amendment of option</a:t>
            </a:r>
            <a:r>
              <a:rPr lang="en-US" sz="1400" dirty="0">
                <a:latin typeface="Roboto" panose="020B0604020202020204" charset="0"/>
                <a:ea typeface="Roboto" panose="020B0604020202020204" charset="0"/>
              </a:rPr>
              <a:t> shall be made for the said taxable year.</a:t>
            </a:r>
            <a:r>
              <a:rPr lang="en-PH" sz="1400" dirty="0">
                <a:solidFill>
                  <a:srgbClr val="FF0000"/>
                </a:solidFill>
                <a:latin typeface="Roboto" panose="020B0604020202020204" charset="0"/>
                <a:ea typeface="Roboto" panose="020B0604020202020204" charset="0"/>
              </a:rPr>
              <a:t> </a:t>
            </a:r>
          </a:p>
          <a:p>
            <a:endParaRPr lang="en-PH" sz="1400" dirty="0"/>
          </a:p>
        </p:txBody>
      </p:sp>
    </p:spTree>
    <p:extLst>
      <p:ext uri="{BB962C8B-B14F-4D97-AF65-F5344CB8AC3E}">
        <p14:creationId xmlns:p14="http://schemas.microsoft.com/office/powerpoint/2010/main" xmlns="" val="242697442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BIR Form 1604-CF will be separated into 1604-C and 1604-F</a:t>
            </a:r>
          </a:p>
        </p:txBody>
      </p:sp>
      <p:sp>
        <p:nvSpPr>
          <p:cNvPr id="4" name="Slide Number Placeholder 3"/>
          <p:cNvSpPr>
            <a:spLocks noGrp="1"/>
          </p:cNvSpPr>
          <p:nvPr>
            <p:ph type="sldNum" sz="quarter" idx="10"/>
          </p:nvPr>
        </p:nvSpPr>
        <p:spPr/>
        <p:txBody>
          <a:bodyPr/>
          <a:lstStyle/>
          <a:p>
            <a:pPr>
              <a:defRPr/>
            </a:pPr>
            <a:fld id="{DA05351C-4F16-424C-B71A-BDDAA90973F0}" type="slidenum">
              <a:rPr lang="en-PH" smtClean="0"/>
              <a:pPr>
                <a:defRPr/>
              </a:pPr>
              <a:t>58</a:t>
            </a:fld>
            <a:endParaRPr lang="en-PH" dirty="0"/>
          </a:p>
        </p:txBody>
      </p:sp>
    </p:spTree>
    <p:extLst>
      <p:ext uri="{BB962C8B-B14F-4D97-AF65-F5344CB8AC3E}">
        <p14:creationId xmlns:p14="http://schemas.microsoft.com/office/powerpoint/2010/main" xmlns="" val="314097680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39065221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lnSpc>
                <a:spcPct val="120000"/>
              </a:lnSpc>
              <a:spcBef>
                <a:spcPts val="600"/>
              </a:spcBef>
              <a:buFont typeface="Wingdings" panose="05000000000000000000" pitchFamily="2" charset="2"/>
              <a:buChar char="Ø"/>
            </a:pPr>
            <a:r>
              <a:rPr lang="en-PH" sz="1400" dirty="0">
                <a:latin typeface="Roboto" panose="020B0604020202020204" charset="0"/>
                <a:ea typeface="Roboto" panose="020B0604020202020204" charset="0"/>
              </a:rPr>
              <a:t>Taxpayer shall be </a:t>
            </a:r>
            <a:r>
              <a:rPr lang="en-PH" sz="1400" dirty="0">
                <a:solidFill>
                  <a:srgbClr val="FF0000"/>
                </a:solidFill>
                <a:latin typeface="Roboto" panose="020B0604020202020204" charset="0"/>
                <a:ea typeface="Roboto" panose="020B0604020202020204" charset="0"/>
              </a:rPr>
              <a:t>considered as having availed of the graduated income tax rates</a:t>
            </a:r>
          </a:p>
          <a:p>
            <a:pPr marL="1143000" indent="-457200">
              <a:lnSpc>
                <a:spcPct val="120000"/>
              </a:lnSpc>
              <a:spcBef>
                <a:spcPts val="600"/>
              </a:spcBef>
              <a:buFont typeface="Arial" panose="020B0604020202020204" pitchFamily="34" charset="0"/>
              <a:buChar char="•"/>
            </a:pPr>
            <a:r>
              <a:rPr lang="en-PH" sz="1400" dirty="0">
                <a:latin typeface="Roboto" panose="020B0604020202020204" charset="0"/>
                <a:ea typeface="Roboto" panose="020B0604020202020204" charset="0"/>
              </a:rPr>
              <a:t>unless the taxpayer signifies the intention to elect the 8% income tax rate in the </a:t>
            </a:r>
            <a:r>
              <a:rPr lang="en-PH" sz="1400" dirty="0">
                <a:solidFill>
                  <a:srgbClr val="FF0000"/>
                </a:solidFill>
                <a:latin typeface="Roboto" panose="020B0604020202020204" charset="0"/>
                <a:ea typeface="Roboto" panose="020B0604020202020204" charset="0"/>
              </a:rPr>
              <a:t>1</a:t>
            </a:r>
            <a:r>
              <a:rPr lang="en-PH" sz="1400" baseline="30000" dirty="0">
                <a:solidFill>
                  <a:srgbClr val="FF0000"/>
                </a:solidFill>
                <a:latin typeface="Roboto" panose="020B0604020202020204" charset="0"/>
                <a:ea typeface="Roboto" panose="020B0604020202020204" charset="0"/>
              </a:rPr>
              <a:t>st</a:t>
            </a:r>
            <a:r>
              <a:rPr lang="en-PH" sz="1400" dirty="0">
                <a:solidFill>
                  <a:srgbClr val="FF0000"/>
                </a:solidFill>
                <a:latin typeface="Roboto" panose="020B0604020202020204" charset="0"/>
                <a:ea typeface="Roboto" panose="020B0604020202020204" charset="0"/>
              </a:rPr>
              <a:t> Quarter</a:t>
            </a:r>
            <a:r>
              <a:rPr lang="en-US" sz="1400" dirty="0">
                <a:solidFill>
                  <a:srgbClr val="FF0000"/>
                </a:solidFill>
                <a:latin typeface="Roboto" panose="020B0604020202020204" charset="0"/>
                <a:ea typeface="Roboto" panose="020B0604020202020204" charset="0"/>
              </a:rPr>
              <a:t> </a:t>
            </a:r>
            <a:r>
              <a:rPr lang="en-US" sz="1400" dirty="0">
                <a:latin typeface="Roboto" panose="020B0604020202020204" charset="0"/>
                <a:ea typeface="Roboto" panose="020B0604020202020204" charset="0"/>
              </a:rPr>
              <a:t>Percentage and/or</a:t>
            </a:r>
            <a:r>
              <a:rPr lang="en-PH" sz="1400" dirty="0">
                <a:latin typeface="Roboto" panose="020B0604020202020204" charset="0"/>
                <a:ea typeface="Roboto" panose="020B0604020202020204" charset="0"/>
              </a:rPr>
              <a:t> Income Tax Return </a:t>
            </a:r>
            <a:r>
              <a:rPr lang="en-US" sz="1400" dirty="0">
                <a:latin typeface="Roboto" panose="020B0604020202020204" charset="0"/>
                <a:ea typeface="Roboto" panose="020B0604020202020204" charset="0"/>
              </a:rPr>
              <a:t>or on the </a:t>
            </a:r>
            <a:r>
              <a:rPr lang="en-US" sz="1400" dirty="0">
                <a:solidFill>
                  <a:srgbClr val="FF0000"/>
                </a:solidFill>
                <a:latin typeface="Roboto" panose="020B0604020202020204" charset="0"/>
                <a:ea typeface="Roboto" panose="020B0604020202020204" charset="0"/>
              </a:rPr>
              <a:t>initial quarter </a:t>
            </a:r>
            <a:r>
              <a:rPr lang="en-US" sz="1400" dirty="0">
                <a:latin typeface="Roboto" panose="020B0604020202020204" charset="0"/>
                <a:ea typeface="Roboto" panose="020B0604020202020204" charset="0"/>
              </a:rPr>
              <a:t>return of the taxable year after the commencement of a new business/practice of profession</a:t>
            </a:r>
            <a:r>
              <a:rPr lang="en-PH" sz="1400" dirty="0">
                <a:latin typeface="Roboto" panose="020B0604020202020204" charset="0"/>
                <a:ea typeface="Roboto" panose="020B0604020202020204" charset="0"/>
              </a:rPr>
              <a:t>;</a:t>
            </a:r>
          </a:p>
          <a:p>
            <a:pPr marL="1143000" indent="-457200">
              <a:lnSpc>
                <a:spcPct val="120000"/>
              </a:lnSpc>
              <a:spcBef>
                <a:spcPts val="600"/>
              </a:spcBef>
              <a:buFont typeface="Arial" panose="020B0604020202020204" pitchFamily="34" charset="0"/>
              <a:buChar char="•"/>
            </a:pPr>
            <a:r>
              <a:rPr lang="en-PH" sz="1400" dirty="0">
                <a:latin typeface="Roboto" panose="020B0604020202020204" charset="0"/>
                <a:ea typeface="Roboto" panose="020B0604020202020204" charset="0"/>
              </a:rPr>
              <a:t>such election shall be </a:t>
            </a:r>
            <a:r>
              <a:rPr lang="en-PH" sz="1400" dirty="0">
                <a:solidFill>
                  <a:srgbClr val="FF0000"/>
                </a:solidFill>
                <a:latin typeface="Roboto" panose="020B0604020202020204" charset="0"/>
                <a:ea typeface="Roboto" panose="020B0604020202020204" charset="0"/>
              </a:rPr>
              <a:t>irrevocable </a:t>
            </a:r>
            <a:r>
              <a:rPr lang="en-US" sz="1400" dirty="0">
                <a:latin typeface="Roboto" panose="020B0604020202020204" charset="0"/>
                <a:ea typeface="Roboto" panose="020B0604020202020204" charset="0"/>
              </a:rPr>
              <a:t>and </a:t>
            </a:r>
            <a:r>
              <a:rPr lang="en-US" sz="1400" dirty="0">
                <a:solidFill>
                  <a:srgbClr val="FF0000"/>
                </a:solidFill>
                <a:latin typeface="Roboto" panose="020B0604020202020204" charset="0"/>
                <a:ea typeface="Roboto" panose="020B0604020202020204" charset="0"/>
              </a:rPr>
              <a:t>no amendment of option</a:t>
            </a:r>
            <a:r>
              <a:rPr lang="en-US" sz="1400" dirty="0">
                <a:latin typeface="Roboto" panose="020B0604020202020204" charset="0"/>
                <a:ea typeface="Roboto" panose="020B0604020202020204" charset="0"/>
              </a:rPr>
              <a:t> shall be made for the said taxable year.</a:t>
            </a:r>
            <a:r>
              <a:rPr lang="en-PH" sz="1400" dirty="0">
                <a:solidFill>
                  <a:srgbClr val="FF0000"/>
                </a:solidFill>
                <a:latin typeface="Roboto" panose="020B0604020202020204" charset="0"/>
                <a:ea typeface="Roboto" panose="020B0604020202020204" charset="0"/>
              </a:rPr>
              <a:t> </a:t>
            </a:r>
          </a:p>
          <a:p>
            <a:endParaRPr lang="en-PH" sz="1400" dirty="0"/>
          </a:p>
        </p:txBody>
      </p:sp>
    </p:spTree>
    <p:extLst>
      <p:ext uri="{BB962C8B-B14F-4D97-AF65-F5344CB8AC3E}">
        <p14:creationId xmlns:p14="http://schemas.microsoft.com/office/powerpoint/2010/main" xmlns="" val="1940440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Wingdings" panose="05000000000000000000" pitchFamily="2" charset="2"/>
              <a:buChar char="Ø"/>
            </a:pPr>
            <a:r>
              <a:rPr lang="en-US" sz="1400" dirty="0">
                <a:latin typeface="Roboto" panose="020B0604020202020204" charset="0"/>
                <a:ea typeface="Roboto" panose="020B0604020202020204" charset="0"/>
              </a:rPr>
              <a:t>Individuals Earning </a:t>
            </a:r>
            <a:r>
              <a:rPr lang="en-US" sz="1400" i="1" u="sng" dirty="0">
                <a:solidFill>
                  <a:srgbClr val="FF0000"/>
                </a:solidFill>
                <a:latin typeface="Roboto" panose="020B0604020202020204" charset="0"/>
                <a:ea typeface="Roboto" panose="020B0604020202020204" charset="0"/>
              </a:rPr>
              <a:t>Purely</a:t>
            </a:r>
            <a:r>
              <a:rPr lang="en-US" sz="1400" i="1" dirty="0">
                <a:solidFill>
                  <a:srgbClr val="FF0000"/>
                </a:solidFill>
                <a:latin typeface="Roboto" panose="020B0604020202020204" charset="0"/>
                <a:ea typeface="Roboto" panose="020B0604020202020204" charset="0"/>
              </a:rPr>
              <a:t> Compensation Income</a:t>
            </a:r>
            <a:r>
              <a:rPr lang="en-US" sz="1400" i="1" dirty="0">
                <a:latin typeface="Roboto" panose="020B0604020202020204" charset="0"/>
                <a:ea typeface="Roboto" panose="020B0604020202020204" charset="0"/>
              </a:rPr>
              <a:t>  </a:t>
            </a:r>
            <a:r>
              <a:rPr lang="en-US" sz="1400" dirty="0">
                <a:latin typeface="Roboto" panose="020B0604020202020204" charset="0"/>
                <a:ea typeface="Roboto" panose="020B0604020202020204" charset="0"/>
              </a:rPr>
              <a:t>– Individuals earning purely compensation income shall be taxed based on the </a:t>
            </a:r>
            <a:r>
              <a:rPr lang="en-US" sz="1400" dirty="0">
                <a:solidFill>
                  <a:srgbClr val="FF0000"/>
                </a:solidFill>
                <a:latin typeface="Roboto" panose="020B0604020202020204" charset="0"/>
                <a:ea typeface="Roboto" panose="020B0604020202020204" charset="0"/>
              </a:rPr>
              <a:t>graduated income tax rates</a:t>
            </a:r>
            <a:r>
              <a:rPr lang="en-US" sz="1400" dirty="0">
                <a:latin typeface="Roboto" panose="020B0604020202020204" charset="0"/>
                <a:ea typeface="Roboto" panose="020B0604020202020204" charset="0"/>
              </a:rPr>
              <a:t> prescribed.</a:t>
            </a:r>
          </a:p>
          <a:p>
            <a:pPr marL="342900" indent="-342900">
              <a:buFont typeface="Arial" panose="020B0604020202020204" pitchFamily="34" charset="0"/>
              <a:buChar char="•"/>
            </a:pPr>
            <a:endParaRPr lang="en-US" sz="1400" dirty="0">
              <a:latin typeface="Roboto" panose="020B0604020202020204" charset="0"/>
              <a:ea typeface="Roboto" panose="020B0604020202020204" charset="0"/>
            </a:endParaRPr>
          </a:p>
          <a:p>
            <a:pPr marL="1028700" indent="-342900">
              <a:buFont typeface="Arial" panose="020B0604020202020204" pitchFamily="34" charset="0"/>
              <a:buChar char="•"/>
            </a:pPr>
            <a:r>
              <a:rPr lang="en-US" sz="1400" dirty="0">
                <a:solidFill>
                  <a:srgbClr val="FF0000"/>
                </a:solidFill>
                <a:latin typeface="Roboto" panose="020B0604020202020204" charset="0"/>
                <a:ea typeface="Roboto" panose="020B0604020202020204" charset="0"/>
              </a:rPr>
              <a:t>Taxable income </a:t>
            </a:r>
            <a:r>
              <a:rPr lang="en-US" sz="1400" dirty="0">
                <a:latin typeface="Roboto" panose="020B0604020202020204" charset="0"/>
                <a:ea typeface="Roboto" panose="020B0604020202020204" charset="0"/>
              </a:rPr>
              <a:t>for compensation earners is the gross compensation income less non-taxable income/benefits such as but not limited to the 13</a:t>
            </a:r>
            <a:r>
              <a:rPr lang="en-US" sz="1400" baseline="30000" dirty="0">
                <a:latin typeface="Roboto" panose="020B0604020202020204" charset="0"/>
                <a:ea typeface="Roboto" panose="020B0604020202020204" charset="0"/>
              </a:rPr>
              <a:t>th</a:t>
            </a:r>
            <a:r>
              <a:rPr lang="en-US" sz="1400" dirty="0">
                <a:latin typeface="Roboto" panose="020B0604020202020204" charset="0"/>
                <a:ea typeface="Roboto" panose="020B0604020202020204" charset="0"/>
              </a:rPr>
              <a:t> month pay and other benefits (subject to limitations), de minimis benefits, and employee’s share in the SSS, GSIS, PHIC, Pag-ibig contributions and union dues.</a:t>
            </a:r>
          </a:p>
          <a:p>
            <a:endParaRPr lang="en-PH" sz="1400" dirty="0"/>
          </a:p>
        </p:txBody>
      </p:sp>
    </p:spTree>
    <p:extLst>
      <p:ext uri="{BB962C8B-B14F-4D97-AF65-F5344CB8AC3E}">
        <p14:creationId xmlns:p14="http://schemas.microsoft.com/office/powerpoint/2010/main" xmlns="" val="255488661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04362C-BE5A-49BE-AB22-F5EE0A98BCC5}" type="slidenum">
              <a:rPr lang="en-PH" smtClean="0"/>
              <a:pPr/>
              <a:t>72</a:t>
            </a:fld>
            <a:endParaRPr lang="en-PH" dirty="0"/>
          </a:p>
        </p:txBody>
      </p:sp>
    </p:spTree>
    <p:extLst>
      <p:ext uri="{BB962C8B-B14F-4D97-AF65-F5344CB8AC3E}">
        <p14:creationId xmlns:p14="http://schemas.microsoft.com/office/powerpoint/2010/main" xmlns="" val="36884859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a:spLocks noGrp="1" noRot="1" noChangeAspect="1"/>
          </p:cNvSpPr>
          <p:nvPr>
            <p:ph type="sldImg" idx="2"/>
          </p:nvPr>
        </p:nvSpPr>
        <p:spPr>
          <a:xfrm>
            <a:off x="2841625" y="639763"/>
            <a:ext cx="5688013" cy="31988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3" name="Shape 73"/>
          <p:cNvSpPr txBox="1">
            <a:spLocks noGrp="1"/>
          </p:cNvSpPr>
          <p:nvPr>
            <p:ph type="body" idx="1"/>
          </p:nvPr>
        </p:nvSpPr>
        <p:spPr>
          <a:xfrm>
            <a:off x="1137247" y="4051428"/>
            <a:ext cx="9097940" cy="3838194"/>
          </a:xfrm>
          <a:prstGeom prst="rect">
            <a:avLst/>
          </a:prstGeom>
        </p:spPr>
        <p:txBody>
          <a:bodyPr lIns="93162" tIns="93162" rIns="93162" bIns="93162" anchor="t" anchorCtr="0">
            <a:noAutofit/>
          </a:bodyPr>
          <a:lstStyle/>
          <a:p>
            <a:r>
              <a:rPr lang="en-PH" b="1" u="sng" dirty="0"/>
              <a:t>SCRIPT:</a:t>
            </a:r>
          </a:p>
          <a:p>
            <a:endParaRPr lang="en-PH" dirty="0"/>
          </a:p>
        </p:txBody>
      </p:sp>
    </p:spTree>
    <p:extLst>
      <p:ext uri="{BB962C8B-B14F-4D97-AF65-F5344CB8AC3E}">
        <p14:creationId xmlns:p14="http://schemas.microsoft.com/office/powerpoint/2010/main" xmlns="" val="8488892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898525" indent="-273050">
              <a:spcBef>
                <a:spcPts val="600"/>
              </a:spcBef>
              <a:spcAft>
                <a:spcPts val="600"/>
              </a:spcAft>
              <a:buFont typeface="Arial" panose="020B0604020202020204" pitchFamily="34" charset="0"/>
              <a:buChar char="•"/>
            </a:pPr>
            <a:r>
              <a:rPr lang="en-US" sz="1400" dirty="0">
                <a:latin typeface="Roboto" panose="020B0604020202020204" charset="0"/>
                <a:ea typeface="Roboto" panose="020B0604020202020204" charset="0"/>
              </a:rPr>
              <a:t>Husband &amp; wife shall </a:t>
            </a:r>
            <a:r>
              <a:rPr lang="en-US" sz="1400" dirty="0">
                <a:solidFill>
                  <a:srgbClr val="FF0000"/>
                </a:solidFill>
                <a:latin typeface="Roboto" panose="020B0604020202020204" charset="0"/>
                <a:ea typeface="Roboto" panose="020B0604020202020204" charset="0"/>
              </a:rPr>
              <a:t>compute </a:t>
            </a:r>
            <a:r>
              <a:rPr lang="en-US" sz="1400" dirty="0">
                <a:latin typeface="Roboto" panose="020B0604020202020204" charset="0"/>
                <a:ea typeface="Roboto" panose="020B0604020202020204" charset="0"/>
              </a:rPr>
              <a:t>their individual income tax </a:t>
            </a:r>
            <a:r>
              <a:rPr lang="en-US" sz="1400" dirty="0">
                <a:solidFill>
                  <a:srgbClr val="FF0000"/>
                </a:solidFill>
                <a:latin typeface="Roboto" panose="020B0604020202020204" charset="0"/>
                <a:ea typeface="Roboto" panose="020B0604020202020204" charset="0"/>
              </a:rPr>
              <a:t>separately </a:t>
            </a:r>
            <a:r>
              <a:rPr lang="en-US" sz="1400" dirty="0">
                <a:latin typeface="Roboto" panose="020B0604020202020204" charset="0"/>
                <a:ea typeface="Roboto" panose="020B0604020202020204" charset="0"/>
              </a:rPr>
              <a:t>based on their respective taxable income;  if any income cannot be definitely attributed to or identified as income exclusively earned or realized by either of the spouses, the same shall be divided equally between the spouses for the purpose of determining their respective taxable income.</a:t>
            </a:r>
          </a:p>
          <a:p>
            <a:pPr marL="898525" indent="-273050">
              <a:spcBef>
                <a:spcPts val="600"/>
              </a:spcBef>
              <a:spcAft>
                <a:spcPts val="600"/>
              </a:spcAft>
              <a:buFont typeface="Arial" panose="020B0604020202020204" pitchFamily="34" charset="0"/>
              <a:buChar char="•"/>
            </a:pPr>
            <a:r>
              <a:rPr lang="en-US" sz="1400" dirty="0">
                <a:solidFill>
                  <a:srgbClr val="FF6600"/>
                </a:solidFill>
                <a:latin typeface="Roboto" panose="020B0604020202020204" charset="0"/>
                <a:ea typeface="Roboto" panose="020B0604020202020204" charset="0"/>
              </a:rPr>
              <a:t>Minimum wage earners </a:t>
            </a:r>
            <a:r>
              <a:rPr lang="en-US" sz="1400" dirty="0">
                <a:latin typeface="Roboto" panose="020B0604020202020204" charset="0"/>
                <a:ea typeface="Roboto" panose="020B0604020202020204" charset="0"/>
              </a:rPr>
              <a:t>shall be </a:t>
            </a:r>
            <a:r>
              <a:rPr lang="en-US" sz="1400" dirty="0">
                <a:solidFill>
                  <a:srgbClr val="FF6600"/>
                </a:solidFill>
                <a:latin typeface="Roboto" panose="020B0604020202020204" charset="0"/>
                <a:ea typeface="Roboto" panose="020B0604020202020204" charset="0"/>
              </a:rPr>
              <a:t>exempt</a:t>
            </a:r>
            <a:r>
              <a:rPr lang="en-US" sz="1400" dirty="0">
                <a:latin typeface="Roboto" panose="020B0604020202020204" charset="0"/>
                <a:ea typeface="Roboto" panose="020B0604020202020204" charset="0"/>
              </a:rPr>
              <a:t> from the payment of income tax on their </a:t>
            </a:r>
            <a:r>
              <a:rPr lang="en-US" sz="1400" dirty="0">
                <a:solidFill>
                  <a:srgbClr val="FF6600"/>
                </a:solidFill>
                <a:latin typeface="Roboto" panose="020B0604020202020204" charset="0"/>
                <a:ea typeface="Roboto" panose="020B0604020202020204" charset="0"/>
              </a:rPr>
              <a:t>statutory minimum wage</a:t>
            </a:r>
            <a:r>
              <a:rPr lang="en-US" sz="1400" dirty="0">
                <a:latin typeface="Roboto" panose="020B0604020202020204" charset="0"/>
                <a:ea typeface="Roboto" panose="020B0604020202020204" charset="0"/>
              </a:rPr>
              <a:t> rates. The </a:t>
            </a:r>
            <a:r>
              <a:rPr lang="en-US" sz="1400" dirty="0">
                <a:solidFill>
                  <a:srgbClr val="FF6600"/>
                </a:solidFill>
                <a:latin typeface="Roboto" panose="020B0604020202020204" charset="0"/>
                <a:ea typeface="Roboto" panose="020B0604020202020204" charset="0"/>
              </a:rPr>
              <a:t>holiday pay</a:t>
            </a:r>
            <a:r>
              <a:rPr lang="en-US" sz="1400" dirty="0">
                <a:latin typeface="Roboto" panose="020B0604020202020204" charset="0"/>
                <a:ea typeface="Roboto" panose="020B0604020202020204" charset="0"/>
              </a:rPr>
              <a:t>, </a:t>
            </a:r>
            <a:r>
              <a:rPr lang="en-US" sz="1400" dirty="0">
                <a:solidFill>
                  <a:srgbClr val="FF6600"/>
                </a:solidFill>
                <a:latin typeface="Roboto" panose="020B0604020202020204" charset="0"/>
                <a:ea typeface="Roboto" panose="020B0604020202020204" charset="0"/>
              </a:rPr>
              <a:t>overtime pay</a:t>
            </a:r>
            <a:r>
              <a:rPr lang="en-US" sz="1400" dirty="0">
                <a:latin typeface="Roboto" panose="020B0604020202020204" charset="0"/>
                <a:ea typeface="Roboto" panose="020B0604020202020204" charset="0"/>
              </a:rPr>
              <a:t>, </a:t>
            </a:r>
            <a:r>
              <a:rPr lang="en-US" sz="1400" dirty="0">
                <a:solidFill>
                  <a:srgbClr val="FF6600"/>
                </a:solidFill>
                <a:latin typeface="Roboto" panose="020B0604020202020204" charset="0"/>
                <a:ea typeface="Roboto" panose="020B0604020202020204" charset="0"/>
              </a:rPr>
              <a:t>night shift differential pay</a:t>
            </a:r>
            <a:r>
              <a:rPr lang="en-US" sz="1400" dirty="0">
                <a:latin typeface="Roboto" panose="020B0604020202020204" charset="0"/>
                <a:ea typeface="Roboto" panose="020B0604020202020204" charset="0"/>
              </a:rPr>
              <a:t> and </a:t>
            </a:r>
            <a:r>
              <a:rPr lang="en-US" sz="1400" dirty="0">
                <a:solidFill>
                  <a:srgbClr val="FF6600"/>
                </a:solidFill>
                <a:latin typeface="Roboto" panose="020B0604020202020204" charset="0"/>
                <a:ea typeface="Roboto" panose="020B0604020202020204" charset="0"/>
              </a:rPr>
              <a:t>hazard pay </a:t>
            </a:r>
            <a:r>
              <a:rPr lang="en-US" sz="1400" dirty="0">
                <a:latin typeface="Roboto" panose="020B0604020202020204" charset="0"/>
                <a:ea typeface="Roboto" panose="020B0604020202020204" charset="0"/>
              </a:rPr>
              <a:t>received by such earner are likewise </a:t>
            </a:r>
            <a:r>
              <a:rPr lang="en-US" sz="1400" dirty="0">
                <a:solidFill>
                  <a:srgbClr val="FF6600"/>
                </a:solidFill>
                <a:latin typeface="Roboto" panose="020B0604020202020204" charset="0"/>
                <a:ea typeface="Roboto" panose="020B0604020202020204" charset="0"/>
              </a:rPr>
              <a:t>exempt</a:t>
            </a:r>
            <a:r>
              <a:rPr lang="en-US" sz="1400" dirty="0">
                <a:latin typeface="Roboto" panose="020B0604020202020204" charset="0"/>
                <a:ea typeface="Roboto" panose="020B0604020202020204" charset="0"/>
              </a:rPr>
              <a:t>.</a:t>
            </a:r>
          </a:p>
          <a:p>
            <a:endParaRPr lang="en-PH" sz="1400" dirty="0"/>
          </a:p>
        </p:txBody>
      </p:sp>
    </p:spTree>
    <p:extLst>
      <p:ext uri="{BB962C8B-B14F-4D97-AF65-F5344CB8AC3E}">
        <p14:creationId xmlns:p14="http://schemas.microsoft.com/office/powerpoint/2010/main" xmlns="" val="36029084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Shape 244"/>
          <p:cNvSpPr>
            <a:spLocks noGrp="1" noRot="1" noChangeAspect="1"/>
          </p:cNvSpPr>
          <p:nvPr>
            <p:ph type="sldImg" idx="2"/>
          </p:nvPr>
        </p:nvSpPr>
        <p:spPr>
          <a:xfrm>
            <a:off x="3309938" y="533400"/>
            <a:ext cx="4751387" cy="26733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5" name="Shape 245"/>
          <p:cNvSpPr txBox="1">
            <a:spLocks noGrp="1"/>
          </p:cNvSpPr>
          <p:nvPr>
            <p:ph type="body" idx="1"/>
          </p:nvPr>
        </p:nvSpPr>
        <p:spPr>
          <a:xfrm>
            <a:off x="1137247" y="3385440"/>
            <a:ext cx="9097940" cy="3207258"/>
          </a:xfrm>
          <a:prstGeom prst="rect">
            <a:avLst/>
          </a:prstGeom>
        </p:spPr>
        <p:txBody>
          <a:bodyPr lIns="93162" tIns="93162" rIns="93162" bIns="93162" anchor="t" anchorCtr="0">
            <a:noAutofit/>
          </a:bodyPr>
          <a:lstStyle/>
          <a:p>
            <a:r>
              <a:rPr lang="en-PH" b="1" u="sng" baseline="0" dirty="0"/>
              <a:t>SCRIPT:</a:t>
            </a:r>
          </a:p>
          <a:p>
            <a:endParaRPr lang="en-PH" baseline="0" dirty="0"/>
          </a:p>
        </p:txBody>
      </p:sp>
    </p:spTree>
    <p:extLst>
      <p:ext uri="{BB962C8B-B14F-4D97-AF65-F5344CB8AC3E}">
        <p14:creationId xmlns:p14="http://schemas.microsoft.com/office/powerpoint/2010/main" xmlns="" val="8431290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lnSpc>
                <a:spcPct val="120000"/>
              </a:lnSpc>
              <a:spcBef>
                <a:spcPts val="600"/>
              </a:spcBef>
              <a:buFont typeface="Wingdings" panose="05000000000000000000" pitchFamily="2" charset="2"/>
              <a:buChar char="Ø"/>
            </a:pPr>
            <a:r>
              <a:rPr lang="en-PH" sz="1400" dirty="0">
                <a:latin typeface="Roboto" panose="020B0604020202020204" charset="0"/>
                <a:ea typeface="Roboto" panose="020B0604020202020204" charset="0"/>
              </a:rPr>
              <a:t>Taxpayer shall be </a:t>
            </a:r>
            <a:r>
              <a:rPr lang="en-PH" sz="1400" dirty="0">
                <a:solidFill>
                  <a:srgbClr val="FF0000"/>
                </a:solidFill>
                <a:latin typeface="Roboto" panose="020B0604020202020204" charset="0"/>
                <a:ea typeface="Roboto" panose="020B0604020202020204" charset="0"/>
              </a:rPr>
              <a:t>considered as having availed of the graduated income tax rates</a:t>
            </a:r>
          </a:p>
          <a:p>
            <a:pPr marL="1143000" indent="-457200">
              <a:lnSpc>
                <a:spcPct val="120000"/>
              </a:lnSpc>
              <a:spcBef>
                <a:spcPts val="600"/>
              </a:spcBef>
              <a:buFont typeface="Arial" panose="020B0604020202020204" pitchFamily="34" charset="0"/>
              <a:buChar char="•"/>
            </a:pPr>
            <a:r>
              <a:rPr lang="en-PH" sz="1400" dirty="0">
                <a:latin typeface="Roboto" panose="020B0604020202020204" charset="0"/>
                <a:ea typeface="Roboto" panose="020B0604020202020204" charset="0"/>
              </a:rPr>
              <a:t>unless the taxpayer signifies the intention to elect the 8% income tax rate in the </a:t>
            </a:r>
            <a:r>
              <a:rPr lang="en-PH" sz="1400" dirty="0">
                <a:solidFill>
                  <a:srgbClr val="FF0000"/>
                </a:solidFill>
                <a:latin typeface="Roboto" panose="020B0604020202020204" charset="0"/>
                <a:ea typeface="Roboto" panose="020B0604020202020204" charset="0"/>
              </a:rPr>
              <a:t>1</a:t>
            </a:r>
            <a:r>
              <a:rPr lang="en-PH" sz="1400" baseline="30000" dirty="0">
                <a:solidFill>
                  <a:srgbClr val="FF0000"/>
                </a:solidFill>
                <a:latin typeface="Roboto" panose="020B0604020202020204" charset="0"/>
                <a:ea typeface="Roboto" panose="020B0604020202020204" charset="0"/>
              </a:rPr>
              <a:t>st</a:t>
            </a:r>
            <a:r>
              <a:rPr lang="en-PH" sz="1400" dirty="0">
                <a:solidFill>
                  <a:srgbClr val="FF0000"/>
                </a:solidFill>
                <a:latin typeface="Roboto" panose="020B0604020202020204" charset="0"/>
                <a:ea typeface="Roboto" panose="020B0604020202020204" charset="0"/>
              </a:rPr>
              <a:t> Quarter</a:t>
            </a:r>
            <a:r>
              <a:rPr lang="en-US" sz="1400" dirty="0">
                <a:solidFill>
                  <a:srgbClr val="FF0000"/>
                </a:solidFill>
                <a:latin typeface="Roboto" panose="020B0604020202020204" charset="0"/>
                <a:ea typeface="Roboto" panose="020B0604020202020204" charset="0"/>
              </a:rPr>
              <a:t> </a:t>
            </a:r>
            <a:r>
              <a:rPr lang="en-US" sz="1400" dirty="0">
                <a:latin typeface="Roboto" panose="020B0604020202020204" charset="0"/>
                <a:ea typeface="Roboto" panose="020B0604020202020204" charset="0"/>
              </a:rPr>
              <a:t>Percentage and/or</a:t>
            </a:r>
            <a:r>
              <a:rPr lang="en-PH" sz="1400" dirty="0">
                <a:latin typeface="Roboto" panose="020B0604020202020204" charset="0"/>
                <a:ea typeface="Roboto" panose="020B0604020202020204" charset="0"/>
              </a:rPr>
              <a:t> Income Tax Return </a:t>
            </a:r>
            <a:r>
              <a:rPr lang="en-US" sz="1400" dirty="0">
                <a:latin typeface="Roboto" panose="020B0604020202020204" charset="0"/>
                <a:ea typeface="Roboto" panose="020B0604020202020204" charset="0"/>
              </a:rPr>
              <a:t>or on the </a:t>
            </a:r>
            <a:r>
              <a:rPr lang="en-US" sz="1400" dirty="0">
                <a:solidFill>
                  <a:srgbClr val="FF0000"/>
                </a:solidFill>
                <a:latin typeface="Roboto" panose="020B0604020202020204" charset="0"/>
                <a:ea typeface="Roboto" panose="020B0604020202020204" charset="0"/>
              </a:rPr>
              <a:t>initial quarter </a:t>
            </a:r>
            <a:r>
              <a:rPr lang="en-US" sz="1400" dirty="0">
                <a:latin typeface="Roboto" panose="020B0604020202020204" charset="0"/>
                <a:ea typeface="Roboto" panose="020B0604020202020204" charset="0"/>
              </a:rPr>
              <a:t>return of the taxable year after the commencement of a new business/practice of profession</a:t>
            </a:r>
            <a:r>
              <a:rPr lang="en-PH" sz="1400" dirty="0">
                <a:latin typeface="Roboto" panose="020B0604020202020204" charset="0"/>
                <a:ea typeface="Roboto" panose="020B0604020202020204" charset="0"/>
              </a:rPr>
              <a:t>;</a:t>
            </a:r>
          </a:p>
          <a:p>
            <a:pPr marL="1143000" indent="-457200">
              <a:lnSpc>
                <a:spcPct val="120000"/>
              </a:lnSpc>
              <a:spcBef>
                <a:spcPts val="600"/>
              </a:spcBef>
              <a:buFont typeface="Arial" panose="020B0604020202020204" pitchFamily="34" charset="0"/>
              <a:buChar char="•"/>
            </a:pPr>
            <a:r>
              <a:rPr lang="en-PH" sz="1400" dirty="0">
                <a:latin typeface="Roboto" panose="020B0604020202020204" charset="0"/>
                <a:ea typeface="Roboto" panose="020B0604020202020204" charset="0"/>
              </a:rPr>
              <a:t>such election shall be </a:t>
            </a:r>
            <a:r>
              <a:rPr lang="en-PH" sz="1400" dirty="0">
                <a:solidFill>
                  <a:srgbClr val="FF0000"/>
                </a:solidFill>
                <a:latin typeface="Roboto" panose="020B0604020202020204" charset="0"/>
                <a:ea typeface="Roboto" panose="020B0604020202020204" charset="0"/>
              </a:rPr>
              <a:t>irrevocable </a:t>
            </a:r>
            <a:r>
              <a:rPr lang="en-US" sz="1400" dirty="0">
                <a:latin typeface="Roboto" panose="020B0604020202020204" charset="0"/>
                <a:ea typeface="Roboto" panose="020B0604020202020204" charset="0"/>
              </a:rPr>
              <a:t>and </a:t>
            </a:r>
            <a:r>
              <a:rPr lang="en-US" sz="1400" dirty="0">
                <a:solidFill>
                  <a:srgbClr val="FF0000"/>
                </a:solidFill>
                <a:latin typeface="Roboto" panose="020B0604020202020204" charset="0"/>
                <a:ea typeface="Roboto" panose="020B0604020202020204" charset="0"/>
              </a:rPr>
              <a:t>no amendment of option</a:t>
            </a:r>
            <a:r>
              <a:rPr lang="en-US" sz="1400" dirty="0">
                <a:latin typeface="Roboto" panose="020B0604020202020204" charset="0"/>
                <a:ea typeface="Roboto" panose="020B0604020202020204" charset="0"/>
              </a:rPr>
              <a:t> shall be made for the said taxable year.</a:t>
            </a:r>
            <a:r>
              <a:rPr lang="en-PH" sz="1400" dirty="0">
                <a:solidFill>
                  <a:srgbClr val="FF0000"/>
                </a:solidFill>
                <a:latin typeface="Roboto" panose="020B0604020202020204" charset="0"/>
                <a:ea typeface="Roboto" panose="020B0604020202020204" charset="0"/>
              </a:rPr>
              <a:t> </a:t>
            </a:r>
          </a:p>
          <a:p>
            <a:endParaRPr lang="en-PH" sz="1400" dirty="0"/>
          </a:p>
        </p:txBody>
      </p:sp>
    </p:spTree>
    <p:extLst>
      <p:ext uri="{BB962C8B-B14F-4D97-AF65-F5344CB8AC3E}">
        <p14:creationId xmlns:p14="http://schemas.microsoft.com/office/powerpoint/2010/main" xmlns="" val="9169813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buFont typeface="Wingdings" panose="05000000000000000000" pitchFamily="2" charset="2"/>
              <a:buChar char="Ø"/>
            </a:pPr>
            <a:r>
              <a:rPr lang="en-US" sz="1400" dirty="0">
                <a:latin typeface="Roboto" panose="020B0604020202020204" charset="0"/>
                <a:ea typeface="Roboto" panose="020B0604020202020204" charset="0"/>
              </a:rPr>
              <a:t>The option to be taxed at 8% income tax rate is </a:t>
            </a:r>
            <a:r>
              <a:rPr lang="en-US" sz="1400" dirty="0">
                <a:solidFill>
                  <a:srgbClr val="FF0000"/>
                </a:solidFill>
                <a:latin typeface="Roboto" panose="020B0604020202020204" charset="0"/>
                <a:ea typeface="Roboto" panose="020B0604020202020204" charset="0"/>
              </a:rPr>
              <a:t>not available to</a:t>
            </a:r>
            <a:r>
              <a:rPr lang="en-US" sz="1400" b="1" dirty="0">
                <a:latin typeface="Roboto" panose="020B0604020202020204" charset="0"/>
                <a:ea typeface="Roboto" panose="020B0604020202020204" charset="0"/>
              </a:rPr>
              <a:t>:</a:t>
            </a:r>
          </a:p>
          <a:p>
            <a:pPr marL="1028700" indent="-342900">
              <a:buFont typeface="Arial" panose="020B0604020202020204" pitchFamily="34" charset="0"/>
              <a:buChar char="•"/>
            </a:pPr>
            <a:r>
              <a:rPr lang="en-US" sz="1400" dirty="0">
                <a:latin typeface="Roboto" panose="020B0604020202020204" charset="0"/>
                <a:ea typeface="Roboto" panose="020B0604020202020204" charset="0"/>
              </a:rPr>
              <a:t>a taxpayer whose gross sales/receipts and other non-operating income </a:t>
            </a:r>
            <a:r>
              <a:rPr lang="en-US" sz="1400" dirty="0">
                <a:solidFill>
                  <a:srgbClr val="FF0000"/>
                </a:solidFill>
                <a:latin typeface="Roboto" panose="020B0604020202020204" charset="0"/>
                <a:ea typeface="Roboto" panose="020B0604020202020204" charset="0"/>
              </a:rPr>
              <a:t>exceeded</a:t>
            </a:r>
            <a:r>
              <a:rPr lang="en-US" sz="1400" dirty="0">
                <a:latin typeface="Roboto" panose="020B0604020202020204" charset="0"/>
                <a:ea typeface="Roboto" panose="020B0604020202020204" charset="0"/>
              </a:rPr>
              <a:t> ₱3,000,000.00</a:t>
            </a:r>
          </a:p>
          <a:p>
            <a:pPr marL="1028700" indent="-342900">
              <a:buFont typeface="Arial" panose="020B0604020202020204" pitchFamily="34" charset="0"/>
              <a:buChar char="•"/>
            </a:pPr>
            <a:r>
              <a:rPr lang="en-US" sz="1400" dirty="0">
                <a:latin typeface="Roboto" panose="020B0604020202020204" charset="0"/>
                <a:ea typeface="Roboto" panose="020B0604020202020204" charset="0"/>
              </a:rPr>
              <a:t>a</a:t>
            </a:r>
            <a:r>
              <a:rPr lang="en-US" sz="1400" dirty="0">
                <a:solidFill>
                  <a:srgbClr val="FF0000"/>
                </a:solidFill>
                <a:latin typeface="Roboto" panose="020B0604020202020204" charset="0"/>
                <a:ea typeface="Roboto" panose="020B0604020202020204" charset="0"/>
              </a:rPr>
              <a:t> VAT-registered taxpayer</a:t>
            </a:r>
            <a:r>
              <a:rPr lang="en-US" sz="1400" dirty="0">
                <a:latin typeface="Roboto" panose="020B0604020202020204" charset="0"/>
                <a:ea typeface="Roboto" panose="020B0604020202020204" charset="0"/>
              </a:rPr>
              <a:t>, regardless of the amount of gross sales/receipts.</a:t>
            </a:r>
          </a:p>
          <a:p>
            <a:pPr marL="1028700" indent="-342900">
              <a:buFont typeface="Arial" panose="020B0604020202020204" pitchFamily="34" charset="0"/>
              <a:buChar char="•"/>
            </a:pPr>
            <a:r>
              <a:rPr lang="en-US" sz="1400" dirty="0">
                <a:latin typeface="Roboto" panose="020B0604020202020204" charset="0"/>
                <a:ea typeface="Roboto" panose="020B0604020202020204" charset="0"/>
              </a:rPr>
              <a:t>a taxpayer who is subject to </a:t>
            </a:r>
            <a:r>
              <a:rPr lang="en-US" sz="1400" dirty="0">
                <a:solidFill>
                  <a:srgbClr val="FF0000"/>
                </a:solidFill>
                <a:latin typeface="Roboto" panose="020B0604020202020204" charset="0"/>
                <a:ea typeface="Roboto" panose="020B0604020202020204" charset="0"/>
              </a:rPr>
              <a:t>Other Percentage Taxes </a:t>
            </a:r>
            <a:r>
              <a:rPr lang="en-US" sz="1400" dirty="0">
                <a:latin typeface="Roboto" panose="020B0604020202020204" charset="0"/>
                <a:ea typeface="Roboto" panose="020B0604020202020204" charset="0"/>
              </a:rPr>
              <a:t>under Title V of the Tax Code, as amended, except those subject under Section 116 of the same Title. </a:t>
            </a:r>
          </a:p>
          <a:p>
            <a:pPr marL="1028700" indent="-342900">
              <a:buFont typeface="Arial" panose="020B0604020202020204" pitchFamily="34" charset="0"/>
              <a:buChar char="•"/>
            </a:pPr>
            <a:r>
              <a:rPr lang="en-US" sz="1400" dirty="0">
                <a:latin typeface="Roboto" panose="020B0604020202020204" charset="0"/>
                <a:ea typeface="Roboto" panose="020B0604020202020204" charset="0"/>
              </a:rPr>
              <a:t>Likewise, </a:t>
            </a:r>
            <a:r>
              <a:rPr lang="en-US" sz="1400" dirty="0">
                <a:solidFill>
                  <a:srgbClr val="FF0000"/>
                </a:solidFill>
                <a:latin typeface="Roboto" panose="020B0604020202020204" charset="0"/>
                <a:ea typeface="Roboto" panose="020B0604020202020204" charset="0"/>
              </a:rPr>
              <a:t>partners</a:t>
            </a:r>
            <a:r>
              <a:rPr lang="en-US" sz="1400" dirty="0">
                <a:latin typeface="Roboto" panose="020B0604020202020204" charset="0"/>
                <a:ea typeface="Roboto" panose="020B0604020202020204" charset="0"/>
              </a:rPr>
              <a:t> of a General Professional Partnership (</a:t>
            </a:r>
            <a:r>
              <a:rPr lang="en-US" sz="1400" dirty="0">
                <a:solidFill>
                  <a:srgbClr val="FF0000"/>
                </a:solidFill>
                <a:latin typeface="Roboto" panose="020B0604020202020204" charset="0"/>
                <a:ea typeface="Roboto" panose="020B0604020202020204" charset="0"/>
              </a:rPr>
              <a:t>GPP</a:t>
            </a:r>
            <a:r>
              <a:rPr lang="en-US" sz="1400" dirty="0">
                <a:latin typeface="Roboto" panose="020B0604020202020204" charset="0"/>
                <a:ea typeface="Roboto" panose="020B0604020202020204" charset="0"/>
              </a:rPr>
              <a:t>) by virtue of their distributive share from GPP which is already </a:t>
            </a:r>
            <a:r>
              <a:rPr lang="en-US" sz="1400" dirty="0">
                <a:solidFill>
                  <a:srgbClr val="FF0000"/>
                </a:solidFill>
                <a:latin typeface="Roboto" panose="020B0604020202020204" charset="0"/>
                <a:ea typeface="Roboto" panose="020B0604020202020204" charset="0"/>
              </a:rPr>
              <a:t>net</a:t>
            </a:r>
            <a:r>
              <a:rPr lang="en-US" sz="1400" dirty="0">
                <a:latin typeface="Roboto" panose="020B0604020202020204" charset="0"/>
                <a:ea typeface="Roboto" panose="020B0604020202020204" charset="0"/>
              </a:rPr>
              <a:t> of cost and expenses cannot avail of the 8% income tax rate option.</a:t>
            </a:r>
            <a:endParaRPr lang="en-PH" sz="1400" dirty="0">
              <a:latin typeface="Roboto" panose="020B0604020202020204" charset="0"/>
              <a:ea typeface="Roboto" panose="020B0604020202020204" charset="0"/>
            </a:endParaRPr>
          </a:p>
          <a:p>
            <a:endParaRPr lang="en-PH" sz="1400" dirty="0"/>
          </a:p>
        </p:txBody>
      </p:sp>
    </p:spTree>
    <p:extLst>
      <p:ext uri="{BB962C8B-B14F-4D97-AF65-F5344CB8AC3E}">
        <p14:creationId xmlns:p14="http://schemas.microsoft.com/office/powerpoint/2010/main" xmlns="" val="18078719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bg>
      <p:bgPr>
        <a:solidFill>
          <a:srgbClr val="6FA8DC"/>
        </a:solidFill>
        <a:effectLst/>
      </p:bgPr>
    </p:bg>
    <p:spTree>
      <p:nvGrpSpPr>
        <p:cNvPr id="1" name="Shape 9"/>
        <p:cNvGrpSpPr/>
        <p:nvPr/>
      </p:nvGrpSpPr>
      <p:grpSpPr>
        <a:xfrm>
          <a:off x="0" y="0"/>
          <a:ext cx="0" cy="0"/>
          <a:chOff x="0" y="0"/>
          <a:chExt cx="0" cy="0"/>
        </a:xfrm>
      </p:grpSpPr>
      <p:sp>
        <p:nvSpPr>
          <p:cNvPr id="11" name="Shape 11"/>
          <p:cNvSpPr txBox="1">
            <a:spLocks noGrp="1"/>
          </p:cNvSpPr>
          <p:nvPr>
            <p:ph type="ctrTitle"/>
          </p:nvPr>
        </p:nvSpPr>
        <p:spPr>
          <a:xfrm>
            <a:off x="3715367" y="2625167"/>
            <a:ext cx="7812799" cy="3688400"/>
          </a:xfrm>
          <a:prstGeom prst="rect">
            <a:avLst/>
          </a:prstGeom>
        </p:spPr>
        <p:txBody>
          <a:bodyPr lIns="91425" tIns="91425" rIns="91425" bIns="91425" anchor="b" anchorCtr="0"/>
          <a:lstStyle>
            <a:lvl1pPr lvl="0" algn="r">
              <a:spcBef>
                <a:spcPts val="0"/>
              </a:spcBef>
              <a:buClr>
                <a:srgbClr val="FFFFFF"/>
              </a:buClr>
              <a:buSzPct val="100000"/>
              <a:defRPr sz="6400">
                <a:solidFill>
                  <a:srgbClr val="FFFFFF"/>
                </a:solidFill>
              </a:defRPr>
            </a:lvl1pPr>
            <a:lvl2pPr lvl="1" algn="ctr">
              <a:spcBef>
                <a:spcPts val="0"/>
              </a:spcBef>
              <a:buClr>
                <a:srgbClr val="FFFFFF"/>
              </a:buClr>
              <a:buSzPct val="100000"/>
              <a:defRPr sz="6400">
                <a:solidFill>
                  <a:srgbClr val="FFFFFF"/>
                </a:solidFill>
              </a:defRPr>
            </a:lvl2pPr>
            <a:lvl3pPr lvl="2" algn="ctr">
              <a:spcBef>
                <a:spcPts val="0"/>
              </a:spcBef>
              <a:buClr>
                <a:srgbClr val="FFFFFF"/>
              </a:buClr>
              <a:buSzPct val="100000"/>
              <a:defRPr sz="6400">
                <a:solidFill>
                  <a:srgbClr val="FFFFFF"/>
                </a:solidFill>
              </a:defRPr>
            </a:lvl3pPr>
            <a:lvl4pPr lvl="3" algn="ctr">
              <a:spcBef>
                <a:spcPts val="0"/>
              </a:spcBef>
              <a:buClr>
                <a:srgbClr val="FFFFFF"/>
              </a:buClr>
              <a:buSzPct val="100000"/>
              <a:defRPr sz="6400">
                <a:solidFill>
                  <a:srgbClr val="FFFFFF"/>
                </a:solidFill>
              </a:defRPr>
            </a:lvl4pPr>
            <a:lvl5pPr lvl="4" algn="ctr">
              <a:spcBef>
                <a:spcPts val="0"/>
              </a:spcBef>
              <a:buClr>
                <a:srgbClr val="FFFFFF"/>
              </a:buClr>
              <a:buSzPct val="100000"/>
              <a:defRPr sz="6400">
                <a:solidFill>
                  <a:srgbClr val="FFFFFF"/>
                </a:solidFill>
              </a:defRPr>
            </a:lvl5pPr>
            <a:lvl6pPr lvl="5" algn="ctr">
              <a:spcBef>
                <a:spcPts val="0"/>
              </a:spcBef>
              <a:buClr>
                <a:srgbClr val="FFFFFF"/>
              </a:buClr>
              <a:buSzPct val="100000"/>
              <a:defRPr sz="6400">
                <a:solidFill>
                  <a:srgbClr val="FFFFFF"/>
                </a:solidFill>
              </a:defRPr>
            </a:lvl6pPr>
            <a:lvl7pPr lvl="6" algn="ctr">
              <a:spcBef>
                <a:spcPts val="0"/>
              </a:spcBef>
              <a:buClr>
                <a:srgbClr val="FFFFFF"/>
              </a:buClr>
              <a:buSzPct val="100000"/>
              <a:defRPr sz="6400">
                <a:solidFill>
                  <a:srgbClr val="FFFFFF"/>
                </a:solidFill>
              </a:defRPr>
            </a:lvl7pPr>
            <a:lvl8pPr lvl="7" algn="ctr">
              <a:spcBef>
                <a:spcPts val="0"/>
              </a:spcBef>
              <a:buClr>
                <a:srgbClr val="FFFFFF"/>
              </a:buClr>
              <a:buSzPct val="100000"/>
              <a:defRPr sz="6400">
                <a:solidFill>
                  <a:srgbClr val="FFFFFF"/>
                </a:solidFill>
              </a:defRPr>
            </a:lvl8pPr>
            <a:lvl9pPr lvl="8" algn="ctr">
              <a:spcBef>
                <a:spcPts val="0"/>
              </a:spcBef>
              <a:buClr>
                <a:srgbClr val="FFFFFF"/>
              </a:buClr>
              <a:buSzPct val="100000"/>
              <a:defRPr sz="6400">
                <a:solidFill>
                  <a:srgbClr val="FFFFFF"/>
                </a:solidFill>
              </a:defRPr>
            </a:lvl9pPr>
          </a:lstStyle>
          <a:p>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63944" y="5972629"/>
            <a:ext cx="1328057" cy="885371"/>
          </a:xfrm>
          <a:prstGeom prst="rect">
            <a:avLst/>
          </a:prstGeom>
        </p:spPr>
      </p:pic>
    </p:spTree>
    <p:extLst>
      <p:ext uri="{BB962C8B-B14F-4D97-AF65-F5344CB8AC3E}">
        <p14:creationId xmlns:p14="http://schemas.microsoft.com/office/powerpoint/2010/main" xmlns="" val="3330293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Blank">
    <p:spTree>
      <p:nvGrpSpPr>
        <p:cNvPr id="1" name="Shape 53"/>
        <p:cNvGrpSpPr/>
        <p:nvPr/>
      </p:nvGrpSpPr>
      <p:grpSpPr>
        <a:xfrm>
          <a:off x="0" y="0"/>
          <a:ext cx="0" cy="0"/>
          <a:chOff x="0" y="0"/>
          <a:chExt cx="0" cy="0"/>
        </a:xfrm>
      </p:grpSpPr>
      <p:sp>
        <p:nvSpPr>
          <p:cNvPr id="54" name="Shape 54"/>
          <p:cNvSpPr txBox="1">
            <a:spLocks noGrp="1"/>
          </p:cNvSpPr>
          <p:nvPr>
            <p:ph type="sldNum" idx="12"/>
          </p:nvPr>
        </p:nvSpPr>
        <p:spPr>
          <a:xfrm>
            <a:off x="145433" y="194699"/>
            <a:ext cx="2409600" cy="1670400"/>
          </a:xfrm>
          <a:prstGeom prst="rect">
            <a:avLst/>
          </a:prstGeom>
        </p:spPr>
        <p:txBody>
          <a:bodyPr lIns="91425" tIns="91425" rIns="91425" bIns="91425" anchor="t" anchorCtr="0">
            <a:noAutofit/>
          </a:bodyPr>
          <a:lstStyle/>
          <a:p>
            <a:fld id="{00000000-1234-1234-1234-123412341234}" type="slidenum">
              <a:rPr lang="en" smtClean="0">
                <a:solidFill>
                  <a:srgbClr val="9FC5E8"/>
                </a:solidFill>
              </a:rPr>
              <a:pPr/>
              <a:t>‹#›</a:t>
            </a:fld>
            <a:endParaRPr lang="en">
              <a:solidFill>
                <a:srgbClr val="9FC5E8"/>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245033" y="6191714"/>
            <a:ext cx="984559" cy="656372"/>
          </a:xfrm>
          <a:prstGeom prst="rect">
            <a:avLst/>
          </a:prstGeom>
        </p:spPr>
      </p:pic>
      <p:pic>
        <p:nvPicPr>
          <p:cNvPr id="6" name="Picture 5"/>
          <p:cNvPicPr>
            <a:picLocks noChangeAspect="1"/>
          </p:cNvPicPr>
          <p:nvPr userDrawn="1"/>
        </p:nvPicPr>
        <p:blipFill>
          <a:blip r:embed="rId3" cstate="print"/>
          <a:stretch>
            <a:fillRect/>
          </a:stretch>
        </p:blipFill>
        <p:spPr>
          <a:xfrm>
            <a:off x="11164276" y="6262495"/>
            <a:ext cx="908481" cy="471269"/>
          </a:xfrm>
          <a:prstGeom prst="rect">
            <a:avLst/>
          </a:prstGeom>
        </p:spPr>
      </p:pic>
      <p:sp>
        <p:nvSpPr>
          <p:cNvPr id="7" name="Rectangle 6"/>
          <p:cNvSpPr/>
          <p:nvPr userDrawn="1"/>
        </p:nvSpPr>
        <p:spPr>
          <a:xfrm>
            <a:off x="145433" y="6164640"/>
            <a:ext cx="2564313" cy="683446"/>
          </a:xfrm>
          <a:prstGeom prst="rect">
            <a:avLst/>
          </a:prstGeom>
        </p:spPr>
        <p:txBody>
          <a:bodyPr wrap="square">
            <a:spAutoFit/>
          </a:bodyPr>
          <a:lstStyle/>
          <a:p>
            <a:pPr algn="just"/>
            <a:r>
              <a:rPr lang="en-PH" sz="1867" dirty="0">
                <a:latin typeface="Arial Narrow" panose="020B0606020202030204" pitchFamily="34" charset="0"/>
              </a:rPr>
              <a:t>TRAIN Briefing – </a:t>
            </a:r>
            <a:r>
              <a:rPr lang="en-PH" sz="1867" dirty="0" smtClean="0">
                <a:latin typeface="Arial Narrow" panose="020B0606020202030204" pitchFamily="34" charset="0"/>
              </a:rPr>
              <a:t>IT &amp; WT </a:t>
            </a:r>
            <a:endParaRPr lang="en-PH" sz="1867" dirty="0">
              <a:latin typeface="Arial Narrow" panose="020B0606020202030204" pitchFamily="34" charset="0"/>
            </a:endParaRPr>
          </a:p>
          <a:p>
            <a:pPr algn="just"/>
            <a:r>
              <a:rPr lang="en-PH" sz="1867" dirty="0">
                <a:latin typeface="Arial Narrow" panose="020B0606020202030204" pitchFamily="34" charset="0"/>
              </a:rPr>
              <a:t>VER </a:t>
            </a:r>
            <a:r>
              <a:rPr lang="en-PH" sz="1867" dirty="0" smtClean="0">
                <a:latin typeface="Arial Narrow" panose="020B0606020202030204" pitchFamily="34" charset="0"/>
              </a:rPr>
              <a:t>2.0 </a:t>
            </a:r>
            <a:r>
              <a:rPr lang="en-PH" sz="1867" dirty="0">
                <a:latin typeface="Arial Narrow" panose="020B0606020202030204" pitchFamily="34" charset="0"/>
              </a:rPr>
              <a:t>– </a:t>
            </a:r>
            <a:r>
              <a:rPr lang="en-PH" sz="1867" dirty="0" smtClean="0">
                <a:latin typeface="Arial Narrow" panose="020B0606020202030204" pitchFamily="34" charset="0"/>
              </a:rPr>
              <a:t>April 2018 </a:t>
            </a:r>
            <a:endParaRPr lang="en-PH" sz="1867" dirty="0">
              <a:latin typeface="Arial Narrow" panose="020B0606020202030204" pitchFamily="34" charset="0"/>
            </a:endParaRPr>
          </a:p>
        </p:txBody>
      </p:sp>
    </p:spTree>
    <p:extLst>
      <p:ext uri="{BB962C8B-B14F-4D97-AF65-F5344CB8AC3E}">
        <p14:creationId xmlns:p14="http://schemas.microsoft.com/office/powerpoint/2010/main" xmlns="" val="2757706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bg>
      <p:bgPr>
        <a:solidFill>
          <a:srgbClr val="6FA8DC"/>
        </a:solidFill>
        <a:effectLst/>
      </p:bgPr>
    </p:bg>
    <p:spTree>
      <p:nvGrpSpPr>
        <p:cNvPr id="1" name="Shape 42"/>
        <p:cNvGrpSpPr/>
        <p:nvPr/>
      </p:nvGrpSpPr>
      <p:grpSpPr>
        <a:xfrm>
          <a:off x="0" y="0"/>
          <a:ext cx="0" cy="0"/>
          <a:chOff x="0" y="0"/>
          <a:chExt cx="0" cy="0"/>
        </a:xfrm>
      </p:grpSpPr>
      <p:sp>
        <p:nvSpPr>
          <p:cNvPr id="44" name="Shape 44"/>
          <p:cNvSpPr txBox="1">
            <a:spLocks noGrp="1"/>
          </p:cNvSpPr>
          <p:nvPr>
            <p:ph type="title"/>
          </p:nvPr>
        </p:nvSpPr>
        <p:spPr>
          <a:xfrm>
            <a:off x="271833" y="2169000"/>
            <a:ext cx="2283200" cy="11432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5" name="Shape 45"/>
          <p:cNvSpPr txBox="1">
            <a:spLocks noGrp="1"/>
          </p:cNvSpPr>
          <p:nvPr>
            <p:ph type="sldNum" idx="12"/>
          </p:nvPr>
        </p:nvSpPr>
        <p:spPr>
          <a:xfrm>
            <a:off x="205181" y="423299"/>
            <a:ext cx="603971" cy="523759"/>
          </a:xfrm>
          <a:prstGeom prst="rect">
            <a:avLst/>
          </a:prstGeom>
        </p:spPr>
        <p:txBody>
          <a:bodyPr lIns="91425" tIns="91425" rIns="91425" bIns="91425" anchor="t" anchorCtr="0">
            <a:noAutofit/>
          </a:bodyPr>
          <a:lstStyle/>
          <a:p>
            <a:fld id="{00000000-1234-1234-1234-123412341234}" type="slidenum">
              <a:rPr lang="en"/>
              <a:pPr/>
              <a:t>‹#›</a:t>
            </a:fld>
            <a:endParaRPr lang="en" dirty="0"/>
          </a:p>
        </p:txBody>
      </p:sp>
      <p:sp>
        <p:nvSpPr>
          <p:cNvPr id="46" name="Shape 46"/>
          <p:cNvSpPr/>
          <p:nvPr/>
        </p:nvSpPr>
        <p:spPr>
          <a:xfrm flipH="1">
            <a:off x="2793600" y="400"/>
            <a:ext cx="9398400" cy="6857600"/>
          </a:xfrm>
          <a:prstGeom prst="rect">
            <a:avLst/>
          </a:prstGeom>
          <a:solidFill>
            <a:srgbClr val="FFFFFF"/>
          </a:solidFill>
          <a:ln>
            <a:noFill/>
          </a:ln>
        </p:spPr>
        <p:txBody>
          <a:bodyPr lIns="121900" tIns="121900" rIns="121900" bIns="121900" anchor="ctr" anchorCtr="0">
            <a:noAutofit/>
          </a:bodyPr>
          <a:lstStyle/>
          <a:p>
            <a:endParaRPr sz="1867" kern="0" dirty="0">
              <a:solidFill>
                <a:srgbClr val="FFFFFF"/>
              </a:solidFill>
              <a:cs typeface="Arial"/>
              <a:sym typeface="Arial"/>
            </a:endParaRP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245033" y="6191714"/>
            <a:ext cx="984559" cy="656372"/>
          </a:xfrm>
          <a:prstGeom prst="rect">
            <a:avLst/>
          </a:prstGeom>
        </p:spPr>
      </p:pic>
      <p:pic>
        <p:nvPicPr>
          <p:cNvPr id="7" name="Picture 6"/>
          <p:cNvPicPr>
            <a:picLocks noChangeAspect="1"/>
          </p:cNvPicPr>
          <p:nvPr userDrawn="1"/>
        </p:nvPicPr>
        <p:blipFill>
          <a:blip r:embed="rId3" cstate="print"/>
          <a:stretch>
            <a:fillRect/>
          </a:stretch>
        </p:blipFill>
        <p:spPr>
          <a:xfrm>
            <a:off x="11164276" y="6262495"/>
            <a:ext cx="908481" cy="471269"/>
          </a:xfrm>
          <a:prstGeom prst="rect">
            <a:avLst/>
          </a:prstGeom>
        </p:spPr>
      </p:pic>
      <p:sp>
        <p:nvSpPr>
          <p:cNvPr id="9" name="Rectangle 8"/>
          <p:cNvSpPr/>
          <p:nvPr userDrawn="1"/>
        </p:nvSpPr>
        <p:spPr>
          <a:xfrm>
            <a:off x="145433" y="6164640"/>
            <a:ext cx="2564313" cy="683446"/>
          </a:xfrm>
          <a:prstGeom prst="rect">
            <a:avLst/>
          </a:prstGeom>
        </p:spPr>
        <p:txBody>
          <a:bodyPr wrap="square">
            <a:spAutoFit/>
          </a:bodyPr>
          <a:lstStyle/>
          <a:p>
            <a:pPr algn="just"/>
            <a:r>
              <a:rPr lang="en-PH" sz="1867" dirty="0">
                <a:latin typeface="Arial Narrow" panose="020B0606020202030204" pitchFamily="34" charset="0"/>
              </a:rPr>
              <a:t>TRAIN Briefing – </a:t>
            </a:r>
            <a:r>
              <a:rPr lang="en-PH" sz="1867" dirty="0" smtClean="0">
                <a:latin typeface="Arial Narrow" panose="020B0606020202030204" pitchFamily="34" charset="0"/>
              </a:rPr>
              <a:t>IT &amp; WT </a:t>
            </a:r>
            <a:endParaRPr lang="en-PH" sz="1867" dirty="0">
              <a:latin typeface="Arial Narrow" panose="020B0606020202030204" pitchFamily="34" charset="0"/>
            </a:endParaRPr>
          </a:p>
          <a:p>
            <a:pPr algn="just"/>
            <a:r>
              <a:rPr lang="en-PH" sz="1867" dirty="0">
                <a:latin typeface="Arial Narrow" panose="020B0606020202030204" pitchFamily="34" charset="0"/>
              </a:rPr>
              <a:t>VER </a:t>
            </a:r>
            <a:r>
              <a:rPr lang="en-PH" sz="1867" dirty="0" smtClean="0">
                <a:latin typeface="Arial Narrow" panose="020B0606020202030204" pitchFamily="34" charset="0"/>
              </a:rPr>
              <a:t>2.0 </a:t>
            </a:r>
            <a:r>
              <a:rPr lang="en-PH" sz="1867" dirty="0">
                <a:latin typeface="Arial Narrow" panose="020B0606020202030204" pitchFamily="34" charset="0"/>
              </a:rPr>
              <a:t>– </a:t>
            </a:r>
            <a:r>
              <a:rPr lang="en-PH" sz="1867" dirty="0" smtClean="0">
                <a:latin typeface="Arial Narrow" panose="020B0606020202030204" pitchFamily="34" charset="0"/>
              </a:rPr>
              <a:t>April 2018 </a:t>
            </a:r>
            <a:endParaRPr lang="en-PH" sz="1867" dirty="0">
              <a:latin typeface="Arial Narrow" panose="020B0606020202030204" pitchFamily="34" charset="0"/>
            </a:endParaRPr>
          </a:p>
        </p:txBody>
      </p:sp>
    </p:spTree>
    <p:extLst>
      <p:ext uri="{BB962C8B-B14F-4D97-AF65-F5344CB8AC3E}">
        <p14:creationId xmlns:p14="http://schemas.microsoft.com/office/powerpoint/2010/main" xmlns="" val="1900120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le">
    <p:bg>
      <p:bgPr>
        <a:solidFill>
          <a:srgbClr val="6FA8DC"/>
        </a:solidFill>
        <a:effectLst/>
      </p:bgPr>
    </p:bg>
    <p:spTree>
      <p:nvGrpSpPr>
        <p:cNvPr id="1" name="Shape 9"/>
        <p:cNvGrpSpPr/>
        <p:nvPr/>
      </p:nvGrpSpPr>
      <p:grpSpPr>
        <a:xfrm>
          <a:off x="0" y="0"/>
          <a:ext cx="0" cy="0"/>
          <a:chOff x="0" y="0"/>
          <a:chExt cx="0" cy="0"/>
        </a:xfrm>
      </p:grpSpPr>
      <p:sp>
        <p:nvSpPr>
          <p:cNvPr id="11" name="Shape 11"/>
          <p:cNvSpPr txBox="1">
            <a:spLocks noGrp="1"/>
          </p:cNvSpPr>
          <p:nvPr>
            <p:ph type="ctrTitle"/>
          </p:nvPr>
        </p:nvSpPr>
        <p:spPr>
          <a:xfrm>
            <a:off x="3715367" y="2625167"/>
            <a:ext cx="7812799" cy="3688400"/>
          </a:xfrm>
          <a:prstGeom prst="rect">
            <a:avLst/>
          </a:prstGeom>
        </p:spPr>
        <p:txBody>
          <a:bodyPr lIns="91425" tIns="91425" rIns="91425" bIns="91425" anchor="b" anchorCtr="0"/>
          <a:lstStyle>
            <a:lvl1pPr lvl="0" algn="r">
              <a:spcBef>
                <a:spcPts val="0"/>
              </a:spcBef>
              <a:buClr>
                <a:srgbClr val="FFFFFF"/>
              </a:buClr>
              <a:buSzPct val="100000"/>
              <a:defRPr sz="6400">
                <a:solidFill>
                  <a:srgbClr val="FFFFFF"/>
                </a:solidFill>
              </a:defRPr>
            </a:lvl1pPr>
            <a:lvl2pPr lvl="1" algn="ctr">
              <a:spcBef>
                <a:spcPts val="0"/>
              </a:spcBef>
              <a:buClr>
                <a:srgbClr val="FFFFFF"/>
              </a:buClr>
              <a:buSzPct val="100000"/>
              <a:defRPr sz="6400">
                <a:solidFill>
                  <a:srgbClr val="FFFFFF"/>
                </a:solidFill>
              </a:defRPr>
            </a:lvl2pPr>
            <a:lvl3pPr lvl="2" algn="ctr">
              <a:spcBef>
                <a:spcPts val="0"/>
              </a:spcBef>
              <a:buClr>
                <a:srgbClr val="FFFFFF"/>
              </a:buClr>
              <a:buSzPct val="100000"/>
              <a:defRPr sz="6400">
                <a:solidFill>
                  <a:srgbClr val="FFFFFF"/>
                </a:solidFill>
              </a:defRPr>
            </a:lvl3pPr>
            <a:lvl4pPr lvl="3" algn="ctr">
              <a:spcBef>
                <a:spcPts val="0"/>
              </a:spcBef>
              <a:buClr>
                <a:srgbClr val="FFFFFF"/>
              </a:buClr>
              <a:buSzPct val="100000"/>
              <a:defRPr sz="6400">
                <a:solidFill>
                  <a:srgbClr val="FFFFFF"/>
                </a:solidFill>
              </a:defRPr>
            </a:lvl4pPr>
            <a:lvl5pPr lvl="4" algn="ctr">
              <a:spcBef>
                <a:spcPts val="0"/>
              </a:spcBef>
              <a:buClr>
                <a:srgbClr val="FFFFFF"/>
              </a:buClr>
              <a:buSzPct val="100000"/>
              <a:defRPr sz="6400">
                <a:solidFill>
                  <a:srgbClr val="FFFFFF"/>
                </a:solidFill>
              </a:defRPr>
            </a:lvl5pPr>
            <a:lvl6pPr lvl="5" algn="ctr">
              <a:spcBef>
                <a:spcPts val="0"/>
              </a:spcBef>
              <a:buClr>
                <a:srgbClr val="FFFFFF"/>
              </a:buClr>
              <a:buSzPct val="100000"/>
              <a:defRPr sz="6400">
                <a:solidFill>
                  <a:srgbClr val="FFFFFF"/>
                </a:solidFill>
              </a:defRPr>
            </a:lvl6pPr>
            <a:lvl7pPr lvl="6" algn="ctr">
              <a:spcBef>
                <a:spcPts val="0"/>
              </a:spcBef>
              <a:buClr>
                <a:srgbClr val="FFFFFF"/>
              </a:buClr>
              <a:buSzPct val="100000"/>
              <a:defRPr sz="6400">
                <a:solidFill>
                  <a:srgbClr val="FFFFFF"/>
                </a:solidFill>
              </a:defRPr>
            </a:lvl7pPr>
            <a:lvl8pPr lvl="7" algn="ctr">
              <a:spcBef>
                <a:spcPts val="0"/>
              </a:spcBef>
              <a:buClr>
                <a:srgbClr val="FFFFFF"/>
              </a:buClr>
              <a:buSzPct val="100000"/>
              <a:defRPr sz="6400">
                <a:solidFill>
                  <a:srgbClr val="FFFFFF"/>
                </a:solidFill>
              </a:defRPr>
            </a:lvl8pPr>
            <a:lvl9pPr lvl="8" algn="ctr">
              <a:spcBef>
                <a:spcPts val="0"/>
              </a:spcBef>
              <a:buClr>
                <a:srgbClr val="FFFFFF"/>
              </a:buClr>
              <a:buSzPct val="100000"/>
              <a:defRPr sz="6400">
                <a:solidFill>
                  <a:srgbClr val="FFFFFF"/>
                </a:solidFill>
              </a:defRPr>
            </a:lvl9pPr>
          </a:lstStyle>
          <a:p>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63944" y="5972629"/>
            <a:ext cx="1328057" cy="885371"/>
          </a:xfrm>
          <a:prstGeom prst="rect">
            <a:avLst/>
          </a:prstGeom>
        </p:spPr>
      </p:pic>
    </p:spTree>
    <p:extLst>
      <p:ext uri="{BB962C8B-B14F-4D97-AF65-F5344CB8AC3E}">
        <p14:creationId xmlns:p14="http://schemas.microsoft.com/office/powerpoint/2010/main" xmlns="" val="911871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PH" dirty="0"/>
          </a:p>
        </p:txBody>
      </p:sp>
      <p:sp>
        <p:nvSpPr>
          <p:cNvPr id="5" name="Footer Placeholder 4"/>
          <p:cNvSpPr>
            <a:spLocks noGrp="1"/>
          </p:cNvSpPr>
          <p:nvPr>
            <p:ph type="ftr" sz="quarter" idx="11"/>
          </p:nvPr>
        </p:nvSpPr>
        <p:spPr/>
        <p:txBody>
          <a:bodyPr/>
          <a:lstStyle/>
          <a:p>
            <a:endParaRPr lang="en-PH" dirty="0"/>
          </a:p>
        </p:txBody>
      </p:sp>
      <p:sp>
        <p:nvSpPr>
          <p:cNvPr id="6" name="Slide Number Placeholder 5"/>
          <p:cNvSpPr>
            <a:spLocks noGrp="1"/>
          </p:cNvSpPr>
          <p:nvPr>
            <p:ph type="sldNum" sz="quarter" idx="12"/>
          </p:nvPr>
        </p:nvSpPr>
        <p:spPr/>
        <p:txBody>
          <a:bodyPr/>
          <a:lstStyle/>
          <a:p>
            <a:fld id="{CC19824D-3DE4-4993-9CE3-20E64F22A652}" type="slidenum">
              <a:rPr lang="en-PH" smtClean="0"/>
              <a:pPr/>
              <a:t>‹#›</a:t>
            </a:fld>
            <a:endParaRPr lang="en-PH"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245033" y="6191714"/>
            <a:ext cx="984559" cy="656372"/>
          </a:xfrm>
          <a:prstGeom prst="rect">
            <a:avLst/>
          </a:prstGeom>
        </p:spPr>
      </p:pic>
      <p:pic>
        <p:nvPicPr>
          <p:cNvPr id="9" name="Picture 8"/>
          <p:cNvPicPr>
            <a:picLocks noChangeAspect="1"/>
          </p:cNvPicPr>
          <p:nvPr userDrawn="1"/>
        </p:nvPicPr>
        <p:blipFill>
          <a:blip r:embed="rId3" cstate="print"/>
          <a:stretch>
            <a:fillRect/>
          </a:stretch>
        </p:blipFill>
        <p:spPr>
          <a:xfrm>
            <a:off x="11164276" y="6262495"/>
            <a:ext cx="908481" cy="471269"/>
          </a:xfrm>
          <a:prstGeom prst="rect">
            <a:avLst/>
          </a:prstGeom>
        </p:spPr>
      </p:pic>
      <p:sp>
        <p:nvSpPr>
          <p:cNvPr id="10" name="Rectangle 9"/>
          <p:cNvSpPr/>
          <p:nvPr userDrawn="1"/>
        </p:nvSpPr>
        <p:spPr>
          <a:xfrm>
            <a:off x="145433" y="6164640"/>
            <a:ext cx="2564313" cy="683446"/>
          </a:xfrm>
          <a:prstGeom prst="rect">
            <a:avLst/>
          </a:prstGeom>
        </p:spPr>
        <p:txBody>
          <a:bodyPr wrap="square">
            <a:spAutoFit/>
          </a:bodyPr>
          <a:lstStyle/>
          <a:p>
            <a:pPr algn="just"/>
            <a:r>
              <a:rPr lang="en-PH" sz="1867" dirty="0">
                <a:latin typeface="Arial Narrow" panose="020B0606020202030204" pitchFamily="34" charset="0"/>
              </a:rPr>
              <a:t>TRAIN Briefing – </a:t>
            </a:r>
            <a:r>
              <a:rPr lang="en-PH" sz="1867" dirty="0" smtClean="0">
                <a:latin typeface="Arial Narrow" panose="020B0606020202030204" pitchFamily="34" charset="0"/>
              </a:rPr>
              <a:t>IT &amp; WT </a:t>
            </a:r>
            <a:endParaRPr lang="en-PH" sz="1867" dirty="0">
              <a:latin typeface="Arial Narrow" panose="020B0606020202030204" pitchFamily="34" charset="0"/>
            </a:endParaRPr>
          </a:p>
          <a:p>
            <a:pPr algn="just"/>
            <a:r>
              <a:rPr lang="en-PH" sz="1867" dirty="0">
                <a:latin typeface="Arial Narrow" panose="020B0606020202030204" pitchFamily="34" charset="0"/>
              </a:rPr>
              <a:t>VER </a:t>
            </a:r>
            <a:r>
              <a:rPr lang="en-PH" sz="1867" dirty="0" smtClean="0">
                <a:latin typeface="Arial Narrow" panose="020B0606020202030204" pitchFamily="34" charset="0"/>
              </a:rPr>
              <a:t>2.0 </a:t>
            </a:r>
            <a:r>
              <a:rPr lang="en-PH" sz="1867" dirty="0">
                <a:latin typeface="Arial Narrow" panose="020B0606020202030204" pitchFamily="34" charset="0"/>
              </a:rPr>
              <a:t>– </a:t>
            </a:r>
            <a:r>
              <a:rPr lang="en-PH" sz="1867" dirty="0" smtClean="0">
                <a:latin typeface="Arial Narrow" panose="020B0606020202030204" pitchFamily="34" charset="0"/>
              </a:rPr>
              <a:t>April 2018 </a:t>
            </a:r>
            <a:endParaRPr lang="en-PH" sz="1867" dirty="0">
              <a:latin typeface="Arial Narrow" panose="020B0606020202030204" pitchFamily="34" charset="0"/>
            </a:endParaRPr>
          </a:p>
        </p:txBody>
      </p:sp>
    </p:spTree>
    <p:extLst>
      <p:ext uri="{BB962C8B-B14F-4D97-AF65-F5344CB8AC3E}">
        <p14:creationId xmlns:p14="http://schemas.microsoft.com/office/powerpoint/2010/main" xmlns="" val="27561935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body" idx="1"/>
          </p:nvPr>
        </p:nvSpPr>
        <p:spPr>
          <a:xfrm>
            <a:off x="3813593" y="0"/>
            <a:ext cx="7415999" cy="5610400"/>
          </a:xfrm>
          <a:prstGeom prst="rect">
            <a:avLst/>
          </a:prstGeom>
          <a:noFill/>
          <a:ln>
            <a:noFill/>
          </a:ln>
        </p:spPr>
        <p:txBody>
          <a:bodyPr lIns="91425" tIns="91425" rIns="91425" bIns="91425" anchor="t" anchorCtr="0"/>
          <a:lstStyle>
            <a:lvl1pPr lvl="0">
              <a:spcBef>
                <a:spcPts val="600"/>
              </a:spcBef>
              <a:buClr>
                <a:srgbClr val="6FA8DC"/>
              </a:buClr>
              <a:buSzPct val="100000"/>
              <a:buFont typeface="Roboto"/>
              <a:buChar char="▸"/>
              <a:defRPr sz="3000">
                <a:solidFill>
                  <a:srgbClr val="073763"/>
                </a:solidFill>
                <a:latin typeface="Roboto"/>
                <a:ea typeface="Roboto"/>
                <a:cs typeface="Roboto"/>
                <a:sym typeface="Roboto"/>
              </a:defRPr>
            </a:lvl1pPr>
            <a:lvl2pPr lvl="1">
              <a:spcBef>
                <a:spcPts val="480"/>
              </a:spcBef>
              <a:buClr>
                <a:srgbClr val="6FA8DC"/>
              </a:buClr>
              <a:buSzPct val="100000"/>
              <a:buFont typeface="Roboto"/>
              <a:buChar char="▹"/>
              <a:defRPr sz="2400">
                <a:solidFill>
                  <a:srgbClr val="073763"/>
                </a:solidFill>
                <a:latin typeface="Roboto"/>
                <a:ea typeface="Roboto"/>
                <a:cs typeface="Roboto"/>
                <a:sym typeface="Roboto"/>
              </a:defRPr>
            </a:lvl2pPr>
            <a:lvl3pPr lvl="2">
              <a:spcBef>
                <a:spcPts val="480"/>
              </a:spcBef>
              <a:buClr>
                <a:srgbClr val="6FA8DC"/>
              </a:buClr>
              <a:buSzPct val="100000"/>
              <a:buFont typeface="Roboto"/>
              <a:defRPr sz="2400">
                <a:solidFill>
                  <a:srgbClr val="073763"/>
                </a:solidFill>
                <a:latin typeface="Roboto"/>
                <a:ea typeface="Roboto"/>
                <a:cs typeface="Roboto"/>
                <a:sym typeface="Roboto"/>
              </a:defRPr>
            </a:lvl3pPr>
            <a:lvl4pPr lvl="3">
              <a:spcBef>
                <a:spcPts val="360"/>
              </a:spcBef>
              <a:buClr>
                <a:srgbClr val="6FA8DC"/>
              </a:buClr>
              <a:buSzPct val="100000"/>
              <a:buFont typeface="Roboto"/>
              <a:defRPr sz="1800">
                <a:solidFill>
                  <a:srgbClr val="073763"/>
                </a:solidFill>
                <a:latin typeface="Roboto"/>
                <a:ea typeface="Roboto"/>
                <a:cs typeface="Roboto"/>
                <a:sym typeface="Roboto"/>
              </a:defRPr>
            </a:lvl4pPr>
            <a:lvl5pPr lvl="4">
              <a:spcBef>
                <a:spcPts val="360"/>
              </a:spcBef>
              <a:buClr>
                <a:srgbClr val="073763"/>
              </a:buClr>
              <a:buSzPct val="100000"/>
              <a:buFont typeface="Roboto"/>
              <a:defRPr sz="1800">
                <a:solidFill>
                  <a:srgbClr val="073763"/>
                </a:solidFill>
                <a:latin typeface="Roboto"/>
                <a:ea typeface="Roboto"/>
                <a:cs typeface="Roboto"/>
                <a:sym typeface="Roboto"/>
              </a:defRPr>
            </a:lvl5pPr>
            <a:lvl6pPr lvl="5">
              <a:spcBef>
                <a:spcPts val="360"/>
              </a:spcBef>
              <a:buClr>
                <a:srgbClr val="073763"/>
              </a:buClr>
              <a:buSzPct val="100000"/>
              <a:buFont typeface="Roboto"/>
              <a:defRPr sz="1800">
                <a:solidFill>
                  <a:srgbClr val="073763"/>
                </a:solidFill>
                <a:latin typeface="Roboto"/>
                <a:ea typeface="Roboto"/>
                <a:cs typeface="Roboto"/>
                <a:sym typeface="Roboto"/>
              </a:defRPr>
            </a:lvl6pPr>
            <a:lvl7pPr lvl="6">
              <a:spcBef>
                <a:spcPts val="360"/>
              </a:spcBef>
              <a:buClr>
                <a:srgbClr val="073763"/>
              </a:buClr>
              <a:buSzPct val="100000"/>
              <a:buFont typeface="Roboto"/>
              <a:defRPr sz="1800">
                <a:solidFill>
                  <a:srgbClr val="073763"/>
                </a:solidFill>
                <a:latin typeface="Roboto"/>
                <a:ea typeface="Roboto"/>
                <a:cs typeface="Roboto"/>
                <a:sym typeface="Roboto"/>
              </a:defRPr>
            </a:lvl7pPr>
            <a:lvl8pPr lvl="7">
              <a:spcBef>
                <a:spcPts val="360"/>
              </a:spcBef>
              <a:buClr>
                <a:srgbClr val="073763"/>
              </a:buClr>
              <a:buSzPct val="100000"/>
              <a:buFont typeface="Roboto"/>
              <a:defRPr sz="1800">
                <a:solidFill>
                  <a:srgbClr val="073763"/>
                </a:solidFill>
                <a:latin typeface="Roboto"/>
                <a:ea typeface="Roboto"/>
                <a:cs typeface="Roboto"/>
                <a:sym typeface="Roboto"/>
              </a:defRPr>
            </a:lvl8pPr>
            <a:lvl9pPr lvl="8">
              <a:spcBef>
                <a:spcPts val="360"/>
              </a:spcBef>
              <a:buClr>
                <a:srgbClr val="073763"/>
              </a:buClr>
              <a:buSzPct val="100000"/>
              <a:buFont typeface="Roboto"/>
              <a:defRPr sz="1800">
                <a:solidFill>
                  <a:srgbClr val="073763"/>
                </a:solidFill>
                <a:latin typeface="Roboto"/>
                <a:ea typeface="Roboto"/>
                <a:cs typeface="Roboto"/>
                <a:sym typeface="Roboto"/>
              </a:defRPr>
            </a:lvl9pPr>
          </a:lstStyle>
          <a:p>
            <a:endParaRPr dirty="0"/>
          </a:p>
        </p:txBody>
      </p:sp>
      <p:sp>
        <p:nvSpPr>
          <p:cNvPr id="7" name="Shape 7"/>
          <p:cNvSpPr txBox="1">
            <a:spLocks noGrp="1"/>
          </p:cNvSpPr>
          <p:nvPr>
            <p:ph type="sldNum" idx="12"/>
          </p:nvPr>
        </p:nvSpPr>
        <p:spPr>
          <a:xfrm>
            <a:off x="145433" y="194699"/>
            <a:ext cx="2409600" cy="1670400"/>
          </a:xfrm>
          <a:prstGeom prst="rect">
            <a:avLst/>
          </a:prstGeom>
          <a:noFill/>
          <a:ln>
            <a:noFill/>
          </a:ln>
        </p:spPr>
        <p:txBody>
          <a:bodyPr lIns="91425" tIns="91425" rIns="91425" bIns="91425" anchor="t" anchorCtr="0">
            <a:noAutofit/>
          </a:bodyPr>
          <a:lstStyle/>
          <a:p>
            <a:fld id="{00000000-1234-1234-1234-123412341234}" type="slidenum">
              <a:rPr lang="en" sz="12800" b="1" kern="0">
                <a:solidFill>
                  <a:srgbClr val="0B5394"/>
                </a:solidFill>
                <a:latin typeface="Montserrat"/>
                <a:ea typeface="Montserrat"/>
                <a:cs typeface="Montserrat"/>
                <a:sym typeface="Montserrat"/>
              </a:rPr>
              <a:pPr/>
              <a:t>‹#›</a:t>
            </a:fld>
            <a:endParaRPr lang="en" sz="12800" b="1" kern="0" dirty="0">
              <a:solidFill>
                <a:srgbClr val="0B5394"/>
              </a:solidFill>
              <a:latin typeface="Montserrat"/>
              <a:ea typeface="Montserrat"/>
              <a:cs typeface="Montserrat"/>
              <a:sym typeface="Montserrat"/>
            </a:endParaRPr>
          </a:p>
        </p:txBody>
      </p:sp>
      <p:sp>
        <p:nvSpPr>
          <p:cNvPr id="8" name="Shape 8"/>
          <p:cNvSpPr txBox="1">
            <a:spLocks noGrp="1"/>
          </p:cNvSpPr>
          <p:nvPr>
            <p:ph type="title"/>
          </p:nvPr>
        </p:nvSpPr>
        <p:spPr>
          <a:xfrm>
            <a:off x="271833" y="2169000"/>
            <a:ext cx="2283200" cy="1143200"/>
          </a:xfrm>
          <a:prstGeom prst="rect">
            <a:avLst/>
          </a:prstGeom>
          <a:noFill/>
          <a:ln>
            <a:noFill/>
          </a:ln>
        </p:spPr>
        <p:txBody>
          <a:bodyPr lIns="91425" tIns="91425" rIns="91425" bIns="91425" anchor="t" anchorCtr="0"/>
          <a:lstStyle>
            <a:lvl1pPr lvl="0">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endParaRPr/>
          </a:p>
        </p:txBody>
      </p:sp>
      <p:pic>
        <p:nvPicPr>
          <p:cNvPr id="5" name="Picture 4"/>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10245033" y="6191714"/>
            <a:ext cx="984559" cy="656372"/>
          </a:xfrm>
          <a:prstGeom prst="rect">
            <a:avLst/>
          </a:prstGeom>
        </p:spPr>
      </p:pic>
      <p:pic>
        <p:nvPicPr>
          <p:cNvPr id="9" name="Picture 8"/>
          <p:cNvPicPr>
            <a:picLocks noChangeAspect="1"/>
          </p:cNvPicPr>
          <p:nvPr userDrawn="1"/>
        </p:nvPicPr>
        <p:blipFill>
          <a:blip r:embed="rId4" cstate="print"/>
          <a:stretch>
            <a:fillRect/>
          </a:stretch>
        </p:blipFill>
        <p:spPr>
          <a:xfrm>
            <a:off x="11164276" y="6262495"/>
            <a:ext cx="908481" cy="471269"/>
          </a:xfrm>
          <a:prstGeom prst="rect">
            <a:avLst/>
          </a:prstGeom>
        </p:spPr>
      </p:pic>
    </p:spTree>
    <p:extLst>
      <p:ext uri="{BB962C8B-B14F-4D97-AF65-F5344CB8AC3E}">
        <p14:creationId xmlns:p14="http://schemas.microsoft.com/office/powerpoint/2010/main" xmlns="" val="1560650024"/>
      </p:ext>
    </p:extLst>
  </p:cSld>
  <p:clrMap bg1="lt1" tx1="dk1" bg2="dk2" tx2="lt2" accent1="accent1" accent2="accent2" accent3="accent3" accent4="accent4" accent5="accent5" accent6="accent6" hlink="hlink" folHlink="folHlink"/>
  <p:sldLayoutIdLst>
    <p:sldLayoutId id="2147483661"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body" idx="1"/>
          </p:nvPr>
        </p:nvSpPr>
        <p:spPr>
          <a:xfrm>
            <a:off x="3832834" y="646133"/>
            <a:ext cx="7415999" cy="5610400"/>
          </a:xfrm>
          <a:prstGeom prst="rect">
            <a:avLst/>
          </a:prstGeom>
          <a:noFill/>
          <a:ln>
            <a:noFill/>
          </a:ln>
        </p:spPr>
        <p:txBody>
          <a:bodyPr lIns="91425" tIns="91425" rIns="91425" bIns="91425" anchor="t" anchorCtr="0"/>
          <a:lstStyle>
            <a:lvl1pPr lvl="0">
              <a:spcBef>
                <a:spcPts val="600"/>
              </a:spcBef>
              <a:buClr>
                <a:srgbClr val="6FA8DC"/>
              </a:buClr>
              <a:buSzPct val="100000"/>
              <a:buFont typeface="Roboto"/>
              <a:buChar char="▸"/>
              <a:defRPr sz="3000">
                <a:solidFill>
                  <a:srgbClr val="073763"/>
                </a:solidFill>
                <a:latin typeface="Roboto"/>
                <a:ea typeface="Roboto"/>
                <a:cs typeface="Roboto"/>
                <a:sym typeface="Roboto"/>
              </a:defRPr>
            </a:lvl1pPr>
            <a:lvl2pPr lvl="1">
              <a:spcBef>
                <a:spcPts val="480"/>
              </a:spcBef>
              <a:buClr>
                <a:srgbClr val="6FA8DC"/>
              </a:buClr>
              <a:buSzPct val="100000"/>
              <a:buFont typeface="Roboto"/>
              <a:buChar char="▹"/>
              <a:defRPr sz="2400">
                <a:solidFill>
                  <a:srgbClr val="073763"/>
                </a:solidFill>
                <a:latin typeface="Roboto"/>
                <a:ea typeface="Roboto"/>
                <a:cs typeface="Roboto"/>
                <a:sym typeface="Roboto"/>
              </a:defRPr>
            </a:lvl2pPr>
            <a:lvl3pPr lvl="2">
              <a:spcBef>
                <a:spcPts val="480"/>
              </a:spcBef>
              <a:buClr>
                <a:srgbClr val="6FA8DC"/>
              </a:buClr>
              <a:buSzPct val="100000"/>
              <a:buFont typeface="Roboto"/>
              <a:defRPr sz="2400">
                <a:solidFill>
                  <a:srgbClr val="073763"/>
                </a:solidFill>
                <a:latin typeface="Roboto"/>
                <a:ea typeface="Roboto"/>
                <a:cs typeface="Roboto"/>
                <a:sym typeface="Roboto"/>
              </a:defRPr>
            </a:lvl3pPr>
            <a:lvl4pPr lvl="3">
              <a:spcBef>
                <a:spcPts val="360"/>
              </a:spcBef>
              <a:buClr>
                <a:srgbClr val="6FA8DC"/>
              </a:buClr>
              <a:buSzPct val="100000"/>
              <a:buFont typeface="Roboto"/>
              <a:defRPr sz="1800">
                <a:solidFill>
                  <a:srgbClr val="073763"/>
                </a:solidFill>
                <a:latin typeface="Roboto"/>
                <a:ea typeface="Roboto"/>
                <a:cs typeface="Roboto"/>
                <a:sym typeface="Roboto"/>
              </a:defRPr>
            </a:lvl4pPr>
            <a:lvl5pPr lvl="4">
              <a:spcBef>
                <a:spcPts val="360"/>
              </a:spcBef>
              <a:buClr>
                <a:srgbClr val="073763"/>
              </a:buClr>
              <a:buSzPct val="100000"/>
              <a:buFont typeface="Roboto"/>
              <a:defRPr sz="1800">
                <a:solidFill>
                  <a:srgbClr val="073763"/>
                </a:solidFill>
                <a:latin typeface="Roboto"/>
                <a:ea typeface="Roboto"/>
                <a:cs typeface="Roboto"/>
                <a:sym typeface="Roboto"/>
              </a:defRPr>
            </a:lvl5pPr>
            <a:lvl6pPr lvl="5">
              <a:spcBef>
                <a:spcPts val="360"/>
              </a:spcBef>
              <a:buClr>
                <a:srgbClr val="073763"/>
              </a:buClr>
              <a:buSzPct val="100000"/>
              <a:buFont typeface="Roboto"/>
              <a:defRPr sz="1800">
                <a:solidFill>
                  <a:srgbClr val="073763"/>
                </a:solidFill>
                <a:latin typeface="Roboto"/>
                <a:ea typeface="Roboto"/>
                <a:cs typeface="Roboto"/>
                <a:sym typeface="Roboto"/>
              </a:defRPr>
            </a:lvl6pPr>
            <a:lvl7pPr lvl="6">
              <a:spcBef>
                <a:spcPts val="360"/>
              </a:spcBef>
              <a:buClr>
                <a:srgbClr val="073763"/>
              </a:buClr>
              <a:buSzPct val="100000"/>
              <a:buFont typeface="Roboto"/>
              <a:defRPr sz="1800">
                <a:solidFill>
                  <a:srgbClr val="073763"/>
                </a:solidFill>
                <a:latin typeface="Roboto"/>
                <a:ea typeface="Roboto"/>
                <a:cs typeface="Roboto"/>
                <a:sym typeface="Roboto"/>
              </a:defRPr>
            </a:lvl7pPr>
            <a:lvl8pPr lvl="7">
              <a:spcBef>
                <a:spcPts val="360"/>
              </a:spcBef>
              <a:buClr>
                <a:srgbClr val="073763"/>
              </a:buClr>
              <a:buSzPct val="100000"/>
              <a:buFont typeface="Roboto"/>
              <a:defRPr sz="1800">
                <a:solidFill>
                  <a:srgbClr val="073763"/>
                </a:solidFill>
                <a:latin typeface="Roboto"/>
                <a:ea typeface="Roboto"/>
                <a:cs typeface="Roboto"/>
                <a:sym typeface="Roboto"/>
              </a:defRPr>
            </a:lvl8pPr>
            <a:lvl9pPr lvl="8">
              <a:spcBef>
                <a:spcPts val="360"/>
              </a:spcBef>
              <a:buClr>
                <a:srgbClr val="073763"/>
              </a:buClr>
              <a:buSzPct val="100000"/>
              <a:buFont typeface="Roboto"/>
              <a:defRPr sz="1800">
                <a:solidFill>
                  <a:srgbClr val="073763"/>
                </a:solidFill>
                <a:latin typeface="Roboto"/>
                <a:ea typeface="Roboto"/>
                <a:cs typeface="Roboto"/>
                <a:sym typeface="Roboto"/>
              </a:defRPr>
            </a:lvl9pPr>
          </a:lstStyle>
          <a:p>
            <a:endParaRPr/>
          </a:p>
        </p:txBody>
      </p:sp>
      <p:sp>
        <p:nvSpPr>
          <p:cNvPr id="7" name="Shape 7"/>
          <p:cNvSpPr txBox="1">
            <a:spLocks noGrp="1"/>
          </p:cNvSpPr>
          <p:nvPr>
            <p:ph type="sldNum" idx="12"/>
          </p:nvPr>
        </p:nvSpPr>
        <p:spPr>
          <a:xfrm>
            <a:off x="145433" y="194699"/>
            <a:ext cx="2409600" cy="1670400"/>
          </a:xfrm>
          <a:prstGeom prst="rect">
            <a:avLst/>
          </a:prstGeom>
          <a:noFill/>
          <a:ln>
            <a:noFill/>
          </a:ln>
        </p:spPr>
        <p:txBody>
          <a:bodyPr lIns="91425" tIns="91425" rIns="91425" bIns="91425" anchor="t" anchorCtr="0">
            <a:noAutofit/>
          </a:bodyPr>
          <a:lstStyle/>
          <a:p>
            <a:fld id="{00000000-1234-1234-1234-123412341234}" type="slidenum">
              <a:rPr lang="en" sz="12800" b="1" smtClean="0">
                <a:solidFill>
                  <a:srgbClr val="0B5394"/>
                </a:solidFill>
                <a:latin typeface="Montserrat"/>
                <a:ea typeface="Montserrat"/>
                <a:cs typeface="Montserrat"/>
                <a:sym typeface="Montserrat"/>
              </a:rPr>
              <a:pPr/>
              <a:t>‹#›</a:t>
            </a:fld>
            <a:endParaRPr lang="en" sz="12800" b="1">
              <a:solidFill>
                <a:srgbClr val="0B5394"/>
              </a:solidFill>
              <a:latin typeface="Montserrat"/>
              <a:ea typeface="Montserrat"/>
              <a:cs typeface="Montserrat"/>
              <a:sym typeface="Montserrat"/>
            </a:endParaRPr>
          </a:p>
        </p:txBody>
      </p:sp>
      <p:sp>
        <p:nvSpPr>
          <p:cNvPr id="8" name="Shape 8"/>
          <p:cNvSpPr txBox="1">
            <a:spLocks noGrp="1"/>
          </p:cNvSpPr>
          <p:nvPr>
            <p:ph type="title"/>
          </p:nvPr>
        </p:nvSpPr>
        <p:spPr>
          <a:xfrm>
            <a:off x="271833" y="2169000"/>
            <a:ext cx="2283200" cy="1143200"/>
          </a:xfrm>
          <a:prstGeom prst="rect">
            <a:avLst/>
          </a:prstGeom>
          <a:noFill/>
          <a:ln>
            <a:noFill/>
          </a:ln>
        </p:spPr>
        <p:txBody>
          <a:bodyPr lIns="91425" tIns="91425" rIns="91425" bIns="91425" anchor="t" anchorCtr="0"/>
          <a:lstStyle>
            <a:lvl1pPr lvl="0">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endParaRPr dirty="0"/>
          </a:p>
        </p:txBody>
      </p:sp>
      <p:pic>
        <p:nvPicPr>
          <p:cNvPr id="5" name="Picture 4"/>
          <p:cNvPicPr>
            <a:picLocks noChangeAspect="1"/>
          </p:cNvPicPr>
          <p:nvPr userDrawn="1"/>
        </p:nvPicPr>
        <p:blipFill>
          <a:blip r:embed="rId6" cstate="print">
            <a:extLst>
              <a:ext uri="{28A0092B-C50C-407E-A947-70E740481C1C}">
                <a14:useLocalDpi xmlns:a14="http://schemas.microsoft.com/office/drawing/2010/main" xmlns="" val="0"/>
              </a:ext>
            </a:extLst>
          </a:blip>
          <a:stretch>
            <a:fillRect/>
          </a:stretch>
        </p:blipFill>
        <p:spPr>
          <a:xfrm>
            <a:off x="10245033" y="6191714"/>
            <a:ext cx="984559" cy="656372"/>
          </a:xfrm>
          <a:prstGeom prst="rect">
            <a:avLst/>
          </a:prstGeom>
        </p:spPr>
      </p:pic>
      <p:pic>
        <p:nvPicPr>
          <p:cNvPr id="9" name="Picture 8"/>
          <p:cNvPicPr>
            <a:picLocks noChangeAspect="1"/>
          </p:cNvPicPr>
          <p:nvPr userDrawn="1"/>
        </p:nvPicPr>
        <p:blipFill>
          <a:blip r:embed="rId7" cstate="print"/>
          <a:stretch>
            <a:fillRect/>
          </a:stretch>
        </p:blipFill>
        <p:spPr>
          <a:xfrm>
            <a:off x="11164276" y="6262495"/>
            <a:ext cx="908481" cy="471269"/>
          </a:xfrm>
          <a:prstGeom prst="rect">
            <a:avLst/>
          </a:prstGeom>
        </p:spPr>
      </p:pic>
    </p:spTree>
    <p:extLst>
      <p:ext uri="{BB962C8B-B14F-4D97-AF65-F5344CB8AC3E}">
        <p14:creationId xmlns:p14="http://schemas.microsoft.com/office/powerpoint/2010/main" xmlns="" val="1989748993"/>
      </p:ext>
    </p:extLst>
  </p:cSld>
  <p:clrMap bg1="lt1" tx1="dk1" bg2="dk2" tx2="lt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7.xml"/><Relationship Id="rId1" Type="http://schemas.openxmlformats.org/officeDocument/2006/relationships/slideLayout" Target="../slideLayouts/slideLayout4.xml"/><Relationship Id="rId5" Type="http://schemas.openxmlformats.org/officeDocument/2006/relationships/image" Target="../media/image8.png"/><Relationship Id="rId4" Type="http://schemas.openxmlformats.org/officeDocument/2006/relationships/image" Target="../media/image7.jpeg"/></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8.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9.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0.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1.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33.xml"/><Relationship Id="rId1" Type="http://schemas.openxmlformats.org/officeDocument/2006/relationships/slideLayout" Target="../slideLayouts/slideLayout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34.xml"/><Relationship Id="rId1" Type="http://schemas.openxmlformats.org/officeDocument/2006/relationships/slideLayout" Target="../slideLayouts/slideLayout3.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3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35.xml"/><Relationship Id="rId1" Type="http://schemas.openxmlformats.org/officeDocument/2006/relationships/slideLayout" Target="../slideLayouts/slideLayout3.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3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36.xml"/><Relationship Id="rId1" Type="http://schemas.openxmlformats.org/officeDocument/2006/relationships/slideLayout" Target="../slideLayouts/slideLayout3.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37.xml"/><Relationship Id="rId1" Type="http://schemas.openxmlformats.org/officeDocument/2006/relationships/slideLayout" Target="../slideLayouts/slideLayout3.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5.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5.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5.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38.xml"/><Relationship Id="rId1" Type="http://schemas.openxmlformats.org/officeDocument/2006/relationships/slideLayout" Target="../slideLayouts/slideLayout5.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46.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39.xml"/><Relationship Id="rId1" Type="http://schemas.openxmlformats.org/officeDocument/2006/relationships/slideLayout" Target="../slideLayouts/slideLayout5.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47.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40.xml"/><Relationship Id="rId1" Type="http://schemas.openxmlformats.org/officeDocument/2006/relationships/slideLayout" Target="../slideLayouts/slideLayout5.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43.xml"/><Relationship Id="rId1" Type="http://schemas.openxmlformats.org/officeDocument/2006/relationships/slideLayout" Target="../slideLayouts/slideLayout5.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47.xml"/><Relationship Id="rId1" Type="http://schemas.openxmlformats.org/officeDocument/2006/relationships/slideLayout" Target="../slideLayouts/slideLayout5.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59.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5.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5.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4.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5.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9.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5.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5.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8" name="Rectangle 7"/>
          <p:cNvSpPr/>
          <p:nvPr/>
        </p:nvSpPr>
        <p:spPr>
          <a:xfrm>
            <a:off x="0" y="1"/>
            <a:ext cx="12192000" cy="68579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sz="3200" kern="0" dirty="0">
              <a:solidFill>
                <a:srgbClr val="FFFFFF"/>
              </a:solidFill>
              <a:sym typeface="Arial"/>
            </a:endParaRPr>
          </a:p>
        </p:txBody>
      </p:sp>
      <p:pic>
        <p:nvPicPr>
          <p:cNvPr id="11" name="Picture 10"/>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648919" y="5989423"/>
            <a:ext cx="1308047" cy="849044"/>
          </a:xfrm>
          <a:prstGeom prst="rect">
            <a:avLst/>
          </a:prstGeom>
        </p:spPr>
      </p:pic>
      <p:sp>
        <p:nvSpPr>
          <p:cNvPr id="15" name="Shape 68"/>
          <p:cNvSpPr txBox="1">
            <a:spLocks/>
          </p:cNvSpPr>
          <p:nvPr/>
        </p:nvSpPr>
        <p:spPr>
          <a:xfrm>
            <a:off x="101838" y="4234545"/>
            <a:ext cx="6375400" cy="1244650"/>
          </a:xfrm>
          <a:prstGeom prst="rect">
            <a:avLst/>
          </a:prstGeom>
        </p:spPr>
        <p:txBody>
          <a:bodyPr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r"/>
            <a:endParaRPr lang="en-PH" sz="2133" b="1" kern="0" dirty="0"/>
          </a:p>
          <a:p>
            <a:pPr algn="r"/>
            <a:r>
              <a:rPr lang="en-PH" sz="2133" b="1" kern="0" dirty="0" smtClean="0"/>
              <a:t>26 </a:t>
            </a:r>
            <a:r>
              <a:rPr lang="en-PH" sz="2133" b="1" kern="0" dirty="0"/>
              <a:t>April 2018</a:t>
            </a:r>
          </a:p>
          <a:p>
            <a:pPr algn="r"/>
            <a:r>
              <a:rPr lang="en-PH" sz="2133" b="1" kern="0" dirty="0"/>
              <a:t>Atty. Elenita B. Quimosing</a:t>
            </a:r>
            <a:endParaRPr lang="en-PH" sz="2133" kern="0" dirty="0"/>
          </a:p>
        </p:txBody>
      </p:sp>
      <p:pic>
        <p:nvPicPr>
          <p:cNvPr id="16" name="Content Placeholder 6"/>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6579076" y="1277677"/>
            <a:ext cx="5612924" cy="4062189"/>
          </a:xfrm>
          <a:prstGeom prst="rect">
            <a:avLst/>
          </a:prstGeom>
        </p:spPr>
      </p:pic>
      <p:pic>
        <p:nvPicPr>
          <p:cNvPr id="2" name="Picture 1"/>
          <p:cNvPicPr>
            <a:picLocks noChangeAspect="1"/>
          </p:cNvPicPr>
          <p:nvPr/>
        </p:nvPicPr>
        <p:blipFill>
          <a:blip r:embed="rId5" cstate="print"/>
          <a:stretch>
            <a:fillRect/>
          </a:stretch>
        </p:blipFill>
        <p:spPr>
          <a:xfrm>
            <a:off x="10909466" y="6126895"/>
            <a:ext cx="1167759" cy="605768"/>
          </a:xfrm>
          <a:prstGeom prst="rect">
            <a:avLst/>
          </a:prstGeom>
        </p:spPr>
      </p:pic>
      <p:sp>
        <p:nvSpPr>
          <p:cNvPr id="9" name="Shape 61"/>
          <p:cNvSpPr txBox="1">
            <a:spLocks/>
          </p:cNvSpPr>
          <p:nvPr/>
        </p:nvSpPr>
        <p:spPr>
          <a:xfrm>
            <a:off x="432276" y="1773054"/>
            <a:ext cx="6146800" cy="2741234"/>
          </a:xfrm>
          <a:prstGeom prst="rect">
            <a:avLst/>
          </a:prstGeom>
          <a:noFill/>
          <a:ln>
            <a:noFill/>
          </a:ln>
        </p:spPr>
        <p:txBody>
          <a:bodyPr lIns="91425" tIns="91425" rIns="91425" bIns="91425"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ct val="100000"/>
              <a:buFont typeface="Montserrat"/>
              <a:buNone/>
              <a:defRPr sz="4800" b="1" i="0" u="none" strike="noStrike" cap="none">
                <a:solidFill>
                  <a:srgbClr val="FFFFFF"/>
                </a:solidFill>
                <a:latin typeface="Montserrat"/>
                <a:ea typeface="Montserrat"/>
                <a:cs typeface="Montserrat"/>
                <a:sym typeface="Montserrat"/>
              </a:defRPr>
            </a:lvl1pPr>
            <a:lvl2pPr lvl="1" algn="ctr">
              <a:spcBef>
                <a:spcPts val="0"/>
              </a:spcBef>
              <a:buClr>
                <a:srgbClr val="FFFFFF"/>
              </a:buClr>
              <a:buSzPct val="100000"/>
              <a:buFont typeface="Montserrat"/>
              <a:buNone/>
              <a:defRPr sz="4800" b="1">
                <a:solidFill>
                  <a:srgbClr val="FFFFFF"/>
                </a:solidFill>
                <a:latin typeface="Montserrat"/>
                <a:ea typeface="Montserrat"/>
                <a:cs typeface="Montserrat"/>
                <a:sym typeface="Montserrat"/>
              </a:defRPr>
            </a:lvl2pPr>
            <a:lvl3pPr lvl="2" algn="ctr">
              <a:spcBef>
                <a:spcPts val="0"/>
              </a:spcBef>
              <a:buClr>
                <a:srgbClr val="FFFFFF"/>
              </a:buClr>
              <a:buSzPct val="100000"/>
              <a:buFont typeface="Montserrat"/>
              <a:buNone/>
              <a:defRPr sz="4800" b="1">
                <a:solidFill>
                  <a:srgbClr val="FFFFFF"/>
                </a:solidFill>
                <a:latin typeface="Montserrat"/>
                <a:ea typeface="Montserrat"/>
                <a:cs typeface="Montserrat"/>
                <a:sym typeface="Montserrat"/>
              </a:defRPr>
            </a:lvl3pPr>
            <a:lvl4pPr lvl="3" algn="ctr">
              <a:spcBef>
                <a:spcPts val="0"/>
              </a:spcBef>
              <a:buClr>
                <a:srgbClr val="FFFFFF"/>
              </a:buClr>
              <a:buSzPct val="100000"/>
              <a:buFont typeface="Montserrat"/>
              <a:buNone/>
              <a:defRPr sz="4800" b="1">
                <a:solidFill>
                  <a:srgbClr val="FFFFFF"/>
                </a:solidFill>
                <a:latin typeface="Montserrat"/>
                <a:ea typeface="Montserrat"/>
                <a:cs typeface="Montserrat"/>
                <a:sym typeface="Montserrat"/>
              </a:defRPr>
            </a:lvl4pPr>
            <a:lvl5pPr lvl="4" algn="ctr">
              <a:spcBef>
                <a:spcPts val="0"/>
              </a:spcBef>
              <a:buClr>
                <a:srgbClr val="FFFFFF"/>
              </a:buClr>
              <a:buSzPct val="100000"/>
              <a:buFont typeface="Montserrat"/>
              <a:buNone/>
              <a:defRPr sz="4800" b="1">
                <a:solidFill>
                  <a:srgbClr val="FFFFFF"/>
                </a:solidFill>
                <a:latin typeface="Montserrat"/>
                <a:ea typeface="Montserrat"/>
                <a:cs typeface="Montserrat"/>
                <a:sym typeface="Montserrat"/>
              </a:defRPr>
            </a:lvl5pPr>
            <a:lvl6pPr lvl="5" algn="ctr">
              <a:spcBef>
                <a:spcPts val="0"/>
              </a:spcBef>
              <a:buClr>
                <a:srgbClr val="FFFFFF"/>
              </a:buClr>
              <a:buSzPct val="100000"/>
              <a:buFont typeface="Montserrat"/>
              <a:buNone/>
              <a:defRPr sz="4800" b="1">
                <a:solidFill>
                  <a:srgbClr val="FFFFFF"/>
                </a:solidFill>
                <a:latin typeface="Montserrat"/>
                <a:ea typeface="Montserrat"/>
                <a:cs typeface="Montserrat"/>
                <a:sym typeface="Montserrat"/>
              </a:defRPr>
            </a:lvl6pPr>
            <a:lvl7pPr lvl="6" algn="ctr">
              <a:spcBef>
                <a:spcPts val="0"/>
              </a:spcBef>
              <a:buClr>
                <a:srgbClr val="FFFFFF"/>
              </a:buClr>
              <a:buSzPct val="100000"/>
              <a:buFont typeface="Montserrat"/>
              <a:buNone/>
              <a:defRPr sz="4800" b="1">
                <a:solidFill>
                  <a:srgbClr val="FFFFFF"/>
                </a:solidFill>
                <a:latin typeface="Montserrat"/>
                <a:ea typeface="Montserrat"/>
                <a:cs typeface="Montserrat"/>
                <a:sym typeface="Montserrat"/>
              </a:defRPr>
            </a:lvl7pPr>
            <a:lvl8pPr lvl="7" algn="ctr">
              <a:spcBef>
                <a:spcPts val="0"/>
              </a:spcBef>
              <a:buClr>
                <a:srgbClr val="FFFFFF"/>
              </a:buClr>
              <a:buSzPct val="100000"/>
              <a:buFont typeface="Montserrat"/>
              <a:buNone/>
              <a:defRPr sz="4800" b="1">
                <a:solidFill>
                  <a:srgbClr val="FFFFFF"/>
                </a:solidFill>
                <a:latin typeface="Montserrat"/>
                <a:ea typeface="Montserrat"/>
                <a:cs typeface="Montserrat"/>
                <a:sym typeface="Montserrat"/>
              </a:defRPr>
            </a:lvl8pPr>
            <a:lvl9pPr lvl="8" algn="ctr">
              <a:spcBef>
                <a:spcPts val="0"/>
              </a:spcBef>
              <a:buClr>
                <a:srgbClr val="FFFFFF"/>
              </a:buClr>
              <a:buSzPct val="100000"/>
              <a:buFont typeface="Montserrat"/>
              <a:buNone/>
              <a:defRPr sz="4800" b="1">
                <a:solidFill>
                  <a:srgbClr val="FFFFFF"/>
                </a:solidFill>
                <a:latin typeface="Montserrat"/>
                <a:ea typeface="Montserrat"/>
                <a:cs typeface="Montserrat"/>
                <a:sym typeface="Montserrat"/>
              </a:defRPr>
            </a:lvl9pPr>
          </a:lstStyle>
          <a:p>
            <a:r>
              <a:rPr lang="en" sz="2800" dirty="0" smtClean="0">
                <a:solidFill>
                  <a:srgbClr val="0070C0"/>
                </a:solidFill>
              </a:rPr>
              <a:t>Briefing on RA 10963:  </a:t>
            </a:r>
          </a:p>
          <a:p>
            <a:r>
              <a:rPr lang="en" sz="2800" dirty="0" smtClean="0">
                <a:solidFill>
                  <a:srgbClr val="0070C0"/>
                </a:solidFill>
              </a:rPr>
              <a:t>Tax Reform for Acceleration and Inclusion (TRAIN) – </a:t>
            </a:r>
          </a:p>
          <a:p>
            <a:r>
              <a:rPr lang="en" sz="2800" i="1" dirty="0" smtClean="0">
                <a:solidFill>
                  <a:srgbClr val="0070C0"/>
                </a:solidFill>
              </a:rPr>
              <a:t>Revenue Regulations No. 8-2018 on Income Tax</a:t>
            </a:r>
            <a:endParaRPr lang="en" sz="2800" i="1" dirty="0">
              <a:solidFill>
                <a:srgbClr val="0070C0"/>
              </a:solidFill>
            </a:endParaRPr>
          </a:p>
        </p:txBody>
      </p:sp>
    </p:spTree>
    <p:extLst>
      <p:ext uri="{BB962C8B-B14F-4D97-AF65-F5344CB8AC3E}">
        <p14:creationId xmlns:p14="http://schemas.microsoft.com/office/powerpoint/2010/main" xmlns="" val="2764377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167" y="1548315"/>
            <a:ext cx="2233068" cy="3993501"/>
          </a:xfrm>
        </p:spPr>
        <p:txBody>
          <a:bodyPr/>
          <a:lstStyle/>
          <a:p>
            <a:r>
              <a:rPr lang="en" sz="2667" dirty="0"/>
              <a:t>Sec. 3  Income Tax Rates on Individual Citizen &amp; Individual Resident Alien</a:t>
            </a:r>
          </a:p>
        </p:txBody>
      </p:sp>
      <p:sp>
        <p:nvSpPr>
          <p:cNvPr id="3" name="Slide Number Placeholder 2"/>
          <p:cNvSpPr>
            <a:spLocks noGrp="1"/>
          </p:cNvSpPr>
          <p:nvPr>
            <p:ph type="sldNum" idx="12"/>
          </p:nvPr>
        </p:nvSpPr>
        <p:spPr/>
        <p:txBody>
          <a:bodyPr/>
          <a:lstStyle/>
          <a:p>
            <a:fld id="{00000000-1234-1234-1234-123412341234}" type="slidenum">
              <a:rPr lang="en" smtClean="0"/>
              <a:pPr/>
              <a:t>10</a:t>
            </a:fld>
            <a:endParaRPr lang="en"/>
          </a:p>
        </p:txBody>
      </p:sp>
      <p:sp>
        <p:nvSpPr>
          <p:cNvPr id="4" name="Content Placeholder 2"/>
          <p:cNvSpPr txBox="1">
            <a:spLocks/>
          </p:cNvSpPr>
          <p:nvPr/>
        </p:nvSpPr>
        <p:spPr>
          <a:xfrm>
            <a:off x="3260911" y="654442"/>
            <a:ext cx="8372289" cy="5454258"/>
          </a:xfrm>
          <a:prstGeom prst="rect">
            <a:avLst/>
          </a:prstGeom>
        </p:spPr>
        <p:txBody>
          <a:bodyPr>
            <a:normAutofit lnSpcReduction="10000"/>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spcBef>
                <a:spcPts val="800"/>
              </a:spcBef>
              <a:spcAft>
                <a:spcPts val="800"/>
              </a:spcAft>
            </a:pPr>
            <a:r>
              <a:rPr lang="en-US" sz="2600" dirty="0">
                <a:latin typeface="Roboto" panose="020B0604020202020204" charset="0"/>
                <a:ea typeface="Roboto" panose="020B0604020202020204" charset="0"/>
              </a:rPr>
              <a:t>A taxpayer who signifies the intention to </a:t>
            </a:r>
            <a:r>
              <a:rPr lang="en-US" sz="2600" dirty="0">
                <a:solidFill>
                  <a:srgbClr val="FF0000"/>
                </a:solidFill>
                <a:latin typeface="Roboto" panose="020B0604020202020204" charset="0"/>
                <a:ea typeface="Roboto" panose="020B0604020202020204" charset="0"/>
              </a:rPr>
              <a:t>avail of the 8% </a:t>
            </a:r>
            <a:r>
              <a:rPr lang="en-US" sz="2600" dirty="0">
                <a:solidFill>
                  <a:schemeClr val="tx1"/>
                </a:solidFill>
                <a:latin typeface="Roboto" panose="020B0604020202020204" charset="0"/>
                <a:ea typeface="Roboto" panose="020B0604020202020204" charset="0"/>
              </a:rPr>
              <a:t>income tax rate option</a:t>
            </a:r>
            <a:r>
              <a:rPr lang="en-US" sz="2600" dirty="0">
                <a:latin typeface="Roboto" panose="020B0604020202020204" charset="0"/>
                <a:ea typeface="Roboto" panose="020B0604020202020204" charset="0"/>
              </a:rPr>
              <a:t>, and is </a:t>
            </a:r>
            <a:r>
              <a:rPr lang="en-US" sz="2600" dirty="0">
                <a:solidFill>
                  <a:srgbClr val="FF0000"/>
                </a:solidFill>
                <a:latin typeface="Roboto" panose="020B0604020202020204" charset="0"/>
                <a:ea typeface="Roboto" panose="020B0604020202020204" charset="0"/>
              </a:rPr>
              <a:t>conclusively qualified </a:t>
            </a:r>
            <a:r>
              <a:rPr lang="en-US" sz="2600" dirty="0">
                <a:latin typeface="Roboto" panose="020B0604020202020204" charset="0"/>
                <a:ea typeface="Roboto" panose="020B0604020202020204" charset="0"/>
              </a:rPr>
              <a:t>for said option at the </a:t>
            </a:r>
            <a:r>
              <a:rPr lang="en-US" sz="2600" dirty="0">
                <a:solidFill>
                  <a:srgbClr val="FF0000"/>
                </a:solidFill>
                <a:latin typeface="Roboto" panose="020B0604020202020204" charset="0"/>
                <a:ea typeface="Roboto" panose="020B0604020202020204" charset="0"/>
              </a:rPr>
              <a:t>end </a:t>
            </a:r>
            <a:r>
              <a:rPr lang="en-US" sz="2600" dirty="0">
                <a:latin typeface="Roboto" panose="020B0604020202020204" charset="0"/>
                <a:ea typeface="Roboto" panose="020B0604020202020204" charset="0"/>
              </a:rPr>
              <a:t>of the taxable year:</a:t>
            </a:r>
          </a:p>
          <a:p>
            <a:pPr marL="914400" lvl="1" indent="-457200">
              <a:spcBef>
                <a:spcPts val="800"/>
              </a:spcBef>
              <a:spcAft>
                <a:spcPts val="800"/>
              </a:spcAft>
              <a:buFont typeface="Arial" panose="020B0604020202020204" pitchFamily="34" charset="0"/>
              <a:buChar char="•"/>
            </a:pPr>
            <a:r>
              <a:rPr lang="en-US" sz="2600" dirty="0">
                <a:latin typeface="Roboto" panose="020B0604020202020204" charset="0"/>
                <a:ea typeface="Roboto" panose="020B0604020202020204" charset="0"/>
              </a:rPr>
              <a:t>shall compute the final annual income tax due based on the </a:t>
            </a:r>
            <a:r>
              <a:rPr lang="en-US" sz="2600" dirty="0">
                <a:solidFill>
                  <a:srgbClr val="FF0000"/>
                </a:solidFill>
                <a:latin typeface="Roboto" panose="020B0604020202020204" charset="0"/>
                <a:ea typeface="Roboto" panose="020B0604020202020204" charset="0"/>
              </a:rPr>
              <a:t>actual annual </a:t>
            </a:r>
            <a:r>
              <a:rPr lang="en-US" sz="2600" dirty="0">
                <a:latin typeface="Roboto" panose="020B0604020202020204" charset="0"/>
                <a:ea typeface="Roboto" panose="020B0604020202020204" charset="0"/>
              </a:rPr>
              <a:t>gross sales/receipts and other non-operating </a:t>
            </a:r>
            <a:r>
              <a:rPr lang="en-US" sz="2600" dirty="0" smtClean="0">
                <a:latin typeface="Roboto" panose="020B0604020202020204" charset="0"/>
                <a:ea typeface="Roboto" panose="020B0604020202020204" charset="0"/>
              </a:rPr>
              <a:t>income</a:t>
            </a:r>
          </a:p>
          <a:p>
            <a:pPr marL="914400" lvl="1" indent="-457200">
              <a:spcBef>
                <a:spcPts val="800"/>
              </a:spcBef>
              <a:spcAft>
                <a:spcPts val="800"/>
              </a:spcAft>
              <a:buFont typeface="Arial" panose="020B0604020202020204" pitchFamily="34" charset="0"/>
              <a:buChar char="•"/>
            </a:pPr>
            <a:r>
              <a:rPr lang="en-US" sz="2600" dirty="0" smtClean="0">
                <a:latin typeface="Roboto" panose="020B0604020202020204" charset="0"/>
                <a:ea typeface="Roboto" panose="020B0604020202020204" charset="0"/>
              </a:rPr>
              <a:t>Income </a:t>
            </a:r>
            <a:r>
              <a:rPr lang="en-US" sz="2600" dirty="0">
                <a:latin typeface="Roboto" panose="020B0604020202020204" charset="0"/>
                <a:ea typeface="Roboto" panose="020B0604020202020204" charset="0"/>
              </a:rPr>
              <a:t>tax is </a:t>
            </a:r>
            <a:r>
              <a:rPr lang="en-US" sz="2600" dirty="0">
                <a:solidFill>
                  <a:srgbClr val="FF0000"/>
                </a:solidFill>
                <a:latin typeface="Roboto" panose="020B0604020202020204" charset="0"/>
                <a:ea typeface="Roboto" panose="020B0604020202020204" charset="0"/>
              </a:rPr>
              <a:t>in lieu </a:t>
            </a:r>
            <a:r>
              <a:rPr lang="en-US" sz="2600" dirty="0">
                <a:latin typeface="Roboto" panose="020B0604020202020204" charset="0"/>
                <a:ea typeface="Roboto" panose="020B0604020202020204" charset="0"/>
              </a:rPr>
              <a:t>of the graduated rates of income tax </a:t>
            </a:r>
            <a:r>
              <a:rPr lang="en-US" sz="2600" dirty="0">
                <a:solidFill>
                  <a:srgbClr val="FF0000"/>
                </a:solidFill>
                <a:latin typeface="Roboto" panose="020B0604020202020204" charset="0"/>
                <a:ea typeface="Roboto" panose="020B0604020202020204" charset="0"/>
              </a:rPr>
              <a:t>and</a:t>
            </a:r>
            <a:r>
              <a:rPr lang="en-US" sz="2600" dirty="0">
                <a:latin typeface="Roboto" panose="020B0604020202020204" charset="0"/>
                <a:ea typeface="Roboto" panose="020B0604020202020204" charset="0"/>
              </a:rPr>
              <a:t> the percentage tax under Sec. 116 </a:t>
            </a:r>
            <a:endParaRPr lang="en-US" sz="2600" dirty="0" smtClean="0">
              <a:latin typeface="Roboto" panose="020B0604020202020204" charset="0"/>
              <a:ea typeface="Roboto" panose="020B0604020202020204" charset="0"/>
            </a:endParaRPr>
          </a:p>
          <a:p>
            <a:pPr marL="914400" lvl="1" indent="-457200">
              <a:spcBef>
                <a:spcPts val="800"/>
              </a:spcBef>
              <a:spcAft>
                <a:spcPts val="800"/>
              </a:spcAft>
              <a:buFont typeface="Arial" panose="020B0604020202020204" pitchFamily="34" charset="0"/>
              <a:buChar char="•"/>
            </a:pPr>
            <a:r>
              <a:rPr lang="en-US" sz="2600" dirty="0" smtClean="0">
                <a:latin typeface="Roboto" panose="020B0604020202020204" charset="0"/>
                <a:ea typeface="Roboto" panose="020B0604020202020204" charset="0"/>
              </a:rPr>
              <a:t>Financial </a:t>
            </a:r>
            <a:r>
              <a:rPr lang="en-US" sz="2600" dirty="0">
                <a:latin typeface="Roboto" panose="020B0604020202020204" charset="0"/>
                <a:ea typeface="Roboto" panose="020B0604020202020204" charset="0"/>
              </a:rPr>
              <a:t>Statements (FS) is </a:t>
            </a:r>
            <a:r>
              <a:rPr lang="en-US" sz="2600" dirty="0">
                <a:solidFill>
                  <a:srgbClr val="FF0000"/>
                </a:solidFill>
                <a:latin typeface="Roboto" panose="020B0604020202020204" charset="0"/>
                <a:ea typeface="Roboto" panose="020B0604020202020204" charset="0"/>
              </a:rPr>
              <a:t>not </a:t>
            </a:r>
            <a:r>
              <a:rPr lang="en-US" sz="2600" dirty="0">
                <a:solidFill>
                  <a:schemeClr val="tx1"/>
                </a:solidFill>
                <a:latin typeface="Roboto" panose="020B0604020202020204" charset="0"/>
                <a:ea typeface="Roboto" panose="020B0604020202020204" charset="0"/>
              </a:rPr>
              <a:t>required</a:t>
            </a:r>
            <a:r>
              <a:rPr lang="en-US" sz="2600" dirty="0">
                <a:solidFill>
                  <a:srgbClr val="FF0000"/>
                </a:solidFill>
                <a:latin typeface="Roboto" panose="020B0604020202020204" charset="0"/>
                <a:ea typeface="Roboto" panose="020B0604020202020204" charset="0"/>
              </a:rPr>
              <a:t> </a:t>
            </a:r>
            <a:r>
              <a:rPr lang="en-US" sz="2600" dirty="0">
                <a:latin typeface="Roboto" panose="020B0604020202020204" charset="0"/>
                <a:ea typeface="Roboto" panose="020B0604020202020204" charset="0"/>
              </a:rPr>
              <a:t> </a:t>
            </a:r>
            <a:endParaRPr lang="en-US" sz="2600" dirty="0" smtClean="0">
              <a:latin typeface="Roboto" panose="020B0604020202020204" charset="0"/>
              <a:ea typeface="Roboto" panose="020B0604020202020204" charset="0"/>
            </a:endParaRPr>
          </a:p>
          <a:p>
            <a:pPr marL="914400" lvl="1" indent="-457200">
              <a:spcBef>
                <a:spcPts val="800"/>
              </a:spcBef>
              <a:spcAft>
                <a:spcPts val="800"/>
              </a:spcAft>
              <a:buFont typeface="Arial" panose="020B0604020202020204" pitchFamily="34" charset="0"/>
              <a:buChar char="•"/>
            </a:pPr>
            <a:r>
              <a:rPr lang="en-US" sz="2600" dirty="0" smtClean="0">
                <a:solidFill>
                  <a:srgbClr val="FF0000"/>
                </a:solidFill>
                <a:latin typeface="Roboto" panose="020B0604020202020204" charset="0"/>
                <a:ea typeface="Roboto" panose="020B0604020202020204" charset="0"/>
              </a:rPr>
              <a:t>Bookkeeping </a:t>
            </a:r>
            <a:r>
              <a:rPr lang="en-US" sz="2600" dirty="0">
                <a:solidFill>
                  <a:srgbClr val="FF0000"/>
                </a:solidFill>
                <a:latin typeface="Roboto" panose="020B0604020202020204" charset="0"/>
                <a:ea typeface="Roboto" panose="020B0604020202020204" charset="0"/>
              </a:rPr>
              <a:t>and invoicing</a:t>
            </a:r>
            <a:r>
              <a:rPr lang="en-US" sz="2600" dirty="0">
                <a:latin typeface="Roboto" panose="020B0604020202020204" charset="0"/>
                <a:ea typeface="Roboto" panose="020B0604020202020204" charset="0"/>
              </a:rPr>
              <a:t>/ receipting rules still apply</a:t>
            </a:r>
          </a:p>
        </p:txBody>
      </p:sp>
    </p:spTree>
    <p:extLst>
      <p:ext uri="{BB962C8B-B14F-4D97-AF65-F5344CB8AC3E}">
        <p14:creationId xmlns:p14="http://schemas.microsoft.com/office/powerpoint/2010/main" xmlns="" val="17152230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981" y="1592651"/>
            <a:ext cx="2343905" cy="3749661"/>
          </a:xfrm>
        </p:spPr>
        <p:txBody>
          <a:bodyPr/>
          <a:lstStyle/>
          <a:p>
            <a:r>
              <a:rPr lang="en" sz="2667" dirty="0"/>
              <a:t>Sec. 3  Income Tax Rates on Individual Citizen &amp; Individual Resident Alien</a:t>
            </a:r>
          </a:p>
        </p:txBody>
      </p:sp>
      <p:sp>
        <p:nvSpPr>
          <p:cNvPr id="3" name="Slide Number Placeholder 2"/>
          <p:cNvSpPr>
            <a:spLocks noGrp="1"/>
          </p:cNvSpPr>
          <p:nvPr>
            <p:ph type="sldNum" idx="12"/>
          </p:nvPr>
        </p:nvSpPr>
        <p:spPr/>
        <p:txBody>
          <a:bodyPr/>
          <a:lstStyle/>
          <a:p>
            <a:fld id="{00000000-1234-1234-1234-123412341234}" type="slidenum">
              <a:rPr lang="en" smtClean="0"/>
              <a:pPr/>
              <a:t>11</a:t>
            </a:fld>
            <a:endParaRPr lang="en"/>
          </a:p>
        </p:txBody>
      </p:sp>
      <p:sp>
        <p:nvSpPr>
          <p:cNvPr id="5" name="Content Placeholder 2"/>
          <p:cNvSpPr txBox="1">
            <a:spLocks/>
          </p:cNvSpPr>
          <p:nvPr/>
        </p:nvSpPr>
        <p:spPr>
          <a:xfrm>
            <a:off x="3113317" y="1033190"/>
            <a:ext cx="8723083" cy="4504010"/>
          </a:xfrm>
          <a:prstGeom prst="rect">
            <a:avLst/>
          </a:prstGeom>
        </p:spPr>
        <p:txBody>
          <a:bodyPr>
            <a:normAutofit fontScale="70000" lnSpcReduction="20000"/>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marL="366175" lvl="1" indent="-366175">
              <a:lnSpc>
                <a:spcPct val="120000"/>
              </a:lnSpc>
              <a:spcBef>
                <a:spcPts val="800"/>
              </a:spcBef>
              <a:buClr>
                <a:schemeClr val="tx1"/>
              </a:buClr>
              <a:buFont typeface="Wingdings" panose="05000000000000000000" pitchFamily="2" charset="2"/>
              <a:buChar char="Ø"/>
            </a:pPr>
            <a:r>
              <a:rPr lang="en-PH" sz="4267" dirty="0">
                <a:solidFill>
                  <a:srgbClr val="FF0000"/>
                </a:solidFill>
                <a:latin typeface="Roboto" panose="020B0604020202020204" charset="0"/>
                <a:ea typeface="Roboto" panose="020B0604020202020204" charset="0"/>
              </a:rPr>
              <a:t>Automatically subject to the graduated rates</a:t>
            </a:r>
            <a:r>
              <a:rPr lang="en-PH" sz="4267" dirty="0">
                <a:latin typeface="Roboto" panose="020B0604020202020204" charset="0"/>
                <a:ea typeface="Roboto" panose="020B0604020202020204" charset="0"/>
              </a:rPr>
              <a:t> even if initially selected the 8% income tax rate option:</a:t>
            </a:r>
          </a:p>
          <a:p>
            <a:pPr marL="1193770" lvl="1" indent="-609585">
              <a:lnSpc>
                <a:spcPct val="120000"/>
              </a:lnSpc>
              <a:spcBef>
                <a:spcPts val="800"/>
              </a:spcBef>
              <a:buClr>
                <a:schemeClr val="tx1"/>
              </a:buClr>
              <a:buFont typeface="Arial" panose="020B0604020202020204" pitchFamily="34" charset="0"/>
              <a:buChar char="•"/>
            </a:pPr>
            <a:r>
              <a:rPr lang="en-PH" sz="4267" dirty="0">
                <a:latin typeface="Roboto" panose="020B0604020202020204" charset="0"/>
                <a:ea typeface="Roboto" panose="020B0604020202020204" charset="0"/>
              </a:rPr>
              <a:t>if taxpayer’s gross sales/receipts and other non-operating income </a:t>
            </a:r>
            <a:r>
              <a:rPr lang="en-PH" sz="4267" dirty="0">
                <a:solidFill>
                  <a:srgbClr val="FF0000"/>
                </a:solidFill>
                <a:latin typeface="Roboto" panose="020B0604020202020204" charset="0"/>
                <a:ea typeface="Roboto" panose="020B0604020202020204" charset="0"/>
              </a:rPr>
              <a:t>exceeded</a:t>
            </a:r>
            <a:r>
              <a:rPr lang="en-PH" sz="4267" dirty="0">
                <a:latin typeface="Roboto" panose="020B0604020202020204" charset="0"/>
                <a:ea typeface="Roboto" panose="020B0604020202020204" charset="0"/>
              </a:rPr>
              <a:t> the VAT threshold of </a:t>
            </a:r>
            <a:r>
              <a:rPr lang="en-PH" sz="4267" strike="dblStrike" dirty="0">
                <a:latin typeface="Roboto" panose="020B0604020202020204" charset="0"/>
                <a:ea typeface="Roboto" panose="020B0604020202020204" charset="0"/>
              </a:rPr>
              <a:t>P</a:t>
            </a:r>
            <a:r>
              <a:rPr lang="en-PH" sz="4267" dirty="0">
                <a:latin typeface="Roboto" panose="020B0604020202020204" charset="0"/>
                <a:ea typeface="Roboto" panose="020B0604020202020204" charset="0"/>
              </a:rPr>
              <a:t>3,000,000 at</a:t>
            </a:r>
            <a:r>
              <a:rPr lang="en-PH" sz="4267" dirty="0">
                <a:solidFill>
                  <a:srgbClr val="FF0000"/>
                </a:solidFill>
                <a:latin typeface="Roboto" panose="020B0604020202020204" charset="0"/>
                <a:ea typeface="Roboto" panose="020B0604020202020204" charset="0"/>
              </a:rPr>
              <a:t> any time </a:t>
            </a:r>
          </a:p>
          <a:p>
            <a:pPr marL="1193770" lvl="1" indent="-609585">
              <a:lnSpc>
                <a:spcPct val="120000"/>
              </a:lnSpc>
              <a:spcBef>
                <a:spcPts val="800"/>
              </a:spcBef>
              <a:buClr>
                <a:schemeClr val="tx1"/>
              </a:buClr>
              <a:buFont typeface="Arial" panose="020B0604020202020204" pitchFamily="34" charset="0"/>
              <a:buChar char="•"/>
            </a:pPr>
            <a:r>
              <a:rPr lang="en-PH" sz="4267" dirty="0">
                <a:latin typeface="Roboto" panose="020B0604020202020204" charset="0"/>
                <a:ea typeface="Roboto" panose="020B0604020202020204" charset="0"/>
              </a:rPr>
              <a:t>allowed a tax credit for the  </a:t>
            </a:r>
            <a:r>
              <a:rPr lang="en-PH" sz="4267" dirty="0">
                <a:solidFill>
                  <a:srgbClr val="FF0000"/>
                </a:solidFill>
                <a:latin typeface="Roboto" panose="020B0604020202020204" charset="0"/>
                <a:ea typeface="Roboto" panose="020B0604020202020204" charset="0"/>
              </a:rPr>
              <a:t>previous quarter/s income tax payment/s </a:t>
            </a:r>
            <a:r>
              <a:rPr lang="en-PH" sz="4267" dirty="0">
                <a:latin typeface="Roboto" panose="020B0604020202020204" charset="0"/>
                <a:ea typeface="Roboto" panose="020B0604020202020204" charset="0"/>
              </a:rPr>
              <a:t>under the 8% income tax rate </a:t>
            </a:r>
            <a:r>
              <a:rPr lang="en-PH" sz="4267" dirty="0" smtClean="0">
                <a:latin typeface="Roboto" panose="020B0604020202020204" charset="0"/>
                <a:ea typeface="Roboto" panose="020B0604020202020204" charset="0"/>
              </a:rPr>
              <a:t>option</a:t>
            </a:r>
            <a:endParaRPr lang="en-PH" sz="1867"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33592327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82" y="1659153"/>
            <a:ext cx="2366073" cy="3638827"/>
          </a:xfrm>
        </p:spPr>
        <p:txBody>
          <a:bodyPr/>
          <a:lstStyle/>
          <a:p>
            <a:r>
              <a:rPr lang="en" sz="2667" dirty="0"/>
              <a:t>Sec. 3  Income Tax Rates on Individual Citizen &amp; Individual Resident Alien</a:t>
            </a:r>
          </a:p>
        </p:txBody>
      </p:sp>
      <p:sp>
        <p:nvSpPr>
          <p:cNvPr id="3" name="Slide Number Placeholder 2"/>
          <p:cNvSpPr>
            <a:spLocks noGrp="1"/>
          </p:cNvSpPr>
          <p:nvPr>
            <p:ph type="sldNum" idx="12"/>
          </p:nvPr>
        </p:nvSpPr>
        <p:spPr/>
        <p:txBody>
          <a:bodyPr/>
          <a:lstStyle/>
          <a:p>
            <a:fld id="{00000000-1234-1234-1234-123412341234}" type="slidenum">
              <a:rPr lang="en" smtClean="0"/>
              <a:pPr/>
              <a:t>12</a:t>
            </a:fld>
            <a:endParaRPr lang="en"/>
          </a:p>
        </p:txBody>
      </p:sp>
      <p:sp>
        <p:nvSpPr>
          <p:cNvPr id="4" name="Content Placeholder 2"/>
          <p:cNvSpPr txBox="1">
            <a:spLocks/>
          </p:cNvSpPr>
          <p:nvPr/>
        </p:nvSpPr>
        <p:spPr>
          <a:xfrm>
            <a:off x="3154635" y="583849"/>
            <a:ext cx="8376965" cy="5474051"/>
          </a:xfrm>
          <a:prstGeom prst="rect">
            <a:avLst/>
          </a:prstGeom>
        </p:spPr>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lvl="1" indent="-457200">
              <a:spcBef>
                <a:spcPts val="600"/>
              </a:spcBef>
              <a:buFont typeface="Wingdings" panose="05000000000000000000" pitchFamily="2" charset="2"/>
              <a:buChar char="Ø"/>
            </a:pPr>
            <a:r>
              <a:rPr lang="en-PH" sz="2800" dirty="0">
                <a:solidFill>
                  <a:srgbClr val="FF0000"/>
                </a:solidFill>
                <a:latin typeface="Roboto" panose="020B0604020202020204" charset="0"/>
                <a:ea typeface="Roboto" panose="020B0604020202020204" charset="0"/>
              </a:rPr>
              <a:t>Automatically </a:t>
            </a:r>
            <a:r>
              <a:rPr lang="en-PH" sz="2800" dirty="0">
                <a:solidFill>
                  <a:schemeClr val="tx1"/>
                </a:solidFill>
                <a:latin typeface="Roboto" panose="020B0604020202020204" charset="0"/>
                <a:ea typeface="Roboto" panose="020B0604020202020204" charset="0"/>
              </a:rPr>
              <a:t>be subjected to the </a:t>
            </a:r>
            <a:r>
              <a:rPr lang="en-PH" sz="2800" dirty="0">
                <a:solidFill>
                  <a:srgbClr val="FF0000"/>
                </a:solidFill>
                <a:latin typeface="Roboto" panose="020B0604020202020204" charset="0"/>
                <a:ea typeface="Roboto" panose="020B0604020202020204" charset="0"/>
              </a:rPr>
              <a:t>graduated rates</a:t>
            </a:r>
            <a:r>
              <a:rPr lang="en-PH" sz="2800" dirty="0">
                <a:latin typeface="Roboto" panose="020B0604020202020204" charset="0"/>
                <a:ea typeface="Roboto" panose="020B0604020202020204" charset="0"/>
              </a:rPr>
              <a:t> </a:t>
            </a:r>
            <a:r>
              <a:rPr lang="en-PH" sz="2800" dirty="0">
                <a:solidFill>
                  <a:srgbClr val="FF0000"/>
                </a:solidFill>
                <a:latin typeface="Roboto" panose="020B0604020202020204" charset="0"/>
                <a:ea typeface="Roboto" panose="020B0604020202020204" charset="0"/>
              </a:rPr>
              <a:t>….</a:t>
            </a:r>
            <a:r>
              <a:rPr lang="en-PH" sz="2800" dirty="0">
                <a:latin typeface="Roboto" panose="020B0604020202020204" charset="0"/>
                <a:ea typeface="Roboto" panose="020B0604020202020204" charset="0"/>
              </a:rPr>
              <a:t> </a:t>
            </a:r>
          </a:p>
          <a:p>
            <a:pPr marL="1198003" lvl="2" indent="-364058">
              <a:spcBef>
                <a:spcPts val="600"/>
              </a:spcBef>
              <a:buFont typeface="Arial" panose="020B0604020202020204" pitchFamily="34" charset="0"/>
              <a:buChar char="•"/>
            </a:pPr>
            <a:r>
              <a:rPr lang="en-US" sz="2800" dirty="0" smtClean="0">
                <a:latin typeface="Roboto" panose="020B0604020202020204" charset="0"/>
                <a:ea typeface="Roboto" panose="020B0604020202020204" charset="0"/>
              </a:rPr>
              <a:t>A </a:t>
            </a:r>
            <a:r>
              <a:rPr lang="en-US" sz="2800" dirty="0">
                <a:latin typeface="Roboto" panose="020B0604020202020204" charset="0"/>
                <a:ea typeface="Roboto" panose="020B0604020202020204" charset="0"/>
              </a:rPr>
              <a:t>taxpayer subject to the graduated income tax rates (either selected this or failed to signify chosen intention or failed to qualify) is </a:t>
            </a:r>
            <a:r>
              <a:rPr lang="en-US" sz="2800" dirty="0">
                <a:solidFill>
                  <a:srgbClr val="FF0000"/>
                </a:solidFill>
                <a:latin typeface="Roboto" panose="020B0604020202020204" charset="0"/>
                <a:ea typeface="Roboto" panose="020B0604020202020204" charset="0"/>
              </a:rPr>
              <a:t>also subject to the applicable business tax, if any</a:t>
            </a:r>
            <a:r>
              <a:rPr lang="en-US" sz="2800" dirty="0">
                <a:latin typeface="Roboto" panose="020B0604020202020204" charset="0"/>
                <a:ea typeface="Roboto" panose="020B0604020202020204" charset="0"/>
              </a:rPr>
              <a:t>.  </a:t>
            </a:r>
          </a:p>
          <a:p>
            <a:pPr marL="1198003" lvl="2" indent="-364058">
              <a:spcBef>
                <a:spcPts val="600"/>
              </a:spcBef>
              <a:buFont typeface="Arial" panose="020B0604020202020204" pitchFamily="34" charset="0"/>
              <a:buChar char="•"/>
            </a:pPr>
            <a:r>
              <a:rPr lang="en-US" sz="2800" dirty="0">
                <a:solidFill>
                  <a:srgbClr val="FF0000"/>
                </a:solidFill>
                <a:latin typeface="Roboto" panose="020B0604020202020204" charset="0"/>
                <a:ea typeface="Roboto" panose="020B0604020202020204" charset="0"/>
              </a:rPr>
              <a:t>FS </a:t>
            </a:r>
            <a:r>
              <a:rPr lang="en-US" sz="2800" dirty="0">
                <a:solidFill>
                  <a:schemeClr val="tx1"/>
                </a:solidFill>
                <a:latin typeface="Roboto" panose="020B0604020202020204" charset="0"/>
                <a:ea typeface="Roboto" panose="020B0604020202020204" charset="0"/>
              </a:rPr>
              <a:t>shall be required</a:t>
            </a:r>
            <a:r>
              <a:rPr lang="en-US" sz="2800" dirty="0">
                <a:solidFill>
                  <a:srgbClr val="FF0000"/>
                </a:solidFill>
                <a:latin typeface="Roboto" panose="020B0604020202020204" charset="0"/>
                <a:ea typeface="Roboto" panose="020B0604020202020204" charset="0"/>
              </a:rPr>
              <a:t> </a:t>
            </a:r>
          </a:p>
          <a:p>
            <a:pPr marL="1198003" lvl="2" indent="-364058">
              <a:spcBef>
                <a:spcPts val="600"/>
              </a:spcBef>
              <a:buFont typeface="Arial" panose="020B0604020202020204" pitchFamily="34" charset="0"/>
              <a:buChar char="•"/>
            </a:pPr>
            <a:r>
              <a:rPr lang="en-US" sz="2800" dirty="0">
                <a:solidFill>
                  <a:srgbClr val="FF0000"/>
                </a:solidFill>
                <a:latin typeface="Roboto" panose="020B0604020202020204" charset="0"/>
                <a:ea typeface="Roboto" panose="020B0604020202020204" charset="0"/>
              </a:rPr>
              <a:t>Audited FS</a:t>
            </a:r>
            <a:r>
              <a:rPr lang="en-US" sz="2800" dirty="0">
                <a:latin typeface="Roboto" panose="020B0604020202020204" charset="0"/>
                <a:ea typeface="Roboto" panose="020B0604020202020204" charset="0"/>
              </a:rPr>
              <a:t> mandatory for those with gross sales/receipts of more than the VAT </a:t>
            </a:r>
            <a:r>
              <a:rPr lang="en-US" sz="2800" dirty="0" smtClean="0">
                <a:latin typeface="Roboto" panose="020B0604020202020204" charset="0"/>
                <a:ea typeface="Roboto" panose="020B0604020202020204" charset="0"/>
              </a:rPr>
              <a:t>threshold </a:t>
            </a:r>
            <a:endParaRPr lang="en-PH" sz="2800" dirty="0">
              <a:latin typeface="Roboto" panose="020B0604020202020204" charset="0"/>
              <a:ea typeface="Roboto" panose="020B0604020202020204" charset="0"/>
            </a:endParaRPr>
          </a:p>
          <a:p>
            <a:pPr marL="728115" lvl="1" indent="-728115">
              <a:spcBef>
                <a:spcPts val="600"/>
              </a:spcBef>
              <a:buFont typeface="Wingdings" panose="05000000000000000000" pitchFamily="2" charset="2"/>
              <a:buChar char="Ø"/>
            </a:pPr>
            <a:endParaRPr lang="en-US" sz="2800" dirty="0">
              <a:latin typeface="Roboto" panose="020B0604020202020204" charset="0"/>
              <a:ea typeface="Roboto" panose="020B0604020202020204" charset="0"/>
            </a:endParaRPr>
          </a:p>
          <a:p>
            <a:pPr marL="609585" indent="-609585">
              <a:spcBef>
                <a:spcPts val="600"/>
              </a:spcBef>
              <a:buFont typeface="+mj-lt"/>
              <a:buAutoNum type="arabicPeriod"/>
            </a:pPr>
            <a:endParaRPr lang="en-US" sz="28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4160964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838" y="1636985"/>
            <a:ext cx="2255236" cy="3705327"/>
          </a:xfrm>
        </p:spPr>
        <p:txBody>
          <a:bodyPr/>
          <a:lstStyle/>
          <a:p>
            <a:r>
              <a:rPr lang="en" sz="2667" dirty="0"/>
              <a:t>Sec. 3  Income Tax Rates on Individual Citizen &amp; Individual Resident Alien</a:t>
            </a:r>
          </a:p>
        </p:txBody>
      </p:sp>
      <p:sp>
        <p:nvSpPr>
          <p:cNvPr id="3" name="Slide Number Placeholder 2"/>
          <p:cNvSpPr>
            <a:spLocks noGrp="1"/>
          </p:cNvSpPr>
          <p:nvPr>
            <p:ph type="sldNum" idx="12"/>
          </p:nvPr>
        </p:nvSpPr>
        <p:spPr/>
        <p:txBody>
          <a:bodyPr/>
          <a:lstStyle/>
          <a:p>
            <a:fld id="{00000000-1234-1234-1234-123412341234}" type="slidenum">
              <a:rPr lang="en" smtClean="0"/>
              <a:pPr/>
              <a:t>13</a:t>
            </a:fld>
            <a:endParaRPr lang="en"/>
          </a:p>
        </p:txBody>
      </p:sp>
      <p:sp>
        <p:nvSpPr>
          <p:cNvPr id="5" name="Content Placeholder 2"/>
          <p:cNvSpPr txBox="1">
            <a:spLocks/>
          </p:cNvSpPr>
          <p:nvPr/>
        </p:nvSpPr>
        <p:spPr>
          <a:xfrm>
            <a:off x="3057074" y="1159906"/>
            <a:ext cx="8639625" cy="4291264"/>
          </a:xfrm>
          <a:prstGeom prst="rect">
            <a:avLst/>
          </a:prstGeom>
        </p:spPr>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marL="457189" indent="-457189">
              <a:spcBef>
                <a:spcPts val="600"/>
              </a:spcBef>
              <a:buClr>
                <a:schemeClr val="tx1"/>
              </a:buClr>
              <a:buFont typeface="Wingdings" panose="05000000000000000000" pitchFamily="2" charset="2"/>
              <a:buChar char="Ø"/>
            </a:pPr>
            <a:r>
              <a:rPr lang="en-US" sz="3200" dirty="0">
                <a:solidFill>
                  <a:srgbClr val="FF0000"/>
                </a:solidFill>
                <a:latin typeface="Roboto" panose="020B0604020202020204" charset="0"/>
                <a:ea typeface="Roboto" panose="020B0604020202020204" charset="0"/>
              </a:rPr>
              <a:t>Taxable income -</a:t>
            </a:r>
            <a:r>
              <a:rPr lang="en-US" sz="3200" dirty="0">
                <a:latin typeface="Roboto" panose="020B0604020202020204" charset="0"/>
                <a:ea typeface="Roboto" panose="020B0604020202020204" charset="0"/>
              </a:rPr>
              <a:t> self-employment/</a:t>
            </a:r>
          </a:p>
          <a:p>
            <a:pPr marL="482588" indent="-482588">
              <a:spcBef>
                <a:spcPts val="600"/>
              </a:spcBef>
              <a:buClr>
                <a:schemeClr val="tx1"/>
              </a:buClr>
            </a:pPr>
            <a:r>
              <a:rPr lang="en-US" sz="3200" dirty="0">
                <a:latin typeface="Roboto" panose="020B0604020202020204" charset="0"/>
                <a:ea typeface="Roboto" panose="020B0604020202020204" charset="0"/>
              </a:rPr>
              <a:t>       practice of profession:</a:t>
            </a:r>
          </a:p>
          <a:p>
            <a:pPr marL="1523962" indent="-609585">
              <a:spcBef>
                <a:spcPts val="600"/>
              </a:spcBef>
              <a:buFont typeface="Arial" panose="020B0604020202020204" pitchFamily="34" charset="0"/>
              <a:buChar char="•"/>
            </a:pPr>
            <a:r>
              <a:rPr lang="en-US" sz="3200" dirty="0" smtClean="0">
                <a:solidFill>
                  <a:srgbClr val="FF0000"/>
                </a:solidFill>
                <a:latin typeface="Roboto" panose="020B0604020202020204" charset="0"/>
                <a:ea typeface="Roboto" panose="020B0604020202020204" charset="0"/>
              </a:rPr>
              <a:t>net </a:t>
            </a:r>
            <a:r>
              <a:rPr lang="en-US" sz="3200" dirty="0">
                <a:solidFill>
                  <a:srgbClr val="FF0000"/>
                </a:solidFill>
                <a:latin typeface="Roboto" panose="020B0604020202020204" charset="0"/>
                <a:ea typeface="Roboto" panose="020B0604020202020204" charset="0"/>
              </a:rPr>
              <a:t>income</a:t>
            </a:r>
            <a:r>
              <a:rPr lang="en-US" sz="3200" dirty="0">
                <a:latin typeface="Roboto" panose="020B0604020202020204" charset="0"/>
                <a:ea typeface="Roboto" panose="020B0604020202020204" charset="0"/>
              </a:rPr>
              <a:t>, if opted to be taxed at graduated rates or failed to signify the chosen option</a:t>
            </a:r>
          </a:p>
          <a:p>
            <a:pPr marL="1523962" indent="-609585">
              <a:spcBef>
                <a:spcPts val="600"/>
              </a:spcBef>
              <a:buFont typeface="Arial" panose="020B0604020202020204" pitchFamily="34" charset="0"/>
              <a:buChar char="•"/>
            </a:pPr>
            <a:r>
              <a:rPr lang="en-US" sz="3200" dirty="0" smtClean="0">
                <a:latin typeface="Roboto" panose="020B0604020202020204" charset="0"/>
                <a:ea typeface="Roboto" panose="020B0604020202020204" charset="0"/>
              </a:rPr>
              <a:t>the </a:t>
            </a:r>
            <a:r>
              <a:rPr lang="en-US" sz="3200" dirty="0">
                <a:solidFill>
                  <a:srgbClr val="FF0000"/>
                </a:solidFill>
                <a:latin typeface="Roboto" panose="020B0604020202020204" charset="0"/>
                <a:ea typeface="Roboto" panose="020B0604020202020204" charset="0"/>
              </a:rPr>
              <a:t>gross</a:t>
            </a:r>
            <a:r>
              <a:rPr lang="en-US" sz="3200" dirty="0">
                <a:latin typeface="Roboto" panose="020B0604020202020204" charset="0"/>
                <a:ea typeface="Roboto" panose="020B0604020202020204" charset="0"/>
              </a:rPr>
              <a:t> sales/receipts</a:t>
            </a:r>
            <a:r>
              <a:rPr lang="en-US" sz="3200" dirty="0">
                <a:solidFill>
                  <a:srgbClr val="FF0000"/>
                </a:solidFill>
                <a:latin typeface="Roboto" panose="020B0604020202020204" charset="0"/>
                <a:ea typeface="Roboto" panose="020B0604020202020204" charset="0"/>
              </a:rPr>
              <a:t> and other</a:t>
            </a:r>
            <a:r>
              <a:rPr lang="en-US" sz="3200" dirty="0">
                <a:latin typeface="Roboto" panose="020B0604020202020204" charset="0"/>
                <a:ea typeface="Roboto" panose="020B0604020202020204" charset="0"/>
              </a:rPr>
              <a:t> non-operating income if option availed is the 8% IT rate</a:t>
            </a:r>
            <a:endParaRPr lang="en-PH" sz="32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1157338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3700430686"/>
              </p:ext>
            </p:extLst>
          </p:nvPr>
        </p:nvGraphicFramePr>
        <p:xfrm>
          <a:off x="540809" y="194699"/>
          <a:ext cx="11429521" cy="5982809"/>
        </p:xfrm>
        <a:graphic>
          <a:graphicData uri="http://schemas.openxmlformats.org/drawingml/2006/table">
            <a:tbl>
              <a:tblPr firstRow="1" bandRow="1">
                <a:tableStyleId>{5C22544A-7EE6-4342-B048-85BDC9FD1C3A}</a:tableStyleId>
              </a:tblPr>
              <a:tblGrid>
                <a:gridCol w="1854729">
                  <a:extLst>
                    <a:ext uri="{9D8B030D-6E8A-4147-A177-3AD203B41FA5}">
                      <a16:colId xmlns:a16="http://schemas.microsoft.com/office/drawing/2014/main" xmlns="" val="2649586088"/>
                    </a:ext>
                  </a:extLst>
                </a:gridCol>
                <a:gridCol w="2243137">
                  <a:extLst>
                    <a:ext uri="{9D8B030D-6E8A-4147-A177-3AD203B41FA5}">
                      <a16:colId xmlns:a16="http://schemas.microsoft.com/office/drawing/2014/main" xmlns="" val="2430598295"/>
                    </a:ext>
                  </a:extLst>
                </a:gridCol>
                <a:gridCol w="7331655">
                  <a:extLst>
                    <a:ext uri="{9D8B030D-6E8A-4147-A177-3AD203B41FA5}">
                      <a16:colId xmlns:a16="http://schemas.microsoft.com/office/drawing/2014/main" xmlns="" val="2762493601"/>
                    </a:ext>
                  </a:extLst>
                </a:gridCol>
              </a:tblGrid>
              <a:tr h="835014">
                <a:tc>
                  <a:txBody>
                    <a:bodyPr/>
                    <a:lstStyle/>
                    <a:p>
                      <a:pPr algn="ctr"/>
                      <a:r>
                        <a:rPr lang="en-PH" sz="2400" dirty="0"/>
                        <a:t>NIRC Provision</a:t>
                      </a:r>
                      <a:endParaRPr lang="en-PH" sz="2400" dirty="0">
                        <a:latin typeface="Roboto" panose="020B0604020202020204" charset="0"/>
                        <a:ea typeface="Roboto" panose="020B0604020202020204" charset="0"/>
                      </a:endParaRPr>
                    </a:p>
                  </a:txBody>
                  <a:tcPr marL="121920" marR="121920" marT="60960" marB="60960"/>
                </a:tc>
                <a:tc>
                  <a:txBody>
                    <a:bodyPr/>
                    <a:lstStyle/>
                    <a:p>
                      <a:pPr algn="ctr"/>
                      <a:r>
                        <a:rPr lang="en-PH" sz="2400" dirty="0"/>
                        <a:t>NIRC</a:t>
                      </a:r>
                      <a:endParaRPr lang="en-PH" sz="2400" dirty="0">
                        <a:latin typeface="Roboto" panose="020B0604020202020204" charset="0"/>
                        <a:ea typeface="Roboto" panose="020B0604020202020204" charset="0"/>
                      </a:endParaRPr>
                    </a:p>
                  </a:txBody>
                  <a:tcPr marL="121920" marR="121920" marT="60960" marB="60960"/>
                </a:tc>
                <a:tc>
                  <a:txBody>
                    <a:bodyPr/>
                    <a:lstStyle/>
                    <a:p>
                      <a:pPr algn="ctr"/>
                      <a:r>
                        <a:rPr lang="en-PH" sz="2400" dirty="0"/>
                        <a:t>TRAIN </a:t>
                      </a:r>
                      <a:endParaRPr lang="en-PH" sz="2400" dirty="0">
                        <a:latin typeface="Roboto" panose="020B0604020202020204" charset="0"/>
                        <a:ea typeface="Roboto" panose="020B0604020202020204" charset="0"/>
                      </a:endParaRPr>
                    </a:p>
                  </a:txBody>
                  <a:tcPr marL="121920" marR="121920" marT="60960" marB="60960"/>
                </a:tc>
                <a:extLst>
                  <a:ext uri="{0D108BD9-81ED-4DB2-BD59-A6C34878D82A}">
                    <a16:rowId xmlns:a16="http://schemas.microsoft.com/office/drawing/2014/main" xmlns="" val="3858245109"/>
                  </a:ext>
                </a:extLst>
              </a:tr>
              <a:tr h="5129369">
                <a:tc>
                  <a:txBody>
                    <a:bodyPr/>
                    <a:lstStyle/>
                    <a:p>
                      <a:pPr algn="l"/>
                      <a:r>
                        <a:rPr lang="en-PH" sz="1900" u="sng" dirty="0"/>
                        <a:t>Section 24</a:t>
                      </a:r>
                    </a:p>
                    <a:p>
                      <a:pPr algn="l"/>
                      <a:r>
                        <a:rPr lang="en-PH" sz="1900" dirty="0"/>
                        <a:t>Income tax of mixed income earners</a:t>
                      </a:r>
                      <a:endParaRPr lang="en-PH" sz="1900" dirty="0">
                        <a:latin typeface="Roboto" panose="020B0604020202020204" charset="0"/>
                        <a:ea typeface="Roboto" panose="020B0604020202020204" charset="0"/>
                      </a:endParaRPr>
                    </a:p>
                  </a:txBody>
                  <a:tcPr marL="121920" marR="121920" marT="60960" marB="6096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PH" sz="2000" dirty="0"/>
                        <a:t>Taxable income is subject to the same graduated rates </a:t>
                      </a:r>
                    </a:p>
                    <a:p>
                      <a:pPr marL="0" indent="0" algn="just">
                        <a:buNone/>
                      </a:pPr>
                      <a:endParaRPr lang="en-PH" sz="1900" dirty="0">
                        <a:latin typeface="Roboto" panose="020B0604020202020204" charset="0"/>
                        <a:ea typeface="Roboto" panose="020B0604020202020204" charset="0"/>
                      </a:endParaRPr>
                    </a:p>
                  </a:txBody>
                  <a:tcPr marL="121920" marR="121920" marT="60960" marB="60960"/>
                </a:tc>
                <a:tc>
                  <a:txBody>
                    <a:bodyPr/>
                    <a:lstStyle/>
                    <a:p>
                      <a:pPr algn="just"/>
                      <a:r>
                        <a:rPr lang="en-PH" sz="2000" dirty="0"/>
                        <a:t>For</a:t>
                      </a:r>
                      <a:r>
                        <a:rPr lang="en-PH" sz="2000" baseline="0" dirty="0"/>
                        <a:t> </a:t>
                      </a:r>
                      <a:r>
                        <a:rPr lang="en-PH" sz="2000" b="1" baseline="0" dirty="0" smtClean="0">
                          <a:solidFill>
                            <a:srgbClr val="FF0000"/>
                          </a:solidFill>
                        </a:rPr>
                        <a:t>mixed income earners</a:t>
                      </a:r>
                      <a:r>
                        <a:rPr lang="en-PH" sz="2000" baseline="0" dirty="0" smtClean="0"/>
                        <a:t> </a:t>
                      </a:r>
                      <a:r>
                        <a:rPr lang="en-PH" sz="2000" baseline="0" dirty="0"/>
                        <a:t>(earning both compensation income and income from business and/or practice of profession), their income taxes shall be:</a:t>
                      </a:r>
                    </a:p>
                    <a:p>
                      <a:pPr marL="342900" indent="-342900" algn="just">
                        <a:buFont typeface="+mj-lt"/>
                        <a:buAutoNum type="arabicPeriod"/>
                      </a:pPr>
                      <a:r>
                        <a:rPr lang="en-US" sz="2000" baseline="0" dirty="0"/>
                        <a:t>For income from compensation:  based  on graduated income tax rates for individuals, </a:t>
                      </a:r>
                      <a:r>
                        <a:rPr lang="en-US" sz="2000" baseline="0" dirty="0">
                          <a:solidFill>
                            <a:srgbClr val="FF0000"/>
                          </a:solidFill>
                        </a:rPr>
                        <a:t>AND</a:t>
                      </a:r>
                    </a:p>
                    <a:p>
                      <a:pPr marL="342900" indent="-342900" algn="just">
                        <a:buFont typeface="+mj-lt"/>
                        <a:buAutoNum type="arabicPeriod"/>
                      </a:pPr>
                      <a:r>
                        <a:rPr lang="en-US" sz="2000" baseline="0" dirty="0"/>
                        <a:t>For income from business and/or practice of profession:  </a:t>
                      </a:r>
                    </a:p>
                    <a:p>
                      <a:pPr marL="685800" lvl="3" indent="-228600" algn="just">
                        <a:buFont typeface="+mj-lt"/>
                        <a:buAutoNum type="alphaLcPeriod"/>
                      </a:pPr>
                      <a:r>
                        <a:rPr lang="en-US" sz="2000" baseline="0" dirty="0"/>
                        <a:t>Gross sales/receipts and other non-operating income which </a:t>
                      </a:r>
                      <a:r>
                        <a:rPr lang="en-US" sz="2000" u="none" baseline="0" dirty="0">
                          <a:solidFill>
                            <a:srgbClr val="FF0000"/>
                          </a:solidFill>
                        </a:rPr>
                        <a:t>do not exceed </a:t>
                      </a:r>
                      <a:r>
                        <a:rPr lang="en-US" sz="2000" baseline="0" dirty="0"/>
                        <a:t>the VAT threshold of P3Million –  income tax based on graduated income tax rates on taxable income </a:t>
                      </a:r>
                      <a:r>
                        <a:rPr lang="en-US" sz="2000" baseline="0" dirty="0">
                          <a:solidFill>
                            <a:srgbClr val="FF0000"/>
                          </a:solidFill>
                        </a:rPr>
                        <a:t>OR</a:t>
                      </a:r>
                      <a:r>
                        <a:rPr lang="en-US" sz="2000" baseline="0" dirty="0"/>
                        <a:t> 8% income tax on gross sales/receipts and other non-operating income, at the taxpayer’s OPTION</a:t>
                      </a:r>
                    </a:p>
                    <a:p>
                      <a:pPr marL="685800" lvl="3" indent="-228600" algn="just">
                        <a:buFont typeface="+mj-lt"/>
                        <a:buAutoNum type="alphaLcPeriod"/>
                      </a:pPr>
                      <a:r>
                        <a:rPr lang="en-US" sz="2000" baseline="0" dirty="0"/>
                        <a:t>Gross sales/receipts and other non-operating income which </a:t>
                      </a:r>
                      <a:r>
                        <a:rPr lang="en-US" sz="2000" u="none" baseline="0" dirty="0">
                          <a:solidFill>
                            <a:srgbClr val="FF0000"/>
                          </a:solidFill>
                        </a:rPr>
                        <a:t>exceeds</a:t>
                      </a:r>
                      <a:r>
                        <a:rPr lang="en-US" sz="2000" baseline="0" dirty="0"/>
                        <a:t> the VAT threshold of P3Million – income tax based on </a:t>
                      </a:r>
                      <a:r>
                        <a:rPr lang="en-US" sz="2000" baseline="0" dirty="0">
                          <a:solidFill>
                            <a:srgbClr val="FF0000"/>
                          </a:solidFill>
                        </a:rPr>
                        <a:t>graduated</a:t>
                      </a:r>
                      <a:r>
                        <a:rPr lang="en-US" sz="2000" baseline="0" dirty="0"/>
                        <a:t> tax rates for individuals </a:t>
                      </a:r>
                      <a:endParaRPr lang="en-PH" sz="2000" dirty="0">
                        <a:latin typeface="Roboto" panose="020B0604020202020204" charset="0"/>
                        <a:ea typeface="Roboto" panose="020B0604020202020204" charset="0"/>
                      </a:endParaRPr>
                    </a:p>
                  </a:txBody>
                  <a:tcPr marL="121920" marR="121920" marT="60960" marB="60960"/>
                </a:tc>
                <a:extLst>
                  <a:ext uri="{0D108BD9-81ED-4DB2-BD59-A6C34878D82A}">
                    <a16:rowId xmlns:a16="http://schemas.microsoft.com/office/drawing/2014/main" xmlns="" val="2612049786"/>
                  </a:ext>
                </a:extLst>
              </a:tr>
            </a:tbl>
          </a:graphicData>
        </a:graphic>
      </p:graphicFrame>
      <p:sp>
        <p:nvSpPr>
          <p:cNvPr id="3" name="Slide Number Placeholder 2"/>
          <p:cNvSpPr>
            <a:spLocks noGrp="1"/>
          </p:cNvSpPr>
          <p:nvPr>
            <p:ph type="sldNum" idx="12"/>
          </p:nvPr>
        </p:nvSpPr>
        <p:spPr/>
        <p:txBody>
          <a:bodyPr/>
          <a:lstStyle/>
          <a:p>
            <a:fld id="{00000000-1234-1234-1234-123412341234}" type="slidenum">
              <a:rPr lang="en" smtClean="0">
                <a:solidFill>
                  <a:srgbClr val="9FC5E8"/>
                </a:solidFill>
              </a:rPr>
              <a:pPr/>
              <a:t>14</a:t>
            </a:fld>
            <a:endParaRPr lang="en">
              <a:solidFill>
                <a:srgbClr val="9FC5E8"/>
              </a:solidFill>
            </a:endParaRPr>
          </a:p>
        </p:txBody>
      </p:sp>
    </p:spTree>
    <p:extLst>
      <p:ext uri="{BB962C8B-B14F-4D97-AF65-F5344CB8AC3E}">
        <p14:creationId xmlns:p14="http://schemas.microsoft.com/office/powerpoint/2010/main" xmlns="" val="16493175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82" y="1659151"/>
            <a:ext cx="2321737" cy="3461487"/>
          </a:xfrm>
        </p:spPr>
        <p:txBody>
          <a:bodyPr/>
          <a:lstStyle/>
          <a:p>
            <a:r>
              <a:rPr lang="en" sz="2667" dirty="0"/>
              <a:t>Sec. 3  Income Tax Rates on Individual Citizen &amp; Individual Resident Alien</a:t>
            </a:r>
          </a:p>
        </p:txBody>
      </p:sp>
      <p:sp>
        <p:nvSpPr>
          <p:cNvPr id="3" name="Slide Number Placeholder 2"/>
          <p:cNvSpPr>
            <a:spLocks noGrp="1"/>
          </p:cNvSpPr>
          <p:nvPr>
            <p:ph type="sldNum" idx="12"/>
          </p:nvPr>
        </p:nvSpPr>
        <p:spPr/>
        <p:txBody>
          <a:bodyPr/>
          <a:lstStyle/>
          <a:p>
            <a:fld id="{00000000-1234-1234-1234-123412341234}" type="slidenum">
              <a:rPr lang="en" smtClean="0"/>
              <a:pPr/>
              <a:t>15</a:t>
            </a:fld>
            <a:endParaRPr lang="en"/>
          </a:p>
        </p:txBody>
      </p:sp>
      <p:sp>
        <p:nvSpPr>
          <p:cNvPr id="8" name="Content Placeholder 2"/>
          <p:cNvSpPr txBox="1">
            <a:spLocks/>
          </p:cNvSpPr>
          <p:nvPr/>
        </p:nvSpPr>
        <p:spPr>
          <a:xfrm>
            <a:off x="3059588" y="1306691"/>
            <a:ext cx="8941912" cy="4344810"/>
          </a:xfrm>
          <a:prstGeom prst="rect">
            <a:avLst/>
          </a:prstGeom>
        </p:spPr>
        <p:txBody>
          <a:bodyPr>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marL="687900" indent="-687900">
              <a:spcBef>
                <a:spcPts val="800"/>
              </a:spcBef>
              <a:spcAft>
                <a:spcPts val="800"/>
              </a:spcAft>
              <a:buFont typeface="Wingdings" panose="05000000000000000000" pitchFamily="2" charset="2"/>
              <a:buChar char="Ø"/>
            </a:pPr>
            <a:r>
              <a:rPr lang="en-PH" sz="3200" dirty="0">
                <a:latin typeface="Roboto" panose="020B0604020202020204" charset="0"/>
                <a:ea typeface="Roboto" panose="020B0604020202020204" charset="0"/>
              </a:rPr>
              <a:t>Under Section 24(A)(2)(b) on option of </a:t>
            </a:r>
            <a:r>
              <a:rPr lang="en-PH" sz="3200" dirty="0">
                <a:solidFill>
                  <a:srgbClr val="FF0000"/>
                </a:solidFill>
                <a:latin typeface="Roboto" panose="020B0604020202020204" charset="0"/>
                <a:ea typeface="Roboto" panose="020B0604020202020204" charset="0"/>
              </a:rPr>
              <a:t>8%</a:t>
            </a:r>
            <a:r>
              <a:rPr lang="en-PH" sz="3200" dirty="0">
                <a:latin typeface="Roboto" panose="020B0604020202020204" charset="0"/>
                <a:ea typeface="Roboto" panose="020B0604020202020204" charset="0"/>
              </a:rPr>
              <a:t> income tax rate on gross sales/receipts and other non-operating income </a:t>
            </a:r>
            <a:r>
              <a:rPr lang="en-PH" sz="3200" dirty="0">
                <a:solidFill>
                  <a:srgbClr val="FF0000"/>
                </a:solidFill>
                <a:latin typeface="Roboto" panose="020B0604020202020204" charset="0"/>
                <a:ea typeface="Roboto" panose="020B0604020202020204" charset="0"/>
              </a:rPr>
              <a:t>in excess of</a:t>
            </a:r>
            <a:r>
              <a:rPr lang="en-PH" sz="3200" dirty="0">
                <a:latin typeface="Roboto" panose="020B0604020202020204" charset="0"/>
                <a:ea typeface="Roboto" panose="020B0604020202020204" charset="0"/>
              </a:rPr>
              <a:t> </a:t>
            </a:r>
            <a:r>
              <a:rPr lang="en-PH" sz="3200" dirty="0">
                <a:solidFill>
                  <a:srgbClr val="FF0000"/>
                </a:solidFill>
                <a:latin typeface="Roboto" panose="020B0604020202020204" charset="0"/>
                <a:ea typeface="Roboto" panose="020B0604020202020204" charset="0"/>
              </a:rPr>
              <a:t>P250,000.00 –</a:t>
            </a:r>
            <a:r>
              <a:rPr lang="en-PH" sz="3200" dirty="0">
                <a:solidFill>
                  <a:schemeClr val="tx1"/>
                </a:solidFill>
                <a:latin typeface="Roboto" panose="020B0604020202020204" charset="0"/>
                <a:ea typeface="Roboto" panose="020B0604020202020204" charset="0"/>
              </a:rPr>
              <a:t> </a:t>
            </a:r>
          </a:p>
          <a:p>
            <a:pPr marL="1293263" indent="-457200">
              <a:spcBef>
                <a:spcPts val="800"/>
              </a:spcBef>
              <a:spcAft>
                <a:spcPts val="800"/>
              </a:spcAft>
              <a:buFont typeface="Arial" panose="020B0604020202020204" pitchFamily="34" charset="0"/>
              <a:buChar char="•"/>
            </a:pPr>
            <a:r>
              <a:rPr lang="en-PH" sz="3200" dirty="0" smtClean="0">
                <a:solidFill>
                  <a:schemeClr val="tx1"/>
                </a:solidFill>
                <a:latin typeface="Roboto" panose="020B0604020202020204" charset="0"/>
                <a:ea typeface="Roboto" panose="020B0604020202020204" charset="0"/>
              </a:rPr>
              <a:t>only </a:t>
            </a:r>
            <a:r>
              <a:rPr lang="en-PH" sz="3200" dirty="0">
                <a:solidFill>
                  <a:schemeClr val="tx1"/>
                </a:solidFill>
                <a:latin typeface="Roboto" panose="020B0604020202020204" charset="0"/>
                <a:ea typeface="Roboto" panose="020B0604020202020204" charset="0"/>
              </a:rPr>
              <a:t>to </a:t>
            </a:r>
            <a:r>
              <a:rPr lang="en-PH" sz="3200" dirty="0">
                <a:solidFill>
                  <a:srgbClr val="FF0000"/>
                </a:solidFill>
                <a:latin typeface="Roboto" panose="020B0604020202020204" charset="0"/>
                <a:ea typeface="Roboto" panose="020B0604020202020204" charset="0"/>
              </a:rPr>
              <a:t>purely</a:t>
            </a:r>
            <a:r>
              <a:rPr lang="en-PH" sz="3200" dirty="0">
                <a:solidFill>
                  <a:schemeClr val="tx1"/>
                </a:solidFill>
                <a:latin typeface="Roboto" panose="020B0604020202020204" charset="0"/>
                <a:ea typeface="Roboto" panose="020B0604020202020204" charset="0"/>
              </a:rPr>
              <a:t> self-employed individuals and/or professionals</a:t>
            </a:r>
            <a:r>
              <a:rPr lang="en-PH" sz="3200" dirty="0">
                <a:latin typeface="Roboto" panose="020B0604020202020204" charset="0"/>
                <a:ea typeface="Roboto" panose="020B0604020202020204" charset="0"/>
              </a:rPr>
              <a:t>. </a:t>
            </a:r>
          </a:p>
          <a:p>
            <a:pPr marL="1293263" lvl="1" indent="-457200">
              <a:spcBef>
                <a:spcPts val="800"/>
              </a:spcBef>
              <a:spcAft>
                <a:spcPts val="800"/>
              </a:spcAft>
              <a:buFont typeface="Arial" panose="020B0604020202020204" pitchFamily="34" charset="0"/>
              <a:buChar char="•"/>
            </a:pPr>
            <a:r>
              <a:rPr lang="en-PH" sz="3200" dirty="0" smtClean="0">
                <a:solidFill>
                  <a:srgbClr val="FF0000"/>
                </a:solidFill>
                <a:latin typeface="Roboto" panose="020B0604020202020204" charset="0"/>
                <a:ea typeface="Roboto" panose="020B0604020202020204" charset="0"/>
              </a:rPr>
              <a:t>not </a:t>
            </a:r>
            <a:r>
              <a:rPr lang="en-PH" sz="3200" dirty="0">
                <a:solidFill>
                  <a:schemeClr val="tx1"/>
                </a:solidFill>
                <a:latin typeface="Roboto" panose="020B0604020202020204" charset="0"/>
                <a:ea typeface="Roboto" panose="020B0604020202020204" charset="0"/>
              </a:rPr>
              <a:t>applicable to </a:t>
            </a:r>
            <a:r>
              <a:rPr lang="en-PH" sz="3200" dirty="0">
                <a:solidFill>
                  <a:srgbClr val="FF0000"/>
                </a:solidFill>
                <a:latin typeface="Roboto" panose="020B0604020202020204" charset="0"/>
                <a:ea typeface="Roboto" panose="020B0604020202020204" charset="0"/>
              </a:rPr>
              <a:t>mixed </a:t>
            </a:r>
            <a:r>
              <a:rPr lang="en-PH" sz="3200" dirty="0">
                <a:latin typeface="Roboto" panose="020B0604020202020204" charset="0"/>
                <a:ea typeface="Roboto" panose="020B0604020202020204" charset="0"/>
              </a:rPr>
              <a:t>income earners 	</a:t>
            </a:r>
          </a:p>
          <a:p>
            <a:pPr marL="609585" indent="-609585">
              <a:spcBef>
                <a:spcPts val="800"/>
              </a:spcBef>
              <a:spcAft>
                <a:spcPts val="800"/>
              </a:spcAft>
              <a:buFont typeface="Wingdings" panose="05000000000000000000" pitchFamily="2" charset="2"/>
              <a:buChar char="Ø"/>
            </a:pPr>
            <a:endParaRPr lang="en-PH" sz="3200" dirty="0">
              <a:latin typeface="Roboto" panose="020B0604020202020204" charset="0"/>
              <a:ea typeface="Roboto" panose="020B0604020202020204" charset="0"/>
            </a:endParaRPr>
          </a:p>
          <a:p>
            <a:pPr>
              <a:spcBef>
                <a:spcPts val="800"/>
              </a:spcBef>
              <a:spcAft>
                <a:spcPts val="800"/>
              </a:spcAft>
            </a:pPr>
            <a:endParaRPr lang="en-PH" sz="3200" dirty="0">
              <a:latin typeface="Roboto" panose="020B0604020202020204" charset="0"/>
              <a:ea typeface="Roboto" panose="020B0604020202020204" charset="0"/>
            </a:endParaRPr>
          </a:p>
          <a:p>
            <a:pPr>
              <a:spcBef>
                <a:spcPts val="800"/>
              </a:spcBef>
              <a:spcAft>
                <a:spcPts val="800"/>
              </a:spcAft>
            </a:pPr>
            <a:r>
              <a:rPr lang="en-PH" sz="3200" dirty="0">
                <a:latin typeface="Roboto" panose="020B0604020202020204" charset="0"/>
                <a:ea typeface="Roboto" panose="020B0604020202020204" charset="0"/>
              </a:rPr>
              <a:t>         </a:t>
            </a:r>
          </a:p>
        </p:txBody>
      </p:sp>
    </p:spTree>
    <p:extLst>
      <p:ext uri="{BB962C8B-B14F-4D97-AF65-F5344CB8AC3E}">
        <p14:creationId xmlns:p14="http://schemas.microsoft.com/office/powerpoint/2010/main" xmlns="" val="8046586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82" y="1659151"/>
            <a:ext cx="2321737" cy="3461487"/>
          </a:xfrm>
        </p:spPr>
        <p:txBody>
          <a:bodyPr/>
          <a:lstStyle/>
          <a:p>
            <a:r>
              <a:rPr lang="en" sz="2667" dirty="0"/>
              <a:t>Sec. 3  Income Tax Rates on Individual Citizen &amp; Individual Resident Alien</a:t>
            </a:r>
          </a:p>
        </p:txBody>
      </p:sp>
      <p:sp>
        <p:nvSpPr>
          <p:cNvPr id="3" name="Slide Number Placeholder 2"/>
          <p:cNvSpPr>
            <a:spLocks noGrp="1"/>
          </p:cNvSpPr>
          <p:nvPr>
            <p:ph type="sldNum" idx="12"/>
          </p:nvPr>
        </p:nvSpPr>
        <p:spPr/>
        <p:txBody>
          <a:bodyPr/>
          <a:lstStyle/>
          <a:p>
            <a:fld id="{00000000-1234-1234-1234-123412341234}" type="slidenum">
              <a:rPr lang="en" smtClean="0"/>
              <a:pPr/>
              <a:t>16</a:t>
            </a:fld>
            <a:endParaRPr lang="en"/>
          </a:p>
        </p:txBody>
      </p:sp>
      <p:sp>
        <p:nvSpPr>
          <p:cNvPr id="5" name="Content Placeholder 2"/>
          <p:cNvSpPr txBox="1">
            <a:spLocks/>
          </p:cNvSpPr>
          <p:nvPr/>
        </p:nvSpPr>
        <p:spPr>
          <a:xfrm>
            <a:off x="3087913" y="452898"/>
            <a:ext cx="8748487" cy="5693902"/>
          </a:xfrm>
          <a:prstGeom prst="rect">
            <a:avLst/>
          </a:prstGeom>
        </p:spPr>
        <p:txBody>
          <a:bodyPr>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marL="0" lvl="1">
              <a:spcBef>
                <a:spcPts val="600"/>
              </a:spcBef>
              <a:spcAft>
                <a:spcPts val="600"/>
              </a:spcAft>
            </a:pPr>
            <a:r>
              <a:rPr lang="en-PH" sz="2667" dirty="0">
                <a:solidFill>
                  <a:srgbClr val="FF0000"/>
                </a:solidFill>
                <a:latin typeface="Roboto" panose="020B0604020202020204" charset="0"/>
                <a:ea typeface="Roboto" panose="020B0604020202020204" charset="0"/>
              </a:rPr>
              <a:t>Mixed Income</a:t>
            </a:r>
            <a:r>
              <a:rPr lang="en-PH" sz="2667" dirty="0">
                <a:latin typeface="Roboto" panose="020B0604020202020204" charset="0"/>
                <a:ea typeface="Roboto" panose="020B0604020202020204" charset="0"/>
              </a:rPr>
              <a:t> (Continuation) under </a:t>
            </a:r>
            <a:r>
              <a:rPr lang="en-PH" sz="2667" dirty="0">
                <a:solidFill>
                  <a:srgbClr val="FF0000"/>
                </a:solidFill>
                <a:latin typeface="Roboto" panose="020B0604020202020204" charset="0"/>
                <a:ea typeface="Roboto" panose="020B0604020202020204" charset="0"/>
              </a:rPr>
              <a:t>8%</a:t>
            </a:r>
            <a:r>
              <a:rPr lang="en-PH" sz="2667" dirty="0">
                <a:latin typeface="Roboto" panose="020B0604020202020204" charset="0"/>
                <a:ea typeface="Roboto" panose="020B0604020202020204" charset="0"/>
              </a:rPr>
              <a:t>...</a:t>
            </a:r>
          </a:p>
          <a:p>
            <a:pPr marL="761970" indent="-370408">
              <a:spcBef>
                <a:spcPts val="600"/>
              </a:spcBef>
              <a:spcAft>
                <a:spcPts val="600"/>
              </a:spcAft>
              <a:buFont typeface="Arial" panose="020B0604020202020204" pitchFamily="34" charset="0"/>
              <a:buChar char="•"/>
            </a:pPr>
            <a:r>
              <a:rPr lang="en-PH" sz="2667" dirty="0">
                <a:latin typeface="Roboto" panose="020B0604020202020204" charset="0"/>
                <a:ea typeface="Roboto" panose="020B0604020202020204" charset="0"/>
              </a:rPr>
              <a:t>The excess of the P250,000.00 over the actual taxable compensation income is </a:t>
            </a:r>
            <a:r>
              <a:rPr lang="en-PH" sz="2667" dirty="0">
                <a:solidFill>
                  <a:srgbClr val="FF0000"/>
                </a:solidFill>
                <a:latin typeface="Roboto" panose="020B0604020202020204" charset="0"/>
                <a:ea typeface="Roboto" panose="020B0604020202020204" charset="0"/>
              </a:rPr>
              <a:t>not </a:t>
            </a:r>
            <a:r>
              <a:rPr lang="en-PH" sz="2667" dirty="0" smtClean="0">
                <a:solidFill>
                  <a:srgbClr val="FF0000"/>
                </a:solidFill>
                <a:latin typeface="Roboto" panose="020B0604020202020204" charset="0"/>
                <a:ea typeface="Roboto" panose="020B0604020202020204" charset="0"/>
              </a:rPr>
              <a:t>a reduction </a:t>
            </a:r>
            <a:r>
              <a:rPr lang="en-PH" sz="2667" dirty="0">
                <a:latin typeface="Roboto" panose="020B0604020202020204" charset="0"/>
                <a:ea typeface="Roboto" panose="020B0604020202020204" charset="0"/>
              </a:rPr>
              <a:t>against the taxable income from business/practice of profession under the 8% income tax rate option.</a:t>
            </a:r>
          </a:p>
          <a:p>
            <a:pPr marL="761970" indent="-370408">
              <a:spcBef>
                <a:spcPts val="600"/>
              </a:spcBef>
              <a:spcAft>
                <a:spcPts val="600"/>
              </a:spcAft>
              <a:buFont typeface="Arial" panose="020B0604020202020204" pitchFamily="34" charset="0"/>
              <a:buChar char="•"/>
              <a:tabLst>
                <a:tab pos="228594" algn="l"/>
              </a:tabLst>
            </a:pPr>
            <a:r>
              <a:rPr lang="en-PH" sz="2667" dirty="0">
                <a:latin typeface="Roboto" panose="020B0604020202020204" charset="0"/>
                <a:ea typeface="Roboto" panose="020B0604020202020204" charset="0"/>
              </a:rPr>
              <a:t>The </a:t>
            </a:r>
            <a:r>
              <a:rPr lang="en-PH" sz="2667" dirty="0">
                <a:solidFill>
                  <a:srgbClr val="FF0000"/>
                </a:solidFill>
                <a:latin typeface="Roboto" panose="020B0604020202020204" charset="0"/>
                <a:ea typeface="Roboto" panose="020B0604020202020204" charset="0"/>
              </a:rPr>
              <a:t>total tax due </a:t>
            </a:r>
            <a:r>
              <a:rPr lang="en-PH" sz="2667" dirty="0">
                <a:latin typeface="Roboto" panose="020B0604020202020204" charset="0"/>
                <a:ea typeface="Roboto" panose="020B0604020202020204" charset="0"/>
              </a:rPr>
              <a:t>shall be the </a:t>
            </a:r>
            <a:r>
              <a:rPr lang="en-PH" sz="2667" dirty="0">
                <a:solidFill>
                  <a:srgbClr val="FF0000"/>
                </a:solidFill>
                <a:latin typeface="Roboto" panose="020B0604020202020204" charset="0"/>
                <a:ea typeface="Roboto" panose="020B0604020202020204" charset="0"/>
              </a:rPr>
              <a:t>sum</a:t>
            </a:r>
            <a:r>
              <a:rPr lang="en-PH" sz="2667" dirty="0">
                <a:latin typeface="Roboto" panose="020B0604020202020204" charset="0"/>
                <a:ea typeface="Roboto" panose="020B0604020202020204" charset="0"/>
              </a:rPr>
              <a:t> of: </a:t>
            </a:r>
          </a:p>
          <a:p>
            <a:pPr marL="1915546" lvl="2" indent="-609585">
              <a:spcBef>
                <a:spcPts val="600"/>
              </a:spcBef>
              <a:spcAft>
                <a:spcPts val="600"/>
              </a:spcAft>
              <a:buAutoNum type="arabicParenBoth"/>
              <a:tabLst>
                <a:tab pos="228594" algn="l"/>
              </a:tabLst>
            </a:pPr>
            <a:r>
              <a:rPr lang="en-PH" sz="2667" dirty="0">
                <a:solidFill>
                  <a:srgbClr val="FF0000"/>
                </a:solidFill>
                <a:latin typeface="Roboto" panose="020B0604020202020204" charset="0"/>
                <a:ea typeface="Roboto" panose="020B0604020202020204" charset="0"/>
              </a:rPr>
              <a:t>tax due </a:t>
            </a:r>
            <a:r>
              <a:rPr lang="en-PH" sz="2667" dirty="0">
                <a:latin typeface="Roboto" panose="020B0604020202020204" charset="0"/>
                <a:ea typeface="Roboto" panose="020B0604020202020204" charset="0"/>
              </a:rPr>
              <a:t>from </a:t>
            </a:r>
            <a:r>
              <a:rPr lang="en-PH" sz="2667" dirty="0">
                <a:solidFill>
                  <a:srgbClr val="FF0000"/>
                </a:solidFill>
                <a:latin typeface="Roboto" panose="020B0604020202020204" charset="0"/>
                <a:ea typeface="Roboto" panose="020B0604020202020204" charset="0"/>
              </a:rPr>
              <a:t>compensation</a:t>
            </a:r>
            <a:r>
              <a:rPr lang="en-PH" sz="2667" dirty="0">
                <a:latin typeface="Roboto" panose="020B0604020202020204" charset="0"/>
                <a:ea typeface="Roboto" panose="020B0604020202020204" charset="0"/>
              </a:rPr>
              <a:t> computed using the </a:t>
            </a:r>
            <a:r>
              <a:rPr lang="en-PH" sz="2667" dirty="0">
                <a:solidFill>
                  <a:srgbClr val="FF0000"/>
                </a:solidFill>
                <a:latin typeface="Roboto" panose="020B0604020202020204" charset="0"/>
                <a:ea typeface="Roboto" panose="020B0604020202020204" charset="0"/>
              </a:rPr>
              <a:t>graduated</a:t>
            </a:r>
            <a:r>
              <a:rPr lang="en-PH" sz="2667" dirty="0">
                <a:solidFill>
                  <a:schemeClr val="accent2">
                    <a:lumMod val="75000"/>
                  </a:schemeClr>
                </a:solidFill>
                <a:latin typeface="Roboto" panose="020B0604020202020204" charset="0"/>
                <a:ea typeface="Roboto" panose="020B0604020202020204" charset="0"/>
              </a:rPr>
              <a:t> </a:t>
            </a:r>
            <a:r>
              <a:rPr lang="en-PH" sz="2667" dirty="0">
                <a:solidFill>
                  <a:schemeClr val="tx1"/>
                </a:solidFill>
                <a:latin typeface="Roboto" panose="020B0604020202020204" charset="0"/>
                <a:ea typeface="Roboto" panose="020B0604020202020204" charset="0"/>
              </a:rPr>
              <a:t>income tax rates</a:t>
            </a:r>
            <a:r>
              <a:rPr lang="en-PH" sz="2667" dirty="0">
                <a:latin typeface="Roboto" panose="020B0604020202020204" charset="0"/>
                <a:ea typeface="Roboto" panose="020B0604020202020204" charset="0"/>
              </a:rPr>
              <a:t>; and </a:t>
            </a:r>
          </a:p>
          <a:p>
            <a:pPr marL="1915546" lvl="2" indent="-609585">
              <a:spcBef>
                <a:spcPts val="600"/>
              </a:spcBef>
              <a:spcAft>
                <a:spcPts val="600"/>
              </a:spcAft>
              <a:buAutoNum type="arabicParenBoth"/>
              <a:tabLst>
                <a:tab pos="228594" algn="l"/>
              </a:tabLst>
            </a:pPr>
            <a:r>
              <a:rPr lang="en-PH" sz="2667" dirty="0">
                <a:solidFill>
                  <a:srgbClr val="FF0000"/>
                </a:solidFill>
                <a:latin typeface="Roboto" panose="020B0604020202020204" charset="0"/>
                <a:ea typeface="Roboto" panose="020B0604020202020204" charset="0"/>
              </a:rPr>
              <a:t>tax due </a:t>
            </a:r>
            <a:r>
              <a:rPr lang="en-PH" sz="2667" dirty="0">
                <a:latin typeface="Roboto" panose="020B0604020202020204" charset="0"/>
                <a:ea typeface="Roboto" panose="020B0604020202020204" charset="0"/>
              </a:rPr>
              <a:t>from </a:t>
            </a:r>
            <a:r>
              <a:rPr lang="en-PH" sz="2667" dirty="0">
                <a:solidFill>
                  <a:srgbClr val="FF0000"/>
                </a:solidFill>
                <a:latin typeface="Roboto" panose="020B0604020202020204" charset="0"/>
                <a:ea typeface="Roboto" panose="020B0604020202020204" charset="0"/>
              </a:rPr>
              <a:t>self-employment/practice of profession</a:t>
            </a:r>
            <a:r>
              <a:rPr lang="en-PH" sz="2667" dirty="0">
                <a:solidFill>
                  <a:schemeClr val="accent2">
                    <a:lumMod val="75000"/>
                  </a:schemeClr>
                </a:solidFill>
                <a:latin typeface="Roboto" panose="020B0604020202020204" charset="0"/>
                <a:ea typeface="Roboto" panose="020B0604020202020204" charset="0"/>
              </a:rPr>
              <a:t> </a:t>
            </a:r>
            <a:r>
              <a:rPr lang="en-PH" sz="2667" dirty="0">
                <a:solidFill>
                  <a:schemeClr val="tx1"/>
                </a:solidFill>
                <a:latin typeface="Roboto" panose="020B0604020202020204" charset="0"/>
                <a:ea typeface="Roboto" panose="020B0604020202020204" charset="0"/>
              </a:rPr>
              <a:t>(product of</a:t>
            </a:r>
            <a:r>
              <a:rPr lang="en-PH" sz="2667" dirty="0">
                <a:latin typeface="Roboto" panose="020B0604020202020204" charset="0"/>
                <a:ea typeface="Roboto" panose="020B0604020202020204" charset="0"/>
              </a:rPr>
              <a:t> 8% IT rate multiply with the total gross sales/receipts and other non-operating income</a:t>
            </a:r>
            <a:r>
              <a:rPr lang="en-PH" sz="2667" dirty="0" smtClean="0">
                <a:latin typeface="Roboto" panose="020B0604020202020204" charset="0"/>
                <a:ea typeface="Roboto" panose="020B0604020202020204" charset="0"/>
              </a:rPr>
              <a:t>) </a:t>
            </a:r>
            <a:endParaRPr lang="en-PH" sz="2667"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30941602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82" y="1681320"/>
            <a:ext cx="2210901" cy="3882665"/>
          </a:xfrm>
        </p:spPr>
        <p:txBody>
          <a:bodyPr/>
          <a:lstStyle/>
          <a:p>
            <a:r>
              <a:rPr lang="en" sz="2667" dirty="0"/>
              <a:t>Sec. 3  Income Tax Rates on Individual Citizen &amp; Individual Resident Alien</a:t>
            </a:r>
          </a:p>
        </p:txBody>
      </p:sp>
      <p:sp>
        <p:nvSpPr>
          <p:cNvPr id="3" name="Slide Number Placeholder 2"/>
          <p:cNvSpPr>
            <a:spLocks noGrp="1"/>
          </p:cNvSpPr>
          <p:nvPr>
            <p:ph type="sldNum" idx="12"/>
          </p:nvPr>
        </p:nvSpPr>
        <p:spPr/>
        <p:txBody>
          <a:bodyPr/>
          <a:lstStyle/>
          <a:p>
            <a:fld id="{00000000-1234-1234-1234-123412341234}" type="slidenum">
              <a:rPr lang="en" smtClean="0"/>
              <a:pPr/>
              <a:t>17</a:t>
            </a:fld>
            <a:endParaRPr lang="en"/>
          </a:p>
        </p:txBody>
      </p:sp>
      <p:sp>
        <p:nvSpPr>
          <p:cNvPr id="5" name="Content Placeholder 2"/>
          <p:cNvSpPr txBox="1">
            <a:spLocks/>
          </p:cNvSpPr>
          <p:nvPr/>
        </p:nvSpPr>
        <p:spPr>
          <a:xfrm>
            <a:off x="2971274" y="706327"/>
            <a:ext cx="8872383" cy="5781559"/>
          </a:xfrm>
          <a:prstGeom prst="rect">
            <a:avLst/>
          </a:prstGeom>
        </p:spPr>
        <p:txBody>
          <a:bodyPr>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marL="383108" lvl="1"/>
            <a:r>
              <a:rPr lang="en-PH" sz="3200" dirty="0">
                <a:solidFill>
                  <a:srgbClr val="FF0000"/>
                </a:solidFill>
                <a:latin typeface="Roboto" panose="020B0604020202020204" charset="0"/>
                <a:ea typeface="Roboto" panose="020B0604020202020204" charset="0"/>
              </a:rPr>
              <a:t>Mixed Income</a:t>
            </a:r>
            <a:r>
              <a:rPr lang="en-PH" sz="3200" dirty="0">
                <a:latin typeface="Roboto" panose="020B0604020202020204" charset="0"/>
                <a:ea typeface="Roboto" panose="020B0604020202020204" charset="0"/>
              </a:rPr>
              <a:t> (Continuation) </a:t>
            </a:r>
            <a:r>
              <a:rPr lang="en-PH" sz="3200" dirty="0">
                <a:solidFill>
                  <a:srgbClr val="FF0000"/>
                </a:solidFill>
                <a:latin typeface="Roboto" panose="020B0604020202020204" charset="0"/>
                <a:ea typeface="Roboto" panose="020B0604020202020204" charset="0"/>
              </a:rPr>
              <a:t>graduated</a:t>
            </a:r>
            <a:r>
              <a:rPr lang="en-PH" sz="3200" dirty="0">
                <a:latin typeface="Roboto" panose="020B0604020202020204" charset="0"/>
                <a:ea typeface="Roboto" panose="020B0604020202020204" charset="0"/>
              </a:rPr>
              <a:t>…</a:t>
            </a:r>
          </a:p>
          <a:p>
            <a:pPr marL="836063" lvl="1" indent="-452955">
              <a:buFont typeface="Arial" panose="020B0604020202020204" pitchFamily="34" charset="0"/>
              <a:buChar char="•"/>
            </a:pPr>
            <a:endParaRPr lang="en-PH" sz="3200" dirty="0">
              <a:latin typeface="Roboto" panose="020B0604020202020204" charset="0"/>
              <a:ea typeface="Roboto" panose="020B0604020202020204" charset="0"/>
            </a:endParaRPr>
          </a:p>
          <a:p>
            <a:pPr marL="990575" lvl="1" indent="-380990">
              <a:buFont typeface="Arial" panose="020B0604020202020204" pitchFamily="34" charset="0"/>
              <a:buChar char="•"/>
            </a:pPr>
            <a:r>
              <a:rPr lang="en-PH" sz="3200" dirty="0">
                <a:latin typeface="Roboto" panose="020B0604020202020204" charset="0"/>
                <a:ea typeface="Roboto" panose="020B0604020202020204" charset="0"/>
              </a:rPr>
              <a:t>option to be taxed under the </a:t>
            </a:r>
            <a:r>
              <a:rPr lang="en-PH" sz="3200" dirty="0">
                <a:solidFill>
                  <a:srgbClr val="FF0000"/>
                </a:solidFill>
                <a:latin typeface="Roboto" panose="020B0604020202020204" charset="0"/>
                <a:ea typeface="Roboto" panose="020B0604020202020204" charset="0"/>
              </a:rPr>
              <a:t>graduated</a:t>
            </a:r>
            <a:r>
              <a:rPr lang="en-PH" sz="3200" dirty="0">
                <a:latin typeface="Roboto" panose="020B0604020202020204" charset="0"/>
                <a:ea typeface="Roboto" panose="020B0604020202020204" charset="0"/>
              </a:rPr>
              <a:t> income tax rates for income from business/practice of profession, </a:t>
            </a:r>
            <a:r>
              <a:rPr lang="en-PH" sz="3200" dirty="0" smtClean="0">
                <a:latin typeface="Roboto" panose="020B0604020202020204" charset="0"/>
                <a:ea typeface="Roboto" panose="020B0604020202020204" charset="0"/>
              </a:rPr>
              <a:t>tax due shall be based on the </a:t>
            </a:r>
            <a:r>
              <a:rPr lang="en-PH" sz="3200" dirty="0" smtClean="0">
                <a:solidFill>
                  <a:srgbClr val="FF0000"/>
                </a:solidFill>
                <a:latin typeface="Roboto" panose="020B0604020202020204" charset="0"/>
                <a:ea typeface="Roboto" panose="020B0604020202020204" charset="0"/>
              </a:rPr>
              <a:t>total </a:t>
            </a:r>
            <a:r>
              <a:rPr lang="en-PH" sz="3200" dirty="0">
                <a:solidFill>
                  <a:srgbClr val="FF0000"/>
                </a:solidFill>
                <a:latin typeface="Roboto" panose="020B0604020202020204" charset="0"/>
                <a:ea typeface="Roboto" panose="020B0604020202020204" charset="0"/>
              </a:rPr>
              <a:t>taxable income:</a:t>
            </a:r>
          </a:p>
          <a:p>
            <a:pPr marL="1432948" lvl="1"/>
            <a:endParaRPr lang="en-PH" sz="3200" dirty="0">
              <a:solidFill>
                <a:srgbClr val="FF0000"/>
              </a:solidFill>
              <a:latin typeface="Roboto" panose="020B0604020202020204" charset="0"/>
              <a:ea typeface="Roboto" panose="020B0604020202020204" charset="0"/>
            </a:endParaRPr>
          </a:p>
          <a:p>
            <a:pPr marL="1432948" lvl="1"/>
            <a:r>
              <a:rPr lang="en-PH" sz="3200" i="1" dirty="0">
                <a:solidFill>
                  <a:srgbClr val="FF0000"/>
                </a:solidFill>
                <a:latin typeface="Roboto" panose="020B0604020202020204" charset="0"/>
                <a:ea typeface="Roboto" panose="020B0604020202020204" charset="0"/>
              </a:rPr>
              <a:t>combine </a:t>
            </a:r>
            <a:r>
              <a:rPr lang="en-PH" sz="3200" i="1" dirty="0">
                <a:latin typeface="Roboto" panose="020B0604020202020204" charset="0"/>
                <a:ea typeface="Roboto" panose="020B0604020202020204" charset="0"/>
              </a:rPr>
              <a:t>the taxable income from </a:t>
            </a:r>
            <a:r>
              <a:rPr lang="en-PH" sz="3200" i="1" dirty="0">
                <a:solidFill>
                  <a:srgbClr val="FF0000"/>
                </a:solidFill>
                <a:latin typeface="Roboto" panose="020B0604020202020204" charset="0"/>
                <a:ea typeface="Roboto" panose="020B0604020202020204" charset="0"/>
              </a:rPr>
              <a:t>both</a:t>
            </a:r>
            <a:r>
              <a:rPr lang="en-PH" sz="3200" i="1" dirty="0">
                <a:latin typeface="Roboto" panose="020B0604020202020204" charset="0"/>
                <a:ea typeface="Roboto" panose="020B0604020202020204" charset="0"/>
              </a:rPr>
              <a:t> compensation and business/practice of profession </a:t>
            </a:r>
            <a:r>
              <a:rPr lang="en-PH" sz="3200" i="1" dirty="0" smtClean="0">
                <a:latin typeface="Roboto" panose="020B0604020202020204" charset="0"/>
                <a:ea typeface="Roboto" panose="020B0604020202020204" charset="0"/>
              </a:rPr>
              <a:t>multiply by the graduated tax rate</a:t>
            </a:r>
            <a:endParaRPr lang="en-PH" sz="3200" i="1" dirty="0">
              <a:latin typeface="Roboto" panose="020B0604020202020204" charset="0"/>
              <a:ea typeface="Roboto" panose="020B0604020202020204" charset="0"/>
            </a:endParaRPr>
          </a:p>
          <a:p>
            <a:r>
              <a:rPr lang="en-PH" sz="3200" dirty="0">
                <a:latin typeface="Roboto" panose="020B0604020202020204" charset="0"/>
                <a:ea typeface="Roboto" panose="020B0604020202020204" charset="0"/>
              </a:rPr>
              <a:t>         </a:t>
            </a:r>
          </a:p>
        </p:txBody>
      </p:sp>
    </p:spTree>
    <p:extLst>
      <p:ext uri="{BB962C8B-B14F-4D97-AF65-F5344CB8AC3E}">
        <p14:creationId xmlns:p14="http://schemas.microsoft.com/office/powerpoint/2010/main" xmlns="" val="24639211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48" y="1585621"/>
            <a:ext cx="3009069" cy="3190043"/>
          </a:xfrm>
        </p:spPr>
        <p:txBody>
          <a:bodyPr/>
          <a:lstStyle/>
          <a:p>
            <a:r>
              <a:rPr lang="en" sz="3200" dirty="0"/>
              <a:t>Sec. 12   Registration</a:t>
            </a:r>
            <a:br>
              <a:rPr lang="en" sz="3200" dirty="0"/>
            </a:br>
            <a:r>
              <a:rPr lang="en" sz="3200" dirty="0"/>
              <a:t>Updates</a:t>
            </a:r>
          </a:p>
        </p:txBody>
      </p:sp>
      <p:sp>
        <p:nvSpPr>
          <p:cNvPr id="3" name="Slide Number Placeholder 2"/>
          <p:cNvSpPr>
            <a:spLocks noGrp="1"/>
          </p:cNvSpPr>
          <p:nvPr>
            <p:ph type="sldNum" idx="12"/>
          </p:nvPr>
        </p:nvSpPr>
        <p:spPr>
          <a:xfrm>
            <a:off x="205181" y="423299"/>
            <a:ext cx="714567" cy="539228"/>
          </a:xfrm>
        </p:spPr>
        <p:txBody>
          <a:bodyPr/>
          <a:lstStyle/>
          <a:p>
            <a:fld id="{00000000-1234-1234-1234-123412341234}" type="slidenum">
              <a:rPr lang="en" smtClean="0"/>
              <a:pPr/>
              <a:t>18</a:t>
            </a:fld>
            <a:endParaRPr lang="en" dirty="0"/>
          </a:p>
        </p:txBody>
      </p:sp>
      <p:sp>
        <p:nvSpPr>
          <p:cNvPr id="5" name="Subtitle 2"/>
          <p:cNvSpPr txBox="1">
            <a:spLocks/>
          </p:cNvSpPr>
          <p:nvPr/>
        </p:nvSpPr>
        <p:spPr>
          <a:xfrm>
            <a:off x="3220719" y="579898"/>
            <a:ext cx="8539481" cy="5287502"/>
          </a:xfrm>
          <a:prstGeom prst="rect">
            <a:avLst/>
          </a:prstGeom>
        </p:spPr>
        <p:txBody>
          <a:bodyPr>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spcBef>
                <a:spcPts val="800"/>
              </a:spcBef>
            </a:pPr>
            <a:r>
              <a:rPr lang="en-US" sz="2533" dirty="0">
                <a:latin typeface="Roboto" panose="020B0604020202020204" charset="0"/>
                <a:ea typeface="Roboto" panose="020B0604020202020204" charset="0"/>
              </a:rPr>
              <a:t>A taxpayer who </a:t>
            </a:r>
            <a:r>
              <a:rPr lang="en-US" sz="2533" dirty="0">
                <a:solidFill>
                  <a:srgbClr val="FF0000"/>
                </a:solidFill>
                <a:latin typeface="Roboto" panose="020B0604020202020204" charset="0"/>
                <a:ea typeface="Roboto" panose="020B0604020202020204" charset="0"/>
              </a:rPr>
              <a:t>initially presumed </a:t>
            </a:r>
            <a:r>
              <a:rPr lang="en-US" sz="2533" dirty="0">
                <a:latin typeface="Roboto" panose="020B0604020202020204" charset="0"/>
                <a:ea typeface="Roboto" panose="020B0604020202020204" charset="0"/>
              </a:rPr>
              <a:t>that the gross sales/receipts for the taxable year and other non-operating income will not exceed the ₱3,000,000.00 VAT threshold but has </a:t>
            </a:r>
            <a:r>
              <a:rPr lang="en-US" sz="2533" dirty="0">
                <a:solidFill>
                  <a:srgbClr val="FF0000"/>
                </a:solidFill>
                <a:latin typeface="Roboto" panose="020B0604020202020204" charset="0"/>
                <a:ea typeface="Roboto" panose="020B0604020202020204" charset="0"/>
              </a:rPr>
              <a:t>actually exceeded </a:t>
            </a:r>
            <a:r>
              <a:rPr lang="en-US" sz="2533" dirty="0">
                <a:latin typeface="Roboto" panose="020B0604020202020204" charset="0"/>
                <a:ea typeface="Roboto" panose="020B0604020202020204" charset="0"/>
              </a:rPr>
              <a:t>the same during the taxable year, shall</a:t>
            </a:r>
          </a:p>
          <a:p>
            <a:pPr marL="609585" indent="-298443">
              <a:spcBef>
                <a:spcPts val="800"/>
              </a:spcBef>
              <a:buFont typeface="Arial" panose="020B0604020202020204" pitchFamily="34" charset="0"/>
              <a:buChar char="•"/>
            </a:pPr>
            <a:r>
              <a:rPr lang="en-US" sz="2533" dirty="0">
                <a:latin typeface="Roboto" panose="020B0604020202020204" charset="0"/>
                <a:ea typeface="Roboto" panose="020B0604020202020204" charset="0"/>
              </a:rPr>
              <a:t>immediately </a:t>
            </a:r>
            <a:r>
              <a:rPr lang="en-US" sz="2533" dirty="0">
                <a:solidFill>
                  <a:srgbClr val="FF0000"/>
                </a:solidFill>
                <a:latin typeface="Roboto" panose="020B0604020202020204" charset="0"/>
                <a:ea typeface="Roboto" panose="020B0604020202020204" charset="0"/>
              </a:rPr>
              <a:t>update registration </a:t>
            </a:r>
            <a:r>
              <a:rPr lang="en-US" sz="2533" dirty="0">
                <a:latin typeface="Roboto" panose="020B0604020202020204" charset="0"/>
                <a:ea typeface="Roboto" panose="020B0604020202020204" charset="0"/>
              </a:rPr>
              <a:t>from non-VAT to a VAT taxpayer</a:t>
            </a:r>
          </a:p>
          <a:p>
            <a:pPr marL="609585" indent="-298443">
              <a:spcBef>
                <a:spcPts val="800"/>
              </a:spcBef>
              <a:buFont typeface="Arial" panose="020B0604020202020204" pitchFamily="34" charset="0"/>
              <a:buChar char="•"/>
            </a:pPr>
            <a:r>
              <a:rPr lang="en-US" sz="2533" dirty="0">
                <a:latin typeface="Roboto" panose="020B0604020202020204" charset="0"/>
                <a:ea typeface="Roboto" panose="020B0604020202020204" charset="0"/>
              </a:rPr>
              <a:t>update registration immediately </a:t>
            </a:r>
            <a:r>
              <a:rPr lang="en-US" sz="2533" dirty="0">
                <a:solidFill>
                  <a:srgbClr val="FF0000"/>
                </a:solidFill>
                <a:latin typeface="Roboto" panose="020B0604020202020204" charset="0"/>
                <a:ea typeface="Roboto" panose="020B0604020202020204" charset="0"/>
              </a:rPr>
              <a:t>within the month </a:t>
            </a:r>
            <a:r>
              <a:rPr lang="en-US" sz="2533" dirty="0">
                <a:latin typeface="Roboto" panose="020B0604020202020204" charset="0"/>
                <a:ea typeface="Roboto" panose="020B0604020202020204" charset="0"/>
              </a:rPr>
              <a:t>following the month the sales/receipts exceeded the VAT threshold </a:t>
            </a:r>
          </a:p>
          <a:p>
            <a:pPr marL="609585" indent="-298443">
              <a:spcBef>
                <a:spcPts val="800"/>
              </a:spcBef>
              <a:buFont typeface="Arial" panose="020B0604020202020204" pitchFamily="34" charset="0"/>
              <a:buChar char="•"/>
            </a:pPr>
            <a:r>
              <a:rPr lang="en-US" sz="2533" dirty="0">
                <a:latin typeface="Roboto" panose="020B0604020202020204" charset="0"/>
                <a:ea typeface="Roboto" panose="020B0604020202020204" charset="0"/>
              </a:rPr>
              <a:t>be liable to VAT </a:t>
            </a:r>
            <a:r>
              <a:rPr lang="en-US" sz="2533" dirty="0">
                <a:solidFill>
                  <a:srgbClr val="FF0000"/>
                </a:solidFill>
                <a:latin typeface="Roboto" panose="020B0604020202020204" charset="0"/>
                <a:ea typeface="Roboto" panose="020B0604020202020204" charset="0"/>
              </a:rPr>
              <a:t>prospectively</a:t>
            </a:r>
            <a:r>
              <a:rPr lang="en-US" sz="2533" dirty="0">
                <a:latin typeface="Roboto" panose="020B0604020202020204" charset="0"/>
                <a:ea typeface="Roboto" panose="020B0604020202020204" charset="0"/>
              </a:rPr>
              <a:t> starting on the first day following the month when the threshold is breached </a:t>
            </a:r>
          </a:p>
          <a:p>
            <a:pPr lvl="2" algn="just">
              <a:spcBef>
                <a:spcPts val="800"/>
              </a:spcBef>
            </a:pPr>
            <a:endParaRPr lang="en-PH" sz="2533" dirty="0">
              <a:latin typeface="Roboto" panose="020B0604020202020204" charset="0"/>
              <a:ea typeface="Roboto" panose="020B0604020202020204" charset="0"/>
            </a:endParaRPr>
          </a:p>
          <a:p>
            <a:pPr lvl="1" algn="just">
              <a:spcBef>
                <a:spcPts val="800"/>
              </a:spcBef>
            </a:pPr>
            <a:endParaRPr lang="en-PH" sz="2533" dirty="0">
              <a:latin typeface="Roboto" panose="020B0604020202020204" charset="0"/>
              <a:ea typeface="Roboto" panose="020B0604020202020204" charset="0"/>
            </a:endParaRPr>
          </a:p>
          <a:p>
            <a:pPr lvl="1" algn="just">
              <a:spcBef>
                <a:spcPts val="800"/>
              </a:spcBef>
            </a:pPr>
            <a:endParaRPr lang="en-PH" sz="2533" dirty="0">
              <a:latin typeface="Roboto" panose="020B0604020202020204" charset="0"/>
              <a:ea typeface="Roboto" panose="020B0604020202020204" charset="0"/>
            </a:endParaRPr>
          </a:p>
          <a:p>
            <a:pPr algn="just">
              <a:spcBef>
                <a:spcPts val="800"/>
              </a:spcBef>
            </a:pPr>
            <a:endParaRPr lang="en-US" sz="2533"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2714170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48" y="1585621"/>
            <a:ext cx="3009069" cy="3190043"/>
          </a:xfrm>
        </p:spPr>
        <p:txBody>
          <a:bodyPr/>
          <a:lstStyle/>
          <a:p>
            <a:r>
              <a:rPr lang="en" sz="3200" dirty="0"/>
              <a:t>Sec. 12   Registration</a:t>
            </a:r>
            <a:br>
              <a:rPr lang="en" sz="3200" dirty="0"/>
            </a:br>
            <a:r>
              <a:rPr lang="en" sz="3200" dirty="0"/>
              <a:t>Updates</a:t>
            </a:r>
          </a:p>
        </p:txBody>
      </p:sp>
      <p:sp>
        <p:nvSpPr>
          <p:cNvPr id="3" name="Slide Number Placeholder 2"/>
          <p:cNvSpPr>
            <a:spLocks noGrp="1"/>
          </p:cNvSpPr>
          <p:nvPr>
            <p:ph type="sldNum" idx="12"/>
          </p:nvPr>
        </p:nvSpPr>
        <p:spPr>
          <a:xfrm>
            <a:off x="205181" y="423299"/>
            <a:ext cx="714567" cy="539228"/>
          </a:xfrm>
        </p:spPr>
        <p:txBody>
          <a:bodyPr/>
          <a:lstStyle/>
          <a:p>
            <a:fld id="{00000000-1234-1234-1234-123412341234}" type="slidenum">
              <a:rPr lang="en" smtClean="0"/>
              <a:pPr/>
              <a:t>19</a:t>
            </a:fld>
            <a:endParaRPr lang="en" dirty="0"/>
          </a:p>
        </p:txBody>
      </p:sp>
      <p:sp>
        <p:nvSpPr>
          <p:cNvPr id="5" name="Subtitle 2"/>
          <p:cNvSpPr txBox="1">
            <a:spLocks/>
          </p:cNvSpPr>
          <p:nvPr/>
        </p:nvSpPr>
        <p:spPr>
          <a:xfrm>
            <a:off x="3182619" y="423299"/>
            <a:ext cx="8209282" cy="5720035"/>
          </a:xfrm>
          <a:prstGeom prst="rect">
            <a:avLst/>
          </a:prstGeom>
        </p:spPr>
        <p:txBody>
          <a:bodyPr>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spcBef>
                <a:spcPts val="800"/>
              </a:spcBef>
            </a:pPr>
            <a:r>
              <a:rPr lang="en-US" sz="2400" dirty="0">
                <a:latin typeface="Roboto" panose="020B0604020202020204" charset="0"/>
                <a:ea typeface="Roboto" panose="020B0604020202020204" charset="0"/>
              </a:rPr>
              <a:t>A taxpayer who initially presumed that the gross sales/receipts for the taxable year and other non-operating income will not exceed the P3,000,000.00 …, shall:  </a:t>
            </a:r>
            <a:r>
              <a:rPr lang="en-US" sz="2400" dirty="0">
                <a:solidFill>
                  <a:srgbClr val="FF0000"/>
                </a:solidFill>
                <a:latin typeface="Roboto" panose="020B0604020202020204" charset="0"/>
                <a:ea typeface="Roboto" panose="020B0604020202020204" charset="0"/>
              </a:rPr>
              <a:t>(continuation)</a:t>
            </a:r>
          </a:p>
          <a:p>
            <a:pPr marL="609585" indent="-298443">
              <a:spcBef>
                <a:spcPts val="800"/>
              </a:spcBef>
              <a:buFont typeface="Arial" panose="020B0604020202020204" pitchFamily="34" charset="0"/>
              <a:buChar char="•"/>
            </a:pPr>
            <a:r>
              <a:rPr lang="en-US" sz="2400" dirty="0" smtClean="0">
                <a:latin typeface="Roboto" panose="020B0604020202020204" charset="0"/>
                <a:ea typeface="Roboto" panose="020B0604020202020204" charset="0"/>
              </a:rPr>
              <a:t>pay </a:t>
            </a:r>
            <a:r>
              <a:rPr lang="en-US" sz="2400" dirty="0">
                <a:latin typeface="Roboto" panose="020B0604020202020204" charset="0"/>
                <a:ea typeface="Roboto" panose="020B0604020202020204" charset="0"/>
              </a:rPr>
              <a:t>the required </a:t>
            </a:r>
            <a:r>
              <a:rPr lang="en-US" sz="2400" dirty="0">
                <a:solidFill>
                  <a:srgbClr val="FF0000"/>
                </a:solidFill>
                <a:latin typeface="Roboto" panose="020B0604020202020204" charset="0"/>
                <a:ea typeface="Roboto" panose="020B0604020202020204" charset="0"/>
              </a:rPr>
              <a:t>percentage tax </a:t>
            </a:r>
            <a:r>
              <a:rPr lang="en-US" sz="2400" dirty="0">
                <a:latin typeface="Roboto" panose="020B0604020202020204" charset="0"/>
                <a:ea typeface="Roboto" panose="020B0604020202020204" charset="0"/>
              </a:rPr>
              <a:t>from the beginning of the taxable year or commencement of business/practice of profession until the time the taxpayer becomes liable for VAT - </a:t>
            </a:r>
            <a:r>
              <a:rPr lang="en-US" sz="2400" dirty="0">
                <a:solidFill>
                  <a:srgbClr val="FF0000"/>
                </a:solidFill>
                <a:latin typeface="Roboto" panose="020B0604020202020204" charset="0"/>
                <a:ea typeface="Roboto" panose="020B0604020202020204" charset="0"/>
              </a:rPr>
              <a:t>without imposition of penalty if timely paid </a:t>
            </a:r>
            <a:r>
              <a:rPr lang="en-US" sz="2400" dirty="0">
                <a:latin typeface="Roboto" panose="020B0604020202020204" charset="0"/>
                <a:ea typeface="Roboto" panose="020B0604020202020204" charset="0"/>
              </a:rPr>
              <a:t>on the immediately succeeding month/quarter. </a:t>
            </a:r>
          </a:p>
          <a:p>
            <a:pPr>
              <a:spcBef>
                <a:spcPts val="800"/>
              </a:spcBef>
            </a:pPr>
            <a:endParaRPr lang="en-US" sz="2400" dirty="0">
              <a:latin typeface="Roboto" panose="020B0604020202020204" charset="0"/>
              <a:ea typeface="Roboto" panose="020B0604020202020204" charset="0"/>
            </a:endParaRPr>
          </a:p>
          <a:p>
            <a:pPr>
              <a:spcBef>
                <a:spcPts val="800"/>
              </a:spcBef>
            </a:pPr>
            <a:r>
              <a:rPr lang="en-US" sz="2400" dirty="0">
                <a:latin typeface="Roboto" panose="020B0604020202020204" charset="0"/>
                <a:ea typeface="Roboto" panose="020B0604020202020204" charset="0"/>
              </a:rPr>
              <a:t>Thus, there may be an instance when a taxpayer </a:t>
            </a:r>
            <a:r>
              <a:rPr lang="en-US" sz="2400" dirty="0">
                <a:solidFill>
                  <a:srgbClr val="FF0000"/>
                </a:solidFill>
                <a:latin typeface="Roboto" panose="020B0604020202020204" charset="0"/>
                <a:ea typeface="Roboto" panose="020B0604020202020204" charset="0"/>
              </a:rPr>
              <a:t>files two (2) business tax returns</a:t>
            </a:r>
            <a:r>
              <a:rPr lang="en-US" sz="2400" dirty="0">
                <a:latin typeface="Roboto" panose="020B0604020202020204" charset="0"/>
                <a:ea typeface="Roboto" panose="020B0604020202020204" charset="0"/>
              </a:rPr>
              <a:t> in a month/quarter – i.e., percentage and VAT returns.</a:t>
            </a:r>
          </a:p>
          <a:p>
            <a:pPr>
              <a:spcBef>
                <a:spcPts val="800"/>
              </a:spcBef>
            </a:pPr>
            <a:endParaRPr lang="en-PH" sz="2400" dirty="0">
              <a:latin typeface="Roboto" panose="020B0604020202020204" charset="0"/>
              <a:ea typeface="Roboto" panose="020B0604020202020204" charset="0"/>
            </a:endParaRPr>
          </a:p>
          <a:p>
            <a:pPr marL="1676358" lvl="2" indent="-457189">
              <a:spcBef>
                <a:spcPts val="800"/>
              </a:spcBef>
              <a:buFont typeface="Arial" panose="020B0604020202020204" pitchFamily="34" charset="0"/>
              <a:buChar char="•"/>
            </a:pPr>
            <a:endParaRPr lang="en-PH" sz="2400" dirty="0">
              <a:latin typeface="Roboto" panose="020B0604020202020204" charset="0"/>
              <a:ea typeface="Roboto" panose="020B0604020202020204" charset="0"/>
            </a:endParaRPr>
          </a:p>
          <a:p>
            <a:pPr lvl="1">
              <a:spcBef>
                <a:spcPts val="800"/>
              </a:spcBef>
            </a:pPr>
            <a:endParaRPr lang="en-PH" sz="2400" dirty="0">
              <a:latin typeface="Roboto" panose="020B0604020202020204" charset="0"/>
              <a:ea typeface="Roboto" panose="020B0604020202020204" charset="0"/>
            </a:endParaRPr>
          </a:p>
          <a:p>
            <a:pPr lvl="1">
              <a:spcBef>
                <a:spcPts val="800"/>
              </a:spcBef>
            </a:pPr>
            <a:endParaRPr lang="en-PH" sz="2400" dirty="0">
              <a:latin typeface="Roboto" panose="020B0604020202020204" charset="0"/>
              <a:ea typeface="Roboto" panose="020B0604020202020204" charset="0"/>
            </a:endParaRPr>
          </a:p>
          <a:p>
            <a:pPr>
              <a:spcBef>
                <a:spcPts val="800"/>
              </a:spcBef>
            </a:pPr>
            <a:endParaRPr lang="en-US" sz="24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2962807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1345055914"/>
              </p:ext>
            </p:extLst>
          </p:nvPr>
        </p:nvGraphicFramePr>
        <p:xfrm>
          <a:off x="139027" y="266700"/>
          <a:ext cx="11855061" cy="5888093"/>
        </p:xfrm>
        <a:graphic>
          <a:graphicData uri="http://schemas.openxmlformats.org/drawingml/2006/table">
            <a:tbl>
              <a:tblPr firstRow="1" bandRow="1">
                <a:tableStyleId>{5C22544A-7EE6-4342-B048-85BDC9FD1C3A}</a:tableStyleId>
              </a:tblPr>
              <a:tblGrid>
                <a:gridCol w="2058263">
                  <a:extLst>
                    <a:ext uri="{9D8B030D-6E8A-4147-A177-3AD203B41FA5}">
                      <a16:colId xmlns:a16="http://schemas.microsoft.com/office/drawing/2014/main" xmlns="" val="2649586088"/>
                    </a:ext>
                  </a:extLst>
                </a:gridCol>
                <a:gridCol w="5727511">
                  <a:extLst>
                    <a:ext uri="{9D8B030D-6E8A-4147-A177-3AD203B41FA5}">
                      <a16:colId xmlns:a16="http://schemas.microsoft.com/office/drawing/2014/main" xmlns="" val="2430598295"/>
                    </a:ext>
                  </a:extLst>
                </a:gridCol>
                <a:gridCol w="4069287">
                  <a:extLst>
                    <a:ext uri="{9D8B030D-6E8A-4147-A177-3AD203B41FA5}">
                      <a16:colId xmlns:a16="http://schemas.microsoft.com/office/drawing/2014/main" xmlns="" val="2762493601"/>
                    </a:ext>
                  </a:extLst>
                </a:gridCol>
              </a:tblGrid>
              <a:tr h="853440">
                <a:tc>
                  <a:txBody>
                    <a:bodyPr/>
                    <a:lstStyle/>
                    <a:p>
                      <a:pPr algn="ctr"/>
                      <a:r>
                        <a:rPr lang="en-PH" sz="2400" dirty="0"/>
                        <a:t>NIRC Provision</a:t>
                      </a:r>
                      <a:endParaRPr lang="en-PH" sz="2400" dirty="0">
                        <a:latin typeface="Roboto" panose="020B0604020202020204"/>
                      </a:endParaRPr>
                    </a:p>
                  </a:txBody>
                  <a:tcPr marL="121920" marR="121920" marT="60960" marB="60960"/>
                </a:tc>
                <a:tc>
                  <a:txBody>
                    <a:bodyPr/>
                    <a:lstStyle/>
                    <a:p>
                      <a:pPr algn="ctr"/>
                      <a:r>
                        <a:rPr lang="en-PH" sz="2400" dirty="0"/>
                        <a:t>NIRC</a:t>
                      </a:r>
                      <a:endParaRPr lang="en-PH" sz="2400" dirty="0">
                        <a:latin typeface="Roboto" panose="020B0604020202020204"/>
                      </a:endParaRPr>
                    </a:p>
                  </a:txBody>
                  <a:tcPr marL="121920" marR="121920" marT="60960" marB="60960"/>
                </a:tc>
                <a:tc>
                  <a:txBody>
                    <a:bodyPr/>
                    <a:lstStyle/>
                    <a:p>
                      <a:pPr algn="ctr"/>
                      <a:r>
                        <a:rPr lang="en-PH" sz="2400" dirty="0"/>
                        <a:t>TRAIN </a:t>
                      </a:r>
                      <a:endParaRPr lang="en-PH" sz="2400" dirty="0">
                        <a:latin typeface="Roboto" panose="020B0604020202020204"/>
                      </a:endParaRPr>
                    </a:p>
                  </a:txBody>
                  <a:tcPr marL="121920" marR="121920" marT="60960" marB="60960"/>
                </a:tc>
                <a:extLst>
                  <a:ext uri="{0D108BD9-81ED-4DB2-BD59-A6C34878D82A}">
                    <a16:rowId xmlns:a16="http://schemas.microsoft.com/office/drawing/2014/main" xmlns="" val="3858245109"/>
                  </a:ext>
                </a:extLst>
              </a:tr>
              <a:tr h="5034653">
                <a:tc>
                  <a:txBody>
                    <a:bodyPr/>
                    <a:lstStyle/>
                    <a:p>
                      <a:pPr algn="l"/>
                      <a:r>
                        <a:rPr lang="en-PH" sz="2100" u="sng" dirty="0"/>
                        <a:t>Section 24</a:t>
                      </a:r>
                    </a:p>
                    <a:p>
                      <a:pPr algn="l"/>
                      <a:r>
                        <a:rPr lang="en-PH" sz="2100" dirty="0"/>
                        <a:t>Income tax</a:t>
                      </a:r>
                      <a:r>
                        <a:rPr lang="en-PH" sz="2100" baseline="0" dirty="0"/>
                        <a:t> rates on individual citizen and individual resident alien of the Philippines</a:t>
                      </a:r>
                      <a:endParaRPr lang="en-PH" sz="2100" dirty="0">
                        <a:latin typeface="Roboto" panose="020B0604020202020204"/>
                      </a:endParaRPr>
                    </a:p>
                  </a:txBody>
                  <a:tcPr marL="121920" marR="121920" marT="60960" marB="60960"/>
                </a:tc>
                <a:tc>
                  <a:txBody>
                    <a:bodyPr/>
                    <a:lstStyle/>
                    <a:p>
                      <a:pPr marL="0" indent="0" algn="just">
                        <a:buNone/>
                      </a:pPr>
                      <a:r>
                        <a:rPr lang="en-PH" sz="1900" dirty="0"/>
                        <a:t>Taxable income of individuals are subject</a:t>
                      </a:r>
                      <a:r>
                        <a:rPr lang="en-PH" sz="1900" baseline="0" dirty="0"/>
                        <a:t> to the following graduated rates:</a:t>
                      </a:r>
                    </a:p>
                    <a:p>
                      <a:pPr marL="0" indent="0" algn="just">
                        <a:buNone/>
                      </a:pPr>
                      <a:r>
                        <a:rPr lang="en-PH" sz="2100" dirty="0"/>
                        <a:t> </a:t>
                      </a:r>
                      <a:endParaRPr lang="en-PH" sz="2100" dirty="0">
                        <a:latin typeface="Roboto" panose="020B0604020202020204"/>
                        <a:ea typeface="Roboto" panose="020B0604020202020204" charset="0"/>
                      </a:endParaRPr>
                    </a:p>
                  </a:txBody>
                  <a:tcPr marL="121920" marR="121920" marT="60960" marB="60960"/>
                </a:tc>
                <a:tc>
                  <a:txBody>
                    <a:bodyPr/>
                    <a:lstStyle/>
                    <a:p>
                      <a:pPr algn="l"/>
                      <a:r>
                        <a:rPr lang="en-PH" sz="1900" baseline="0" dirty="0"/>
                        <a:t>Revised personal income tax brackets of 2018-2022:</a:t>
                      </a:r>
                    </a:p>
                    <a:p>
                      <a:pPr algn="just"/>
                      <a:endParaRPr lang="en-PH" sz="2100" baseline="0" dirty="0"/>
                    </a:p>
                    <a:p>
                      <a:pPr algn="just"/>
                      <a:endParaRPr lang="en-PH" sz="2100" dirty="0">
                        <a:latin typeface="Roboto" panose="020B0604020202020204"/>
                        <a:ea typeface="Roboto" panose="020B0604020202020204" charset="0"/>
                      </a:endParaRPr>
                    </a:p>
                  </a:txBody>
                  <a:tcPr marL="121920" marR="121920" marT="60960" marB="60960"/>
                </a:tc>
                <a:extLst>
                  <a:ext uri="{0D108BD9-81ED-4DB2-BD59-A6C34878D82A}">
                    <a16:rowId xmlns:a16="http://schemas.microsoft.com/office/drawing/2014/main" xmlns="" val="2612049786"/>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xmlns="" val="2739528887"/>
              </p:ext>
            </p:extLst>
          </p:nvPr>
        </p:nvGraphicFramePr>
        <p:xfrm>
          <a:off x="2273300" y="1850597"/>
          <a:ext cx="5637647" cy="4304198"/>
        </p:xfrm>
        <a:graphic>
          <a:graphicData uri="http://schemas.openxmlformats.org/drawingml/2006/table">
            <a:tbl>
              <a:tblPr firstRow="1" bandRow="1">
                <a:tableStyleId>{775DCB02-9BB8-47FD-8907-85C794F793BA}</a:tableStyleId>
              </a:tblPr>
              <a:tblGrid>
                <a:gridCol w="2802169">
                  <a:extLst>
                    <a:ext uri="{9D8B030D-6E8A-4147-A177-3AD203B41FA5}">
                      <a16:colId xmlns:a16="http://schemas.microsoft.com/office/drawing/2014/main" xmlns="" val="4067769993"/>
                    </a:ext>
                  </a:extLst>
                </a:gridCol>
                <a:gridCol w="2835478">
                  <a:extLst>
                    <a:ext uri="{9D8B030D-6E8A-4147-A177-3AD203B41FA5}">
                      <a16:colId xmlns:a16="http://schemas.microsoft.com/office/drawing/2014/main" xmlns="" val="3540926460"/>
                    </a:ext>
                  </a:extLst>
                </a:gridCol>
              </a:tblGrid>
              <a:tr h="586006">
                <a:tc gridSpan="2">
                  <a:txBody>
                    <a:bodyPr/>
                    <a:lstStyle/>
                    <a:p>
                      <a:pPr algn="ctr"/>
                      <a:r>
                        <a:rPr lang="en-US" sz="2000" dirty="0">
                          <a:solidFill>
                            <a:srgbClr val="FF0000"/>
                          </a:solidFill>
                          <a:latin typeface="Roboto" panose="020B0604020202020204"/>
                        </a:rPr>
                        <a:t>Tax Schedule </a:t>
                      </a:r>
                    </a:p>
                  </a:txBody>
                  <a:tcPr marL="121920" marR="121920" marT="60960" marB="60960">
                    <a:noFill/>
                  </a:tcPr>
                </a:tc>
                <a:tc hMerge="1">
                  <a:txBody>
                    <a:bodyPr/>
                    <a:lstStyle/>
                    <a:p>
                      <a:pPr algn="ctr"/>
                      <a:endParaRPr lang="en-US" sz="2000" dirty="0"/>
                    </a:p>
                  </a:txBody>
                  <a:tcPr>
                    <a:noFill/>
                  </a:tcPr>
                </a:tc>
                <a:extLst>
                  <a:ext uri="{0D108BD9-81ED-4DB2-BD59-A6C34878D82A}">
                    <a16:rowId xmlns:a16="http://schemas.microsoft.com/office/drawing/2014/main" xmlns="" val="2998328596"/>
                  </a:ext>
                </a:extLst>
              </a:tr>
              <a:tr h="445020">
                <a:tc>
                  <a:txBody>
                    <a:bodyPr/>
                    <a:lstStyle/>
                    <a:p>
                      <a:pPr algn="ctr"/>
                      <a:r>
                        <a:rPr lang="en-US" sz="2000" dirty="0">
                          <a:latin typeface="Roboto" panose="020B0604020202020204"/>
                        </a:rPr>
                        <a:t>Not over P10,000</a:t>
                      </a:r>
                    </a:p>
                  </a:txBody>
                  <a:tcPr marL="121920" marR="121920" marT="60960" marB="60960">
                    <a:noFill/>
                  </a:tcPr>
                </a:tc>
                <a:tc>
                  <a:txBody>
                    <a:bodyPr/>
                    <a:lstStyle/>
                    <a:p>
                      <a:pPr algn="ctr"/>
                      <a:r>
                        <a:rPr lang="en-US" sz="2000" dirty="0">
                          <a:latin typeface="Roboto" panose="020B0604020202020204"/>
                        </a:rPr>
                        <a:t>5%</a:t>
                      </a:r>
                    </a:p>
                  </a:txBody>
                  <a:tcPr marL="121920" marR="121920" marT="60960" marB="60960">
                    <a:noFill/>
                  </a:tcPr>
                </a:tc>
                <a:extLst>
                  <a:ext uri="{0D108BD9-81ED-4DB2-BD59-A6C34878D82A}">
                    <a16:rowId xmlns:a16="http://schemas.microsoft.com/office/drawing/2014/main" xmlns="" val="991028593"/>
                  </a:ext>
                </a:extLst>
              </a:tr>
              <a:tr h="762891">
                <a:tc>
                  <a:txBody>
                    <a:bodyPr/>
                    <a:lstStyle/>
                    <a:p>
                      <a:pPr algn="ctr"/>
                      <a:r>
                        <a:rPr lang="en-US" sz="2000" dirty="0">
                          <a:latin typeface="Roboto" panose="020B0604020202020204"/>
                        </a:rPr>
                        <a:t>Over P10,000 but not</a:t>
                      </a:r>
                      <a:r>
                        <a:rPr lang="en-US" sz="2000" baseline="0" dirty="0">
                          <a:latin typeface="Roboto" panose="020B0604020202020204"/>
                        </a:rPr>
                        <a:t> over P30,000</a:t>
                      </a:r>
                      <a:endParaRPr lang="en-US" sz="2000" dirty="0">
                        <a:latin typeface="Roboto" panose="020B0604020202020204"/>
                      </a:endParaRPr>
                    </a:p>
                  </a:txBody>
                  <a:tcPr marL="121920" marR="121920" marT="60960" marB="6096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a:latin typeface="Roboto" panose="020B0604020202020204"/>
                        </a:rPr>
                        <a:t>P500 + 10% of  over P10,000</a:t>
                      </a:r>
                    </a:p>
                  </a:txBody>
                  <a:tcPr marL="121920" marR="121920" marT="60960" marB="60960"/>
                </a:tc>
                <a:extLst>
                  <a:ext uri="{0D108BD9-81ED-4DB2-BD59-A6C34878D82A}">
                    <a16:rowId xmlns:a16="http://schemas.microsoft.com/office/drawing/2014/main" xmlns="" val="946390385"/>
                  </a:ext>
                </a:extLst>
              </a:tr>
              <a:tr h="7787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a:latin typeface="Roboto" panose="020B0604020202020204"/>
                        </a:rPr>
                        <a:t>Over P30,000 but not</a:t>
                      </a:r>
                      <a:r>
                        <a:rPr lang="en-US" sz="2000" baseline="0" dirty="0">
                          <a:latin typeface="Roboto" panose="020B0604020202020204"/>
                        </a:rPr>
                        <a:t> over P70,000</a:t>
                      </a:r>
                      <a:endParaRPr lang="en-US" sz="2000" dirty="0">
                        <a:latin typeface="Roboto" panose="020B0604020202020204"/>
                      </a:endParaRPr>
                    </a:p>
                  </a:txBody>
                  <a:tcPr marL="121920" marR="121920" marT="60960" marB="60960">
                    <a:noFill/>
                  </a:tcPr>
                </a:tc>
                <a:tc>
                  <a:txBody>
                    <a:bodyPr/>
                    <a:lstStyle/>
                    <a:p>
                      <a:pPr algn="ctr"/>
                      <a:r>
                        <a:rPr lang="en-US" sz="2000" dirty="0">
                          <a:latin typeface="Roboto" panose="020B0604020202020204"/>
                        </a:rPr>
                        <a:t>P2,500 + 15% of  over P30,000</a:t>
                      </a:r>
                    </a:p>
                  </a:txBody>
                  <a:tcPr marL="121920" marR="121920" marT="60960" marB="60960">
                    <a:noFill/>
                  </a:tcPr>
                </a:tc>
                <a:extLst>
                  <a:ext uri="{0D108BD9-81ED-4DB2-BD59-A6C34878D82A}">
                    <a16:rowId xmlns:a16="http://schemas.microsoft.com/office/drawing/2014/main" xmlns="" val="1497240018"/>
                  </a:ext>
                </a:extLst>
              </a:tr>
              <a:tr h="762891">
                <a:tc>
                  <a:txBody>
                    <a:bodyPr/>
                    <a:lstStyle/>
                    <a:p>
                      <a:r>
                        <a:rPr lang="en-US" sz="2000" dirty="0">
                          <a:latin typeface="Roboto" panose="020B0604020202020204"/>
                        </a:rPr>
                        <a:t>Over P70,000 but not over P140,000</a:t>
                      </a:r>
                    </a:p>
                  </a:txBody>
                  <a:tcPr marL="121920" marR="121920" marT="60960" marB="60960"/>
                </a:tc>
                <a:tc>
                  <a:txBody>
                    <a:bodyPr/>
                    <a:lstStyle/>
                    <a:p>
                      <a:r>
                        <a:rPr lang="en-US" sz="2000" dirty="0">
                          <a:latin typeface="Roboto" panose="020B0604020202020204"/>
                        </a:rPr>
                        <a:t>P8,500 + 20% of  over P70,000</a:t>
                      </a:r>
                    </a:p>
                  </a:txBody>
                  <a:tcPr marL="121920" marR="121920" marT="60960" marB="60960"/>
                </a:tc>
                <a:extLst>
                  <a:ext uri="{0D108BD9-81ED-4DB2-BD59-A6C34878D82A}">
                    <a16:rowId xmlns:a16="http://schemas.microsoft.com/office/drawing/2014/main" xmlns="" val="212681063"/>
                  </a:ext>
                </a:extLst>
              </a:tr>
              <a:tr h="9686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latin typeface="Roboto" panose="020B0604020202020204"/>
                        </a:rPr>
                        <a:t>Over P140,000 but not over </a:t>
                      </a:r>
                      <a:r>
                        <a:rPr lang="en-US" sz="2000" b="1" dirty="0">
                          <a:latin typeface="Roboto" panose="020B0604020202020204"/>
                        </a:rPr>
                        <a:t>P250,000</a:t>
                      </a:r>
                    </a:p>
                  </a:txBody>
                  <a:tcPr marL="121920" marR="121920" marT="60960" marB="60960">
                    <a:noFill/>
                  </a:tcPr>
                </a:tc>
                <a:tc>
                  <a:txBody>
                    <a:bodyPr/>
                    <a:lstStyle/>
                    <a:p>
                      <a:r>
                        <a:rPr lang="en-US" sz="2000" dirty="0">
                          <a:latin typeface="Roboto" panose="020B0604020202020204"/>
                        </a:rPr>
                        <a:t>P22,500 + 25% of  over P140,000</a:t>
                      </a:r>
                    </a:p>
                  </a:txBody>
                  <a:tcPr marL="121920" marR="121920" marT="60960" marB="60960">
                    <a:noFill/>
                  </a:tcPr>
                </a:tc>
                <a:extLst>
                  <a:ext uri="{0D108BD9-81ED-4DB2-BD59-A6C34878D82A}">
                    <a16:rowId xmlns:a16="http://schemas.microsoft.com/office/drawing/2014/main" xmlns="" val="3474785734"/>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xmlns="" val="3854998212"/>
              </p:ext>
            </p:extLst>
          </p:nvPr>
        </p:nvGraphicFramePr>
        <p:xfrm>
          <a:off x="7917353" y="1850598"/>
          <a:ext cx="4083141" cy="4304195"/>
        </p:xfrm>
        <a:graphic>
          <a:graphicData uri="http://schemas.openxmlformats.org/drawingml/2006/table">
            <a:tbl>
              <a:tblPr firstRow="1" bandRow="1">
                <a:tableStyleId>{775DCB02-9BB8-47FD-8907-85C794F793BA}</a:tableStyleId>
              </a:tblPr>
              <a:tblGrid>
                <a:gridCol w="2161309">
                  <a:extLst>
                    <a:ext uri="{9D8B030D-6E8A-4147-A177-3AD203B41FA5}">
                      <a16:colId xmlns:a16="http://schemas.microsoft.com/office/drawing/2014/main" xmlns="" val="4067769993"/>
                    </a:ext>
                  </a:extLst>
                </a:gridCol>
                <a:gridCol w="1921832">
                  <a:extLst>
                    <a:ext uri="{9D8B030D-6E8A-4147-A177-3AD203B41FA5}">
                      <a16:colId xmlns:a16="http://schemas.microsoft.com/office/drawing/2014/main" xmlns="" val="3540926460"/>
                    </a:ext>
                  </a:extLst>
                </a:gridCol>
              </a:tblGrid>
              <a:tr h="784596">
                <a:tc gridSpan="2">
                  <a:txBody>
                    <a:bodyPr/>
                    <a:lstStyle/>
                    <a:p>
                      <a:pPr algn="ctr"/>
                      <a:r>
                        <a:rPr lang="en-US" sz="1900" dirty="0">
                          <a:solidFill>
                            <a:srgbClr val="FF0000"/>
                          </a:solidFill>
                          <a:latin typeface="Roboto" panose="020B0604020202020204"/>
                        </a:rPr>
                        <a:t>Tax Schedule  effective January 1, 2018 to December 31, 2022</a:t>
                      </a:r>
                    </a:p>
                  </a:txBody>
                  <a:tcPr marL="121920" marR="121920" marT="60960" marB="60960">
                    <a:noFill/>
                  </a:tcPr>
                </a:tc>
                <a:tc hMerge="1">
                  <a:txBody>
                    <a:bodyPr/>
                    <a:lstStyle/>
                    <a:p>
                      <a:endParaRPr lang="en-US" dirty="0"/>
                    </a:p>
                  </a:txBody>
                  <a:tcPr/>
                </a:tc>
                <a:extLst>
                  <a:ext uri="{0D108BD9-81ED-4DB2-BD59-A6C34878D82A}">
                    <a16:rowId xmlns:a16="http://schemas.microsoft.com/office/drawing/2014/main" xmlns="" val="2998328596"/>
                  </a:ext>
                </a:extLst>
              </a:tr>
              <a:tr h="3519599">
                <a:tc>
                  <a:txBody>
                    <a:bodyPr/>
                    <a:lstStyle/>
                    <a:p>
                      <a:pPr algn="ctr"/>
                      <a:r>
                        <a:rPr lang="en-US" sz="2400" dirty="0">
                          <a:latin typeface="Roboto" panose="020B0604020202020204"/>
                        </a:rPr>
                        <a:t>Not over P250,000</a:t>
                      </a:r>
                    </a:p>
                  </a:txBody>
                  <a:tcPr marL="121920" marR="121920" marT="60960" marB="60960">
                    <a:noFill/>
                  </a:tcPr>
                </a:tc>
                <a:tc>
                  <a:txBody>
                    <a:bodyPr/>
                    <a:lstStyle/>
                    <a:p>
                      <a:pPr algn="ctr"/>
                      <a:r>
                        <a:rPr lang="en-US" sz="2400" dirty="0">
                          <a:latin typeface="Roboto" panose="020B0604020202020204"/>
                        </a:rPr>
                        <a:t>0%</a:t>
                      </a:r>
                    </a:p>
                  </a:txBody>
                  <a:tcPr marL="121920" marR="121920" marT="60960" marB="60960">
                    <a:noFill/>
                  </a:tcPr>
                </a:tc>
                <a:extLst>
                  <a:ext uri="{0D108BD9-81ED-4DB2-BD59-A6C34878D82A}">
                    <a16:rowId xmlns:a16="http://schemas.microsoft.com/office/drawing/2014/main" xmlns="" val="991028593"/>
                  </a:ext>
                </a:extLst>
              </a:tr>
            </a:tbl>
          </a:graphicData>
        </a:graphic>
      </p:graphicFrame>
      <p:sp>
        <p:nvSpPr>
          <p:cNvPr id="5" name="Slide Number Placeholder 4"/>
          <p:cNvSpPr>
            <a:spLocks noGrp="1"/>
          </p:cNvSpPr>
          <p:nvPr>
            <p:ph type="sldNum" idx="12"/>
          </p:nvPr>
        </p:nvSpPr>
        <p:spPr/>
        <p:txBody>
          <a:bodyPr/>
          <a:lstStyle/>
          <a:p>
            <a:fld id="{00000000-1234-1234-1234-123412341234}" type="slidenum">
              <a:rPr lang="en" smtClean="0">
                <a:solidFill>
                  <a:srgbClr val="9FC5E8"/>
                </a:solidFill>
              </a:rPr>
              <a:pPr/>
              <a:t>2</a:t>
            </a:fld>
            <a:endParaRPr lang="en">
              <a:solidFill>
                <a:srgbClr val="9FC5E8"/>
              </a:solidFill>
            </a:endParaRPr>
          </a:p>
        </p:txBody>
      </p:sp>
      <p:cxnSp>
        <p:nvCxnSpPr>
          <p:cNvPr id="6" name="Straight Connector 5"/>
          <p:cNvCxnSpPr/>
          <p:nvPr/>
        </p:nvCxnSpPr>
        <p:spPr>
          <a:xfrm flipV="1">
            <a:off x="2273300" y="2463800"/>
            <a:ext cx="5637647" cy="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910947" y="2470150"/>
            <a:ext cx="4083141" cy="635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3898062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48" y="1585621"/>
            <a:ext cx="3009069" cy="3190043"/>
          </a:xfrm>
        </p:spPr>
        <p:txBody>
          <a:bodyPr/>
          <a:lstStyle/>
          <a:p>
            <a:r>
              <a:rPr lang="en" sz="3200" dirty="0"/>
              <a:t>Sec. 12   Registration</a:t>
            </a:r>
            <a:br>
              <a:rPr lang="en" sz="3200" dirty="0"/>
            </a:br>
            <a:r>
              <a:rPr lang="en" sz="3200" dirty="0"/>
              <a:t>Updates</a:t>
            </a:r>
          </a:p>
        </p:txBody>
      </p:sp>
      <p:sp>
        <p:nvSpPr>
          <p:cNvPr id="3" name="Slide Number Placeholder 2"/>
          <p:cNvSpPr>
            <a:spLocks noGrp="1"/>
          </p:cNvSpPr>
          <p:nvPr>
            <p:ph type="sldNum" idx="12"/>
          </p:nvPr>
        </p:nvSpPr>
        <p:spPr>
          <a:xfrm>
            <a:off x="205181" y="423299"/>
            <a:ext cx="714567" cy="539228"/>
          </a:xfrm>
        </p:spPr>
        <p:txBody>
          <a:bodyPr/>
          <a:lstStyle/>
          <a:p>
            <a:fld id="{00000000-1234-1234-1234-123412341234}" type="slidenum">
              <a:rPr lang="en" smtClean="0"/>
              <a:pPr/>
              <a:t>20</a:t>
            </a:fld>
            <a:endParaRPr lang="en" dirty="0"/>
          </a:p>
        </p:txBody>
      </p:sp>
      <p:sp>
        <p:nvSpPr>
          <p:cNvPr id="6" name="Subtitle 2"/>
          <p:cNvSpPr txBox="1">
            <a:spLocks/>
          </p:cNvSpPr>
          <p:nvPr/>
        </p:nvSpPr>
        <p:spPr>
          <a:xfrm>
            <a:off x="3363487" y="664157"/>
            <a:ext cx="8523712" cy="5540700"/>
          </a:xfrm>
          <a:prstGeom prst="rect">
            <a:avLst/>
          </a:prstGeom>
        </p:spPr>
        <p:txBody>
          <a:bodyPr>
            <a:normAutofit fontScale="70000" lnSpcReduction="20000"/>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nSpc>
                <a:spcPct val="120000"/>
              </a:lnSpc>
              <a:spcBef>
                <a:spcPts val="800"/>
              </a:spcBef>
            </a:pPr>
            <a:r>
              <a:rPr lang="en-US" sz="4000" dirty="0">
                <a:latin typeface="Roboto" panose="020B0604020202020204" charset="0"/>
                <a:ea typeface="Roboto" panose="020B0604020202020204" charset="0"/>
              </a:rPr>
              <a:t>A VAT taxpayer who </a:t>
            </a:r>
            <a:r>
              <a:rPr lang="en-US" sz="4000" dirty="0">
                <a:solidFill>
                  <a:srgbClr val="FF0000"/>
                </a:solidFill>
                <a:latin typeface="Roboto" panose="020B0604020202020204" charset="0"/>
                <a:ea typeface="Roboto" panose="020B0604020202020204" charset="0"/>
              </a:rPr>
              <a:t>did not exceed </a:t>
            </a:r>
            <a:r>
              <a:rPr lang="en-US" sz="4000" dirty="0">
                <a:latin typeface="Roboto" panose="020B0604020202020204" charset="0"/>
                <a:ea typeface="Roboto" panose="020B0604020202020204" charset="0"/>
              </a:rPr>
              <a:t>the VAT threshold within the immediately preceding three (3) year period, </a:t>
            </a:r>
            <a:r>
              <a:rPr lang="en-US" sz="4000" dirty="0">
                <a:solidFill>
                  <a:srgbClr val="FF0000"/>
                </a:solidFill>
                <a:latin typeface="Roboto" panose="020B0604020202020204" charset="0"/>
                <a:ea typeface="Roboto" panose="020B0604020202020204" charset="0"/>
              </a:rPr>
              <a:t>may opt to be a non-VAT </a:t>
            </a:r>
            <a:r>
              <a:rPr lang="en-US" sz="4000" dirty="0">
                <a:latin typeface="Roboto" panose="020B0604020202020204" charset="0"/>
                <a:ea typeface="Roboto" panose="020B0604020202020204" charset="0"/>
              </a:rPr>
              <a:t>taxpayer and avail of the 8% income tax rate option:</a:t>
            </a:r>
          </a:p>
          <a:p>
            <a:pPr marL="914377" indent="-304792">
              <a:lnSpc>
                <a:spcPct val="120000"/>
              </a:lnSpc>
              <a:spcBef>
                <a:spcPts val="800"/>
              </a:spcBef>
              <a:buFont typeface="Arial" panose="020B0604020202020204" pitchFamily="34" charset="0"/>
              <a:buChar char="•"/>
            </a:pPr>
            <a:r>
              <a:rPr lang="en-US" sz="4000" dirty="0">
                <a:solidFill>
                  <a:srgbClr val="FF0000"/>
                </a:solidFill>
                <a:latin typeface="Roboto" panose="020B0604020202020204" charset="0"/>
                <a:ea typeface="Roboto" panose="020B0604020202020204" charset="0"/>
              </a:rPr>
              <a:t>update the registration </a:t>
            </a:r>
            <a:r>
              <a:rPr lang="en-US" sz="4000" dirty="0">
                <a:latin typeface="Roboto" panose="020B0604020202020204" charset="0"/>
                <a:ea typeface="Roboto" panose="020B0604020202020204" charset="0"/>
              </a:rPr>
              <a:t>records on or before the first quarter of a taxable year </a:t>
            </a:r>
          </a:p>
          <a:p>
            <a:pPr marL="914377" indent="-304792">
              <a:lnSpc>
                <a:spcPct val="120000"/>
              </a:lnSpc>
              <a:spcBef>
                <a:spcPts val="800"/>
              </a:spcBef>
              <a:buFont typeface="Arial" panose="020B0604020202020204" pitchFamily="34" charset="0"/>
              <a:buChar char="•"/>
            </a:pPr>
            <a:r>
              <a:rPr lang="en-US" sz="4000" dirty="0">
                <a:solidFill>
                  <a:srgbClr val="FF0000"/>
                </a:solidFill>
                <a:latin typeface="Roboto" panose="020B0604020202020204" charset="0"/>
                <a:ea typeface="Roboto" panose="020B0604020202020204" charset="0"/>
              </a:rPr>
              <a:t>remain liable for VAT</a:t>
            </a:r>
            <a:r>
              <a:rPr lang="en-US" sz="4000" dirty="0">
                <a:latin typeface="Roboto" panose="020B0604020202020204" charset="0"/>
                <a:ea typeface="Roboto" panose="020B0604020202020204" charset="0"/>
              </a:rPr>
              <a:t> for as long as there is no update of registration and VAT-registered </a:t>
            </a:r>
            <a:r>
              <a:rPr lang="en-US" sz="4000" dirty="0">
                <a:solidFill>
                  <a:srgbClr val="FF0000"/>
                </a:solidFill>
                <a:latin typeface="Roboto" panose="020B0604020202020204" charset="0"/>
                <a:ea typeface="Roboto" panose="020B0604020202020204" charset="0"/>
              </a:rPr>
              <a:t>invoices/receipts are continuously </a:t>
            </a:r>
            <a:r>
              <a:rPr lang="en-US" sz="4000" dirty="0">
                <a:latin typeface="Roboto" panose="020B0604020202020204" charset="0"/>
                <a:ea typeface="Roboto" panose="020B0604020202020204" charset="0"/>
              </a:rPr>
              <a:t>issued</a:t>
            </a:r>
          </a:p>
          <a:p>
            <a:pPr marL="914377" indent="-304792">
              <a:lnSpc>
                <a:spcPct val="120000"/>
              </a:lnSpc>
              <a:spcBef>
                <a:spcPts val="800"/>
              </a:spcBef>
              <a:buFont typeface="Arial" panose="020B0604020202020204" pitchFamily="34" charset="0"/>
              <a:buChar char="•"/>
            </a:pPr>
            <a:r>
              <a:rPr lang="en-US" sz="4000" dirty="0">
                <a:latin typeface="Roboto" panose="020B0604020202020204" charset="0"/>
                <a:ea typeface="Roboto" panose="020B0604020202020204" charset="0"/>
              </a:rPr>
              <a:t>updates shall be </a:t>
            </a:r>
            <a:r>
              <a:rPr lang="en-US" sz="4000" dirty="0">
                <a:solidFill>
                  <a:srgbClr val="FF0000"/>
                </a:solidFill>
                <a:latin typeface="Roboto" panose="020B0604020202020204" charset="0"/>
                <a:ea typeface="Roboto" panose="020B0604020202020204" charset="0"/>
              </a:rPr>
              <a:t>subject to existing rules and regulations </a:t>
            </a:r>
            <a:endParaRPr lang="en-US" sz="4000" dirty="0">
              <a:latin typeface="Roboto" panose="020B0604020202020204" charset="0"/>
              <a:ea typeface="Roboto" panose="020B0604020202020204" charset="0"/>
            </a:endParaRPr>
          </a:p>
          <a:p>
            <a:pPr>
              <a:lnSpc>
                <a:spcPct val="120000"/>
              </a:lnSpc>
              <a:spcBef>
                <a:spcPts val="800"/>
              </a:spcBef>
            </a:pPr>
            <a:endParaRPr lang="en-PH" sz="4000" dirty="0">
              <a:latin typeface="Roboto" panose="020B0604020202020204" charset="0"/>
              <a:ea typeface="Roboto" panose="020B0604020202020204" charset="0"/>
            </a:endParaRPr>
          </a:p>
          <a:p>
            <a:pPr marL="1676358" lvl="2" indent="-457189" algn="just">
              <a:lnSpc>
                <a:spcPct val="120000"/>
              </a:lnSpc>
              <a:spcBef>
                <a:spcPts val="800"/>
              </a:spcBef>
              <a:buFont typeface="Arial" panose="020B0604020202020204" pitchFamily="34" charset="0"/>
              <a:buChar char="•"/>
            </a:pPr>
            <a:endParaRPr lang="en-PH" sz="4000" dirty="0">
              <a:latin typeface="Roboto" panose="020B0604020202020204" charset="0"/>
              <a:ea typeface="Roboto" panose="020B0604020202020204" charset="0"/>
            </a:endParaRPr>
          </a:p>
          <a:p>
            <a:pPr lvl="1" algn="just">
              <a:lnSpc>
                <a:spcPct val="120000"/>
              </a:lnSpc>
              <a:spcBef>
                <a:spcPts val="800"/>
              </a:spcBef>
            </a:pPr>
            <a:endParaRPr lang="en-PH" sz="4000" dirty="0">
              <a:latin typeface="Roboto" panose="020B0604020202020204" charset="0"/>
              <a:ea typeface="Roboto" panose="020B0604020202020204" charset="0"/>
            </a:endParaRPr>
          </a:p>
          <a:p>
            <a:pPr lvl="1" algn="just">
              <a:lnSpc>
                <a:spcPct val="120000"/>
              </a:lnSpc>
              <a:spcBef>
                <a:spcPts val="800"/>
              </a:spcBef>
            </a:pPr>
            <a:endParaRPr lang="en-PH" sz="4000" dirty="0">
              <a:latin typeface="Roboto" panose="020B0604020202020204" charset="0"/>
              <a:ea typeface="Roboto" panose="020B0604020202020204" charset="0"/>
            </a:endParaRPr>
          </a:p>
          <a:p>
            <a:pPr algn="just">
              <a:lnSpc>
                <a:spcPct val="120000"/>
              </a:lnSpc>
              <a:spcBef>
                <a:spcPts val="800"/>
              </a:spcBef>
            </a:pPr>
            <a:endParaRPr lang="en-US" sz="40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15464940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48" y="1585621"/>
            <a:ext cx="3009069" cy="3190043"/>
          </a:xfrm>
        </p:spPr>
        <p:txBody>
          <a:bodyPr/>
          <a:lstStyle/>
          <a:p>
            <a:r>
              <a:rPr lang="en" sz="3200" dirty="0"/>
              <a:t>Sec. 12  Registration</a:t>
            </a:r>
            <a:br>
              <a:rPr lang="en" sz="3200" dirty="0"/>
            </a:br>
            <a:r>
              <a:rPr lang="en" sz="3200" dirty="0"/>
              <a:t>Updates</a:t>
            </a:r>
          </a:p>
        </p:txBody>
      </p:sp>
      <p:sp>
        <p:nvSpPr>
          <p:cNvPr id="3" name="Slide Number Placeholder 2"/>
          <p:cNvSpPr>
            <a:spLocks noGrp="1"/>
          </p:cNvSpPr>
          <p:nvPr>
            <p:ph type="sldNum" idx="12"/>
          </p:nvPr>
        </p:nvSpPr>
        <p:spPr>
          <a:xfrm>
            <a:off x="205181" y="423299"/>
            <a:ext cx="714567" cy="539228"/>
          </a:xfrm>
        </p:spPr>
        <p:txBody>
          <a:bodyPr/>
          <a:lstStyle/>
          <a:p>
            <a:fld id="{00000000-1234-1234-1234-123412341234}" type="slidenum">
              <a:rPr lang="en" smtClean="0"/>
              <a:pPr/>
              <a:t>21</a:t>
            </a:fld>
            <a:endParaRPr lang="en" dirty="0"/>
          </a:p>
        </p:txBody>
      </p:sp>
      <p:sp>
        <p:nvSpPr>
          <p:cNvPr id="5" name="Subtitle 2"/>
          <p:cNvSpPr txBox="1">
            <a:spLocks/>
          </p:cNvSpPr>
          <p:nvPr/>
        </p:nvSpPr>
        <p:spPr>
          <a:xfrm>
            <a:off x="3036917" y="423299"/>
            <a:ext cx="8312029" cy="5786535"/>
          </a:xfrm>
          <a:prstGeom prst="rect">
            <a:avLst/>
          </a:prstGeom>
        </p:spPr>
        <p:txBody>
          <a:bodyPr>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spcBef>
                <a:spcPts val="800"/>
              </a:spcBef>
            </a:pPr>
            <a:r>
              <a:rPr lang="en-US" sz="2400" dirty="0">
                <a:latin typeface="Roboto" panose="020B0604020202020204" charset="0"/>
                <a:ea typeface="Roboto" panose="020B0604020202020204" charset="0"/>
              </a:rPr>
              <a:t>A non-VAT taxpayer who </a:t>
            </a:r>
            <a:r>
              <a:rPr lang="en-US" sz="2400" dirty="0">
                <a:solidFill>
                  <a:srgbClr val="FF0000"/>
                </a:solidFill>
                <a:latin typeface="Roboto" panose="020B0604020202020204" charset="0"/>
                <a:ea typeface="Roboto" panose="020B0604020202020204" charset="0"/>
              </a:rPr>
              <a:t>volunteers </a:t>
            </a:r>
            <a:r>
              <a:rPr lang="en-US" sz="2400" dirty="0">
                <a:latin typeface="Roboto" panose="020B0604020202020204" charset="0"/>
                <a:ea typeface="Roboto" panose="020B0604020202020204" charset="0"/>
              </a:rPr>
              <a:t>to be a VAT taxpayer knowing that sales/receipts and other non-operating income will exceed the VAT threshold, shall </a:t>
            </a:r>
            <a:r>
              <a:rPr lang="en-US" sz="2400" dirty="0">
                <a:solidFill>
                  <a:srgbClr val="FF0000"/>
                </a:solidFill>
                <a:latin typeface="Roboto" panose="020B0604020202020204" charset="0"/>
                <a:ea typeface="Roboto" panose="020B0604020202020204" charset="0"/>
              </a:rPr>
              <a:t>update</a:t>
            </a:r>
            <a:r>
              <a:rPr lang="en-US" sz="2400" dirty="0">
                <a:latin typeface="Roboto" panose="020B0604020202020204" charset="0"/>
                <a:ea typeface="Roboto" panose="020B0604020202020204" charset="0"/>
              </a:rPr>
              <a:t> registration records - becomes </a:t>
            </a:r>
            <a:r>
              <a:rPr lang="en-US" sz="2400" dirty="0">
                <a:solidFill>
                  <a:srgbClr val="FF0000"/>
                </a:solidFill>
                <a:latin typeface="Roboto" panose="020B0604020202020204" charset="0"/>
                <a:ea typeface="Roboto" panose="020B0604020202020204" charset="0"/>
              </a:rPr>
              <a:t>liable to VAT</a:t>
            </a:r>
            <a:r>
              <a:rPr lang="en-US" sz="2400" dirty="0">
                <a:latin typeface="Roboto" panose="020B0604020202020204" charset="0"/>
                <a:ea typeface="Roboto" panose="020B0604020202020204" charset="0"/>
              </a:rPr>
              <a:t> on the day when updating is made. </a:t>
            </a:r>
          </a:p>
          <a:p>
            <a:pPr marL="715415" indent="-472006">
              <a:spcBef>
                <a:spcPts val="800"/>
              </a:spcBef>
              <a:buFont typeface="Arial" panose="020B0604020202020204" pitchFamily="34" charset="0"/>
              <a:buChar char="•"/>
            </a:pPr>
            <a:r>
              <a:rPr lang="en-US" sz="2400" dirty="0">
                <a:solidFill>
                  <a:srgbClr val="FF0000"/>
                </a:solidFill>
                <a:latin typeface="Roboto" panose="020B0604020202020204" charset="0"/>
                <a:ea typeface="Roboto" panose="020B0604020202020204" charset="0"/>
              </a:rPr>
              <a:t>automatically be subject to the graduated</a:t>
            </a:r>
            <a:r>
              <a:rPr lang="en-US" sz="2400" dirty="0">
                <a:latin typeface="Roboto" panose="020B0604020202020204" charset="0"/>
                <a:ea typeface="Roboto" panose="020B0604020202020204" charset="0"/>
              </a:rPr>
              <a:t> IT rates</a:t>
            </a:r>
            <a:r>
              <a:rPr lang="en-US" sz="2400" dirty="0">
                <a:solidFill>
                  <a:srgbClr val="FF0000"/>
                </a:solidFill>
                <a:latin typeface="Roboto" panose="020B0604020202020204" charset="0"/>
                <a:ea typeface="Roboto" panose="020B0604020202020204" charset="0"/>
              </a:rPr>
              <a:t> if the 8% IT rate</a:t>
            </a:r>
            <a:r>
              <a:rPr lang="en-US" sz="2400" dirty="0">
                <a:latin typeface="Roboto" panose="020B0604020202020204" charset="0"/>
                <a:ea typeface="Roboto" panose="020B0604020202020204" charset="0"/>
              </a:rPr>
              <a:t> option is initially selected;  any income tax paid previously shall be deducted from the income tax due under the graduated IT rates; </a:t>
            </a:r>
            <a:r>
              <a:rPr lang="en-US" sz="2400" dirty="0">
                <a:solidFill>
                  <a:srgbClr val="FF0000"/>
                </a:solidFill>
                <a:latin typeface="Roboto" panose="020B0604020202020204" charset="0"/>
                <a:ea typeface="Roboto" panose="020B0604020202020204" charset="0"/>
              </a:rPr>
              <a:t>percentage tax due</a:t>
            </a:r>
            <a:r>
              <a:rPr lang="en-US" sz="2400" dirty="0">
                <a:latin typeface="Roboto" panose="020B0604020202020204" charset="0"/>
                <a:ea typeface="Roboto" panose="020B0604020202020204" charset="0"/>
              </a:rPr>
              <a:t> from the beginning shall be due on the month/quarter immediately following registration update.</a:t>
            </a:r>
          </a:p>
          <a:p>
            <a:pPr marL="715415" indent="-472006">
              <a:spcBef>
                <a:spcPts val="800"/>
              </a:spcBef>
              <a:buFont typeface="Arial" panose="020B0604020202020204" pitchFamily="34" charset="0"/>
              <a:buChar char="•"/>
            </a:pPr>
            <a:r>
              <a:rPr lang="en-US" sz="2400" dirty="0">
                <a:latin typeface="Roboto" panose="020B0604020202020204" charset="0"/>
                <a:ea typeface="Roboto" panose="020B0604020202020204" charset="0"/>
              </a:rPr>
              <a:t>However, </a:t>
            </a:r>
            <a:r>
              <a:rPr lang="en-US" sz="2400" dirty="0">
                <a:solidFill>
                  <a:srgbClr val="FF0000"/>
                </a:solidFill>
                <a:latin typeface="Roboto" panose="020B0604020202020204" charset="0"/>
                <a:ea typeface="Roboto" panose="020B0604020202020204" charset="0"/>
              </a:rPr>
              <a:t>if the graduated income tax rates</a:t>
            </a:r>
            <a:r>
              <a:rPr lang="en-US" sz="2400" dirty="0">
                <a:latin typeface="Roboto" panose="020B0604020202020204" charset="0"/>
                <a:ea typeface="Roboto" panose="020B0604020202020204" charset="0"/>
              </a:rPr>
              <a:t> is selected from the beginning - </a:t>
            </a:r>
            <a:r>
              <a:rPr lang="en-US" sz="2400" dirty="0">
                <a:solidFill>
                  <a:srgbClr val="FF0000"/>
                </a:solidFill>
                <a:latin typeface="Roboto" panose="020B0604020202020204" charset="0"/>
                <a:ea typeface="Roboto" panose="020B0604020202020204" charset="0"/>
              </a:rPr>
              <a:t>ceases to be liable </a:t>
            </a:r>
            <a:r>
              <a:rPr lang="en-US" sz="2400" dirty="0">
                <a:latin typeface="Roboto" panose="020B0604020202020204" charset="0"/>
                <a:ea typeface="Roboto" panose="020B0604020202020204" charset="0"/>
              </a:rPr>
              <a:t>to percentage tax and instead is now liable to VAT.</a:t>
            </a:r>
            <a:endParaRPr lang="en-PH" sz="2400" dirty="0">
              <a:latin typeface="Roboto" panose="020B0604020202020204" charset="0"/>
              <a:ea typeface="Roboto" panose="020B0604020202020204" charset="0"/>
            </a:endParaRPr>
          </a:p>
          <a:p>
            <a:pPr marL="1676358" lvl="2" indent="-457189" algn="just">
              <a:spcBef>
                <a:spcPts val="800"/>
              </a:spcBef>
              <a:buFont typeface="Arial" panose="020B0604020202020204" pitchFamily="34" charset="0"/>
              <a:buChar char="•"/>
            </a:pPr>
            <a:endParaRPr lang="en-PH" sz="2400" dirty="0">
              <a:latin typeface="Roboto" panose="020B0604020202020204" charset="0"/>
              <a:ea typeface="Roboto" panose="020B0604020202020204" charset="0"/>
            </a:endParaRPr>
          </a:p>
          <a:p>
            <a:pPr lvl="1" algn="just">
              <a:spcBef>
                <a:spcPts val="800"/>
              </a:spcBef>
            </a:pPr>
            <a:endParaRPr lang="en-PH" sz="2400" dirty="0">
              <a:latin typeface="Roboto" panose="020B0604020202020204" charset="0"/>
              <a:ea typeface="Roboto" panose="020B0604020202020204" charset="0"/>
            </a:endParaRPr>
          </a:p>
          <a:p>
            <a:pPr lvl="1" algn="just">
              <a:spcBef>
                <a:spcPts val="800"/>
              </a:spcBef>
            </a:pPr>
            <a:endParaRPr lang="en-PH" sz="2400" dirty="0">
              <a:latin typeface="Roboto" panose="020B0604020202020204" charset="0"/>
              <a:ea typeface="Roboto" panose="020B0604020202020204" charset="0"/>
            </a:endParaRPr>
          </a:p>
          <a:p>
            <a:pPr algn="just">
              <a:spcBef>
                <a:spcPts val="800"/>
              </a:spcBef>
            </a:pPr>
            <a:endParaRPr lang="en-US" sz="24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19352996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48" y="1585621"/>
            <a:ext cx="3009069" cy="3190043"/>
          </a:xfrm>
        </p:spPr>
        <p:txBody>
          <a:bodyPr/>
          <a:lstStyle/>
          <a:p>
            <a:r>
              <a:rPr lang="en" sz="3733" dirty="0"/>
              <a:t>Sec. 13  </a:t>
            </a:r>
            <a:br>
              <a:rPr lang="en" sz="3733" dirty="0"/>
            </a:br>
            <a:r>
              <a:rPr lang="en" sz="3733" dirty="0"/>
              <a:t>Transitory Provisions</a:t>
            </a:r>
          </a:p>
        </p:txBody>
      </p:sp>
      <p:sp>
        <p:nvSpPr>
          <p:cNvPr id="3" name="Slide Number Placeholder 2"/>
          <p:cNvSpPr>
            <a:spLocks noGrp="1"/>
          </p:cNvSpPr>
          <p:nvPr>
            <p:ph type="sldNum" idx="12"/>
          </p:nvPr>
        </p:nvSpPr>
        <p:spPr>
          <a:xfrm>
            <a:off x="205181" y="423299"/>
            <a:ext cx="714567" cy="539228"/>
          </a:xfrm>
        </p:spPr>
        <p:txBody>
          <a:bodyPr/>
          <a:lstStyle/>
          <a:p>
            <a:fld id="{00000000-1234-1234-1234-123412341234}" type="slidenum">
              <a:rPr lang="en" smtClean="0"/>
              <a:pPr/>
              <a:t>22</a:t>
            </a:fld>
            <a:endParaRPr lang="en" dirty="0"/>
          </a:p>
        </p:txBody>
      </p:sp>
      <p:sp>
        <p:nvSpPr>
          <p:cNvPr id="5" name="Subtitle 2"/>
          <p:cNvSpPr txBox="1">
            <a:spLocks/>
          </p:cNvSpPr>
          <p:nvPr/>
        </p:nvSpPr>
        <p:spPr>
          <a:xfrm>
            <a:off x="3036917" y="423299"/>
            <a:ext cx="8610797" cy="5672701"/>
          </a:xfrm>
          <a:prstGeom prst="rect">
            <a:avLst/>
          </a:prstGeom>
        </p:spPr>
        <p:txBody>
          <a:bodyPr>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just"/>
            <a:r>
              <a:rPr lang="en-US" sz="2667" dirty="0">
                <a:latin typeface="Roboto" panose="020B0604020202020204" charset="0"/>
                <a:ea typeface="Roboto" panose="020B0604020202020204" charset="0"/>
              </a:rPr>
              <a:t>In connection with the provision on the 8% income tax rate option under Section 24(A)(2)(b) and Section 24(A)(2)(c) </a:t>
            </a:r>
          </a:p>
          <a:p>
            <a:pPr marL="840296" indent="-609585" algn="just">
              <a:buFontTx/>
              <a:buChar char="-"/>
            </a:pPr>
            <a:r>
              <a:rPr lang="en-US" sz="2667" dirty="0" smtClean="0">
                <a:latin typeface="Roboto" panose="020B0604020202020204" charset="0"/>
                <a:ea typeface="Roboto" panose="020B0604020202020204" charset="0"/>
              </a:rPr>
              <a:t>All </a:t>
            </a:r>
            <a:r>
              <a:rPr lang="en-US" sz="2667" dirty="0">
                <a:latin typeface="Roboto" panose="020B0604020202020204" charset="0"/>
                <a:ea typeface="Roboto" panose="020B0604020202020204" charset="0"/>
              </a:rPr>
              <a:t>existing VAT registered taxpayers whose gross sales/receipts and other non-operating income in the </a:t>
            </a:r>
            <a:r>
              <a:rPr lang="en-US" sz="2667" dirty="0">
                <a:solidFill>
                  <a:srgbClr val="FF0000"/>
                </a:solidFill>
                <a:latin typeface="Roboto" panose="020B0604020202020204" charset="0"/>
                <a:ea typeface="Roboto" panose="020B0604020202020204" charset="0"/>
              </a:rPr>
              <a:t>preceding year </a:t>
            </a:r>
            <a:r>
              <a:rPr lang="en-US" sz="2667" dirty="0">
                <a:latin typeface="Roboto" panose="020B0604020202020204" charset="0"/>
                <a:ea typeface="Roboto" panose="020B0604020202020204" charset="0"/>
              </a:rPr>
              <a:t>did not exceed the VAT threshold of ₱3,000,000.00:</a:t>
            </a:r>
          </a:p>
          <a:p>
            <a:pPr marL="1676370" lvl="1" indent="-609585" algn="just">
              <a:buFont typeface="Arial" panose="020B0604020202020204" pitchFamily="34" charset="0"/>
              <a:buChar char="•"/>
            </a:pPr>
            <a:r>
              <a:rPr lang="en-US" sz="2667" dirty="0">
                <a:solidFill>
                  <a:srgbClr val="C00000"/>
                </a:solidFill>
                <a:latin typeface="Roboto" panose="020B0604020202020204" charset="0"/>
                <a:ea typeface="Roboto" panose="020B0604020202020204" charset="0"/>
              </a:rPr>
              <a:t>option to update their registration to non-VAT</a:t>
            </a:r>
            <a:r>
              <a:rPr lang="en-US" sz="2667" dirty="0">
                <a:latin typeface="Roboto" panose="020B0604020202020204" charset="0"/>
                <a:ea typeface="Roboto" panose="020B0604020202020204" charset="0"/>
              </a:rPr>
              <a:t> </a:t>
            </a:r>
            <a:r>
              <a:rPr lang="en-US" sz="2667" dirty="0">
                <a:solidFill>
                  <a:srgbClr val="FF0000"/>
                </a:solidFill>
                <a:latin typeface="Roboto" panose="020B0604020202020204" charset="0"/>
                <a:ea typeface="Roboto" panose="020B0604020202020204" charset="0"/>
              </a:rPr>
              <a:t>on or before March 31, 2018 (now April 30, 2018)</a:t>
            </a:r>
            <a:endParaRPr lang="en-US" sz="2667" dirty="0">
              <a:latin typeface="Roboto" panose="020B0604020202020204" charset="0"/>
              <a:ea typeface="Roboto" panose="020B0604020202020204" charset="0"/>
            </a:endParaRPr>
          </a:p>
          <a:p>
            <a:pPr marL="1676370" lvl="1" indent="-609585">
              <a:buFont typeface="Arial" panose="020B0604020202020204" pitchFamily="34" charset="0"/>
              <a:buChar char="•"/>
            </a:pPr>
            <a:r>
              <a:rPr lang="en-US" sz="2667" dirty="0">
                <a:latin typeface="Roboto" panose="020B0604020202020204" charset="0"/>
                <a:ea typeface="Roboto" panose="020B0604020202020204" charset="0"/>
              </a:rPr>
              <a:t>existing procedures on registration updates, and the inventory and  surrender/cancellation of unused VAT invoices/receipts shall apply</a:t>
            </a:r>
            <a:endParaRPr lang="en-PH" sz="2667" dirty="0">
              <a:latin typeface="Roboto" panose="020B0604020202020204" charset="0"/>
              <a:ea typeface="Roboto" panose="020B0604020202020204" charset="0"/>
            </a:endParaRPr>
          </a:p>
          <a:p>
            <a:pPr lvl="2" algn="just"/>
            <a:endParaRPr lang="en-PH" sz="2667" dirty="0">
              <a:latin typeface="Roboto" panose="020B0604020202020204" charset="0"/>
              <a:ea typeface="Roboto" panose="020B0604020202020204" charset="0"/>
            </a:endParaRPr>
          </a:p>
          <a:p>
            <a:pPr algn="just"/>
            <a:endParaRPr lang="en-US" sz="2667"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8359601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4239933536"/>
              </p:ext>
            </p:extLst>
          </p:nvPr>
        </p:nvGraphicFramePr>
        <p:xfrm>
          <a:off x="685799" y="194699"/>
          <a:ext cx="11303002" cy="5596773"/>
        </p:xfrm>
        <a:graphic>
          <a:graphicData uri="http://schemas.openxmlformats.org/drawingml/2006/table">
            <a:tbl>
              <a:tblPr firstRow="1" bandRow="1">
                <a:tableStyleId>{5C22544A-7EE6-4342-B048-85BDC9FD1C3A}</a:tableStyleId>
              </a:tblPr>
              <a:tblGrid>
                <a:gridCol w="2525139">
                  <a:extLst>
                    <a:ext uri="{9D8B030D-6E8A-4147-A177-3AD203B41FA5}">
                      <a16:colId xmlns:a16="http://schemas.microsoft.com/office/drawing/2014/main" xmlns="" val="2649586088"/>
                    </a:ext>
                  </a:extLst>
                </a:gridCol>
                <a:gridCol w="4242920">
                  <a:extLst>
                    <a:ext uri="{9D8B030D-6E8A-4147-A177-3AD203B41FA5}">
                      <a16:colId xmlns:a16="http://schemas.microsoft.com/office/drawing/2014/main" xmlns="" val="2430598295"/>
                    </a:ext>
                  </a:extLst>
                </a:gridCol>
                <a:gridCol w="4534943">
                  <a:extLst>
                    <a:ext uri="{9D8B030D-6E8A-4147-A177-3AD203B41FA5}">
                      <a16:colId xmlns:a16="http://schemas.microsoft.com/office/drawing/2014/main" xmlns="" val="2762493601"/>
                    </a:ext>
                  </a:extLst>
                </a:gridCol>
              </a:tblGrid>
              <a:tr h="431850">
                <a:tc>
                  <a:txBody>
                    <a:bodyPr/>
                    <a:lstStyle/>
                    <a:p>
                      <a:pPr algn="ctr"/>
                      <a:r>
                        <a:rPr lang="en-PH" sz="2300" dirty="0">
                          <a:latin typeface="Roboto" panose="020B0604020202020204" charset="0"/>
                          <a:ea typeface="Roboto" panose="020B0604020202020204" charset="0"/>
                        </a:rPr>
                        <a:t>NIRC Provision</a:t>
                      </a:r>
                    </a:p>
                  </a:txBody>
                  <a:tcPr marL="121920" marR="121920" marT="60960" marB="60960"/>
                </a:tc>
                <a:tc>
                  <a:txBody>
                    <a:bodyPr/>
                    <a:lstStyle/>
                    <a:p>
                      <a:pPr algn="ctr"/>
                      <a:r>
                        <a:rPr lang="en-PH" sz="2300" dirty="0">
                          <a:latin typeface="Roboto" panose="020B0604020202020204" charset="0"/>
                          <a:ea typeface="Roboto" panose="020B0604020202020204" charset="0"/>
                        </a:rPr>
                        <a:t>NIRC</a:t>
                      </a:r>
                    </a:p>
                  </a:txBody>
                  <a:tcPr marL="121920" marR="121920" marT="60960" marB="60960"/>
                </a:tc>
                <a:tc>
                  <a:txBody>
                    <a:bodyPr/>
                    <a:lstStyle/>
                    <a:p>
                      <a:pPr algn="ctr"/>
                      <a:r>
                        <a:rPr lang="en-PH" sz="2300" dirty="0">
                          <a:latin typeface="Roboto" panose="020B0604020202020204" charset="0"/>
                          <a:ea typeface="Roboto" panose="020B0604020202020204" charset="0"/>
                        </a:rPr>
                        <a:t>TRAIN </a:t>
                      </a:r>
                    </a:p>
                  </a:txBody>
                  <a:tcPr marL="121920" marR="121920" marT="60960" marB="60960"/>
                </a:tc>
                <a:extLst>
                  <a:ext uri="{0D108BD9-81ED-4DB2-BD59-A6C34878D82A}">
                    <a16:rowId xmlns:a16="http://schemas.microsoft.com/office/drawing/2014/main" xmlns="" val="3858245109"/>
                  </a:ext>
                </a:extLst>
              </a:tr>
              <a:tr h="2749161">
                <a:tc>
                  <a:txBody>
                    <a:bodyPr/>
                    <a:lstStyle/>
                    <a:p>
                      <a:pPr algn="just"/>
                      <a:r>
                        <a:rPr lang="en-PH" sz="2300" u="sng" dirty="0">
                          <a:latin typeface="Roboto" panose="020B0604020202020204" charset="0"/>
                          <a:ea typeface="Roboto" panose="020B0604020202020204" charset="0"/>
                        </a:rPr>
                        <a:t>Section 51 (C) (1)</a:t>
                      </a:r>
                    </a:p>
                    <a:p>
                      <a:pPr algn="l"/>
                      <a:r>
                        <a:rPr lang="en-PH" sz="2300" u="none" dirty="0">
                          <a:latin typeface="Roboto" panose="020B0604020202020204" charset="0"/>
                          <a:ea typeface="Roboto" panose="020B0604020202020204" charset="0"/>
                        </a:rPr>
                        <a:t>Filing of Individual Tax Return</a:t>
                      </a:r>
                    </a:p>
                  </a:txBody>
                  <a:tcPr marL="121920" marR="121920" marT="60960" marB="60960"/>
                </a:tc>
                <a:tc>
                  <a:txBody>
                    <a:bodyPr/>
                    <a:lstStyle/>
                    <a:p>
                      <a:pPr marL="0" indent="0" algn="just">
                        <a:buNone/>
                      </a:pPr>
                      <a:r>
                        <a:rPr lang="en-PH" sz="2300" baseline="0" dirty="0">
                          <a:latin typeface="Roboto" panose="020B0604020202020204" charset="0"/>
                          <a:ea typeface="Roboto" panose="020B0604020202020204" charset="0"/>
                        </a:rPr>
                        <a:t>The return of individual required to file an income tax return shall be filed </a:t>
                      </a:r>
                      <a:r>
                        <a:rPr lang="en-PH" sz="2300" u="sng" baseline="0" dirty="0">
                          <a:latin typeface="Roboto" panose="020B0604020202020204" charset="0"/>
                          <a:ea typeface="Roboto" panose="020B0604020202020204" charset="0"/>
                        </a:rPr>
                        <a:t>on or before April 15 </a:t>
                      </a:r>
                      <a:r>
                        <a:rPr lang="en-PH" sz="2300" baseline="0" dirty="0">
                          <a:latin typeface="Roboto" panose="020B0604020202020204" charset="0"/>
                          <a:ea typeface="Roboto" panose="020B0604020202020204" charset="0"/>
                        </a:rPr>
                        <a:t>of each year covering income for the preceding taxable year. </a:t>
                      </a:r>
                    </a:p>
                  </a:txBody>
                  <a:tcPr marL="121920" marR="121920" marT="60960" marB="6096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PH" sz="2300" baseline="0" dirty="0">
                          <a:latin typeface="Roboto" panose="020B0604020202020204" charset="0"/>
                          <a:ea typeface="Roboto" panose="020B0604020202020204" charset="0"/>
                        </a:rPr>
                        <a:t>The return of individual required to file an income tax return shall be filed </a:t>
                      </a:r>
                      <a:r>
                        <a:rPr lang="en-PH" sz="2300" u="none" baseline="0" dirty="0">
                          <a:solidFill>
                            <a:srgbClr val="FF0000"/>
                          </a:solidFill>
                          <a:latin typeface="Roboto" panose="020B0604020202020204" charset="0"/>
                          <a:ea typeface="Roboto" panose="020B0604020202020204" charset="0"/>
                        </a:rPr>
                        <a:t>on or before April 15 </a:t>
                      </a:r>
                      <a:r>
                        <a:rPr lang="en-PH" sz="2300" baseline="0" dirty="0">
                          <a:latin typeface="Roboto" panose="020B0604020202020204" charset="0"/>
                          <a:ea typeface="Roboto" panose="020B0604020202020204" charset="0"/>
                        </a:rPr>
                        <a:t>of each year covering income for the </a:t>
                      </a:r>
                      <a:r>
                        <a:rPr lang="en-PH" sz="2300" u="sng" baseline="0" dirty="0">
                          <a:latin typeface="Roboto" panose="020B0604020202020204" charset="0"/>
                          <a:ea typeface="Roboto" panose="020B0604020202020204" charset="0"/>
                        </a:rPr>
                        <a:t>preceding taxable year</a:t>
                      </a:r>
                      <a:r>
                        <a:rPr lang="en-PH" sz="2300" baseline="0" dirty="0">
                          <a:latin typeface="Roboto" panose="020B0604020202020204" charset="0"/>
                          <a:ea typeface="Roboto" panose="020B0604020202020204" charset="0"/>
                        </a:rPr>
                        <a:t>. </a:t>
                      </a:r>
                    </a:p>
                    <a:p>
                      <a:pPr marL="0" marR="0" indent="0" algn="just" defTabSz="914400" rtl="0" eaLnBrk="1" fontAlgn="auto" latinLnBrk="0" hangingPunct="1">
                        <a:lnSpc>
                          <a:spcPct val="100000"/>
                        </a:lnSpc>
                        <a:spcBef>
                          <a:spcPts val="0"/>
                        </a:spcBef>
                        <a:spcAft>
                          <a:spcPts val="0"/>
                        </a:spcAft>
                        <a:buClrTx/>
                        <a:buSzTx/>
                        <a:buFontTx/>
                        <a:buNone/>
                        <a:tabLst/>
                        <a:defRPr/>
                      </a:pPr>
                      <a:r>
                        <a:rPr lang="en-PH" sz="2300" baseline="0" dirty="0">
                          <a:latin typeface="Roboto" panose="020B0604020202020204" charset="0"/>
                          <a:ea typeface="Roboto" panose="020B0604020202020204" charset="0"/>
                        </a:rPr>
                        <a:t>(Note:  The TRAIN Law did not remove this provision)</a:t>
                      </a:r>
                      <a:endParaRPr lang="en-PH" sz="2300" i="1" dirty="0">
                        <a:solidFill>
                          <a:srgbClr val="FF0000"/>
                        </a:solidFill>
                        <a:latin typeface="Roboto" panose="020B0604020202020204" charset="0"/>
                        <a:ea typeface="Roboto" panose="020B0604020202020204" charset="0"/>
                      </a:endParaRPr>
                    </a:p>
                  </a:txBody>
                  <a:tcPr marL="121920" marR="121920" marT="60960" marB="60960"/>
                </a:tc>
                <a:extLst>
                  <a:ext uri="{0D108BD9-81ED-4DB2-BD59-A6C34878D82A}">
                    <a16:rowId xmlns:a16="http://schemas.microsoft.com/office/drawing/2014/main" xmlns="" val="10001"/>
                  </a:ext>
                </a:extLst>
              </a:tr>
              <a:tr h="2375172">
                <a:tc>
                  <a:txBody>
                    <a:bodyPr/>
                    <a:lstStyle/>
                    <a:p>
                      <a:pPr algn="just"/>
                      <a:r>
                        <a:rPr lang="en-PH" sz="2300" u="sng" dirty="0">
                          <a:latin typeface="Roboto" panose="020B0604020202020204" charset="0"/>
                          <a:ea typeface="Roboto" panose="020B0604020202020204" charset="0"/>
                        </a:rPr>
                        <a:t>Section 74</a:t>
                      </a:r>
                    </a:p>
                    <a:p>
                      <a:pPr algn="l"/>
                      <a:r>
                        <a:rPr lang="en-PH" sz="2300" u="none" dirty="0">
                          <a:latin typeface="Roboto" panose="020B0604020202020204" charset="0"/>
                          <a:ea typeface="Roboto" panose="020B0604020202020204" charset="0"/>
                        </a:rPr>
                        <a:t>Declaration</a:t>
                      </a:r>
                      <a:r>
                        <a:rPr lang="en-PH" sz="2300" u="none" baseline="0" dirty="0">
                          <a:latin typeface="Roboto" panose="020B0604020202020204" charset="0"/>
                          <a:ea typeface="Roboto" panose="020B0604020202020204" charset="0"/>
                        </a:rPr>
                        <a:t> of estimated income for individuals</a:t>
                      </a:r>
                      <a:endParaRPr lang="en-PH" sz="2300" u="none" dirty="0">
                        <a:latin typeface="Roboto" panose="020B0604020202020204" charset="0"/>
                        <a:ea typeface="Roboto" panose="020B0604020202020204" charset="0"/>
                      </a:endParaRPr>
                    </a:p>
                  </a:txBody>
                  <a:tcPr marL="121920" marR="121920" marT="60960" marB="60960"/>
                </a:tc>
                <a:tc>
                  <a:txBody>
                    <a:bodyPr/>
                    <a:lstStyle/>
                    <a:p>
                      <a:pPr marL="0" indent="0" algn="just">
                        <a:buNone/>
                      </a:pPr>
                      <a:r>
                        <a:rPr lang="en-PH" sz="2300" dirty="0">
                          <a:latin typeface="Roboto" panose="020B0604020202020204" charset="0"/>
                          <a:ea typeface="Roboto" panose="020B0604020202020204" charset="0"/>
                        </a:rPr>
                        <a:t>Every individual subject to income</a:t>
                      </a:r>
                      <a:r>
                        <a:rPr lang="en-PH" sz="2300" baseline="0" dirty="0">
                          <a:latin typeface="Roboto" panose="020B0604020202020204" charset="0"/>
                          <a:ea typeface="Roboto" panose="020B0604020202020204" charset="0"/>
                        </a:rPr>
                        <a:t> tax shall make and file a declaration of his estimated income for the current taxable year on or before </a:t>
                      </a:r>
                      <a:r>
                        <a:rPr lang="en-PH" sz="2300" u="none" baseline="0" dirty="0">
                          <a:latin typeface="Roboto" panose="020B0604020202020204" charset="0"/>
                          <a:ea typeface="Roboto" panose="020B0604020202020204" charset="0"/>
                        </a:rPr>
                        <a:t>April 15 of the same taxable year</a:t>
                      </a:r>
                      <a:r>
                        <a:rPr lang="en-PH" sz="2300" baseline="0" dirty="0">
                          <a:latin typeface="Roboto" panose="020B0604020202020204" charset="0"/>
                          <a:ea typeface="Roboto" panose="020B0604020202020204" charset="0"/>
                        </a:rPr>
                        <a:t>.</a:t>
                      </a:r>
                    </a:p>
                  </a:txBody>
                  <a:tcPr marL="121920" marR="121920" marT="60960" marB="60960"/>
                </a:tc>
                <a:tc>
                  <a:txBody>
                    <a:bodyPr/>
                    <a:lstStyle/>
                    <a:p>
                      <a:pPr algn="just"/>
                      <a:r>
                        <a:rPr lang="en-PH" sz="2300" dirty="0">
                          <a:latin typeface="Roboto" panose="020B0604020202020204" charset="0"/>
                          <a:ea typeface="Roboto" panose="020B0604020202020204" charset="0"/>
                        </a:rPr>
                        <a:t>The</a:t>
                      </a:r>
                      <a:r>
                        <a:rPr lang="en-PH" sz="2300" baseline="0" dirty="0">
                          <a:latin typeface="Roboto" panose="020B0604020202020204" charset="0"/>
                          <a:ea typeface="Roboto" panose="020B0604020202020204" charset="0"/>
                        </a:rPr>
                        <a:t> deadline for filing of declaration </a:t>
                      </a:r>
                      <a:r>
                        <a:rPr lang="en-PH" sz="2300" u="sng" baseline="0" dirty="0">
                          <a:latin typeface="Roboto" panose="020B0604020202020204" charset="0"/>
                          <a:ea typeface="Roboto" panose="020B0604020202020204" charset="0"/>
                        </a:rPr>
                        <a:t>estimated income for the current taxable year </a:t>
                      </a:r>
                      <a:r>
                        <a:rPr lang="en-PH" sz="2300" baseline="0" dirty="0">
                          <a:latin typeface="Roboto" panose="020B0604020202020204" charset="0"/>
                          <a:ea typeface="Roboto" panose="020B0604020202020204" charset="0"/>
                        </a:rPr>
                        <a:t>is on or before </a:t>
                      </a:r>
                      <a:r>
                        <a:rPr lang="en-PH" sz="2300" u="sng" baseline="0" dirty="0">
                          <a:solidFill>
                            <a:srgbClr val="FF0000"/>
                          </a:solidFill>
                          <a:latin typeface="Roboto" panose="020B0604020202020204" charset="0"/>
                          <a:ea typeface="Roboto" panose="020B0604020202020204" charset="0"/>
                        </a:rPr>
                        <a:t>May 15 </a:t>
                      </a:r>
                      <a:r>
                        <a:rPr lang="en-PH" sz="2300" u="sng" baseline="0" dirty="0">
                          <a:latin typeface="Roboto" panose="020B0604020202020204" charset="0"/>
                          <a:ea typeface="Roboto" panose="020B0604020202020204" charset="0"/>
                        </a:rPr>
                        <a:t>of the same taxable year.</a:t>
                      </a:r>
                    </a:p>
                    <a:p>
                      <a:pPr algn="just"/>
                      <a:endParaRPr lang="en-PH" sz="2300" dirty="0">
                        <a:latin typeface="Roboto" panose="020B0604020202020204" charset="0"/>
                        <a:ea typeface="Roboto" panose="020B0604020202020204" charset="0"/>
                      </a:endParaRPr>
                    </a:p>
                  </a:txBody>
                  <a:tcPr marL="121920" marR="121920" marT="60960" marB="60960"/>
                </a:tc>
                <a:extLst>
                  <a:ext uri="{0D108BD9-81ED-4DB2-BD59-A6C34878D82A}">
                    <a16:rowId xmlns:a16="http://schemas.microsoft.com/office/drawing/2014/main" xmlns="" val="2612049786"/>
                  </a:ext>
                </a:extLst>
              </a:tr>
            </a:tbl>
          </a:graphicData>
        </a:graphic>
      </p:graphicFrame>
      <p:sp>
        <p:nvSpPr>
          <p:cNvPr id="3" name="Slide Number Placeholder 2"/>
          <p:cNvSpPr>
            <a:spLocks noGrp="1"/>
          </p:cNvSpPr>
          <p:nvPr>
            <p:ph type="sldNum" idx="12"/>
          </p:nvPr>
        </p:nvSpPr>
        <p:spPr/>
        <p:txBody>
          <a:bodyPr/>
          <a:lstStyle/>
          <a:p>
            <a:fld id="{00000000-1234-1234-1234-123412341234}" type="slidenum">
              <a:rPr lang="en" smtClean="0">
                <a:solidFill>
                  <a:srgbClr val="9FC5E8"/>
                </a:solidFill>
              </a:rPr>
              <a:pPr/>
              <a:t>23</a:t>
            </a:fld>
            <a:endParaRPr lang="en">
              <a:solidFill>
                <a:srgbClr val="9FC5E8"/>
              </a:solidFill>
            </a:endParaRPr>
          </a:p>
        </p:txBody>
      </p:sp>
    </p:spTree>
    <p:extLst>
      <p:ext uri="{BB962C8B-B14F-4D97-AF65-F5344CB8AC3E}">
        <p14:creationId xmlns:p14="http://schemas.microsoft.com/office/powerpoint/2010/main" xmlns="" val="1231657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fld id="{00000000-1234-1234-1234-123412341234}" type="slidenum">
              <a:rPr lang="en" smtClean="0">
                <a:solidFill>
                  <a:srgbClr val="9FC5E8"/>
                </a:solidFill>
              </a:rPr>
              <a:pPr/>
              <a:t>24</a:t>
            </a:fld>
            <a:endParaRPr lang="en">
              <a:solidFill>
                <a:srgbClr val="9FC5E8"/>
              </a:solidFill>
            </a:endParaRPr>
          </a:p>
        </p:txBody>
      </p:sp>
      <p:sp>
        <p:nvSpPr>
          <p:cNvPr id="3" name="Shape 248"/>
          <p:cNvSpPr txBox="1">
            <a:spLocks/>
          </p:cNvSpPr>
          <p:nvPr/>
        </p:nvSpPr>
        <p:spPr>
          <a:xfrm>
            <a:off x="586541" y="194699"/>
            <a:ext cx="11163341" cy="1024356"/>
          </a:xfrm>
          <a:prstGeom prst="rect">
            <a:avLst/>
          </a:prstGeom>
          <a:noFill/>
          <a:ln>
            <a:noFill/>
          </a:ln>
        </p:spPr>
        <p:txBody>
          <a:bodyPr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600"/>
              </a:spcBef>
              <a:spcAft>
                <a:spcPts val="0"/>
              </a:spcAft>
              <a:buClr>
                <a:srgbClr val="6FA8DC"/>
              </a:buClr>
              <a:buSzPct val="100000"/>
              <a:buFont typeface="Roboto"/>
              <a:buChar char="▸"/>
              <a:defRPr sz="3000" b="0" i="0" u="none" strike="noStrike" cap="none">
                <a:solidFill>
                  <a:srgbClr val="073763"/>
                </a:solidFill>
                <a:latin typeface="Roboto"/>
                <a:ea typeface="Roboto"/>
                <a:cs typeface="Roboto"/>
                <a:sym typeface="Roboto"/>
              </a:defRPr>
            </a:lvl1pPr>
            <a:lvl2pPr marR="0" lvl="1" algn="l" rtl="0">
              <a:lnSpc>
                <a:spcPct val="100000"/>
              </a:lnSpc>
              <a:spcBef>
                <a:spcPts val="480"/>
              </a:spcBef>
              <a:spcAft>
                <a:spcPts val="0"/>
              </a:spcAft>
              <a:buClr>
                <a:srgbClr val="6FA8DC"/>
              </a:buClr>
              <a:buSzPct val="100000"/>
              <a:buFont typeface="Roboto"/>
              <a:buChar char="▹"/>
              <a:defRPr sz="2400" b="0" i="0" u="none" strike="noStrike" cap="none">
                <a:solidFill>
                  <a:srgbClr val="073763"/>
                </a:solidFill>
                <a:latin typeface="Roboto"/>
                <a:ea typeface="Roboto"/>
                <a:cs typeface="Roboto"/>
                <a:sym typeface="Roboto"/>
              </a:defRPr>
            </a:lvl2pPr>
            <a:lvl3pPr marR="0" lvl="2" algn="l" rtl="0">
              <a:lnSpc>
                <a:spcPct val="100000"/>
              </a:lnSpc>
              <a:spcBef>
                <a:spcPts val="480"/>
              </a:spcBef>
              <a:spcAft>
                <a:spcPts val="0"/>
              </a:spcAft>
              <a:buClr>
                <a:srgbClr val="6FA8DC"/>
              </a:buClr>
              <a:buSzPct val="100000"/>
              <a:buFont typeface="Roboto"/>
              <a:buNone/>
              <a:defRPr sz="2400" b="0" i="0" u="none" strike="noStrike" cap="none">
                <a:solidFill>
                  <a:srgbClr val="073763"/>
                </a:solidFill>
                <a:latin typeface="Roboto"/>
                <a:ea typeface="Roboto"/>
                <a:cs typeface="Roboto"/>
                <a:sym typeface="Roboto"/>
              </a:defRPr>
            </a:lvl3pPr>
            <a:lvl4pPr marR="0" lvl="3" algn="l" rtl="0">
              <a:lnSpc>
                <a:spcPct val="100000"/>
              </a:lnSpc>
              <a:spcBef>
                <a:spcPts val="360"/>
              </a:spcBef>
              <a:spcAft>
                <a:spcPts val="0"/>
              </a:spcAft>
              <a:buClr>
                <a:srgbClr val="6FA8DC"/>
              </a:buClr>
              <a:buSzPct val="100000"/>
              <a:buFont typeface="Roboto"/>
              <a:buNone/>
              <a:defRPr sz="1800" b="0" i="0" u="none" strike="noStrike" cap="none">
                <a:solidFill>
                  <a:srgbClr val="073763"/>
                </a:solidFill>
                <a:latin typeface="Roboto"/>
                <a:ea typeface="Roboto"/>
                <a:cs typeface="Roboto"/>
                <a:sym typeface="Roboto"/>
              </a:defRPr>
            </a:lvl4pPr>
            <a:lvl5pPr marR="0" lvl="4" algn="l" rtl="0">
              <a:lnSpc>
                <a:spcPct val="100000"/>
              </a:lnSpc>
              <a:spcBef>
                <a:spcPts val="360"/>
              </a:spcBef>
              <a:spcAft>
                <a:spcPts val="0"/>
              </a:spcAft>
              <a:buClr>
                <a:srgbClr val="073763"/>
              </a:buClr>
              <a:buSzPct val="100000"/>
              <a:buFont typeface="Roboto"/>
              <a:buNone/>
              <a:defRPr sz="1800" b="0" i="0" u="none" strike="noStrike" cap="none">
                <a:solidFill>
                  <a:srgbClr val="073763"/>
                </a:solidFill>
                <a:latin typeface="Roboto"/>
                <a:ea typeface="Roboto"/>
                <a:cs typeface="Roboto"/>
                <a:sym typeface="Roboto"/>
              </a:defRPr>
            </a:lvl5pPr>
            <a:lvl6pPr marR="0" lvl="5" algn="l" rtl="0">
              <a:lnSpc>
                <a:spcPct val="100000"/>
              </a:lnSpc>
              <a:spcBef>
                <a:spcPts val="360"/>
              </a:spcBef>
              <a:spcAft>
                <a:spcPts val="0"/>
              </a:spcAft>
              <a:buClr>
                <a:srgbClr val="073763"/>
              </a:buClr>
              <a:buSzPct val="100000"/>
              <a:buFont typeface="Roboto"/>
              <a:buNone/>
              <a:defRPr sz="1800" b="0" i="0" u="none" strike="noStrike" cap="none">
                <a:solidFill>
                  <a:srgbClr val="073763"/>
                </a:solidFill>
                <a:latin typeface="Roboto"/>
                <a:ea typeface="Roboto"/>
                <a:cs typeface="Roboto"/>
                <a:sym typeface="Roboto"/>
              </a:defRPr>
            </a:lvl6pPr>
            <a:lvl7pPr marR="0" lvl="6" algn="l" rtl="0">
              <a:lnSpc>
                <a:spcPct val="100000"/>
              </a:lnSpc>
              <a:spcBef>
                <a:spcPts val="360"/>
              </a:spcBef>
              <a:spcAft>
                <a:spcPts val="0"/>
              </a:spcAft>
              <a:buClr>
                <a:srgbClr val="073763"/>
              </a:buClr>
              <a:buSzPct val="100000"/>
              <a:buFont typeface="Roboto"/>
              <a:buNone/>
              <a:defRPr sz="1800" b="0" i="0" u="none" strike="noStrike" cap="none">
                <a:solidFill>
                  <a:srgbClr val="073763"/>
                </a:solidFill>
                <a:latin typeface="Roboto"/>
                <a:ea typeface="Roboto"/>
                <a:cs typeface="Roboto"/>
                <a:sym typeface="Roboto"/>
              </a:defRPr>
            </a:lvl7pPr>
            <a:lvl8pPr marR="0" lvl="7" algn="l" rtl="0">
              <a:lnSpc>
                <a:spcPct val="100000"/>
              </a:lnSpc>
              <a:spcBef>
                <a:spcPts val="360"/>
              </a:spcBef>
              <a:spcAft>
                <a:spcPts val="0"/>
              </a:spcAft>
              <a:buClr>
                <a:srgbClr val="073763"/>
              </a:buClr>
              <a:buSzPct val="100000"/>
              <a:buFont typeface="Roboto"/>
              <a:buNone/>
              <a:defRPr sz="1800" b="0" i="0" u="none" strike="noStrike" cap="none">
                <a:solidFill>
                  <a:srgbClr val="073763"/>
                </a:solidFill>
                <a:latin typeface="Roboto"/>
                <a:ea typeface="Roboto"/>
                <a:cs typeface="Roboto"/>
                <a:sym typeface="Roboto"/>
              </a:defRPr>
            </a:lvl8pPr>
            <a:lvl9pPr marR="0" lvl="8" algn="l" rtl="0">
              <a:lnSpc>
                <a:spcPct val="100000"/>
              </a:lnSpc>
              <a:spcBef>
                <a:spcPts val="360"/>
              </a:spcBef>
              <a:spcAft>
                <a:spcPts val="0"/>
              </a:spcAft>
              <a:buClr>
                <a:srgbClr val="073763"/>
              </a:buClr>
              <a:buSzPct val="100000"/>
              <a:buFont typeface="Roboto"/>
              <a:buNone/>
              <a:defRPr sz="1800" b="0" i="0" u="none" strike="noStrike" cap="none">
                <a:solidFill>
                  <a:srgbClr val="073763"/>
                </a:solidFill>
                <a:latin typeface="Roboto"/>
                <a:ea typeface="Roboto"/>
                <a:cs typeface="Roboto"/>
                <a:sym typeface="Roboto"/>
              </a:defRPr>
            </a:lvl9pPr>
          </a:lstStyle>
          <a:p>
            <a:pPr>
              <a:spcBef>
                <a:spcPts val="0"/>
              </a:spcBef>
              <a:buNone/>
            </a:pPr>
            <a:r>
              <a:rPr lang="en-US" sz="3200" b="1" dirty="0">
                <a:solidFill>
                  <a:srgbClr val="FF0000"/>
                </a:solidFill>
              </a:rPr>
              <a:t>Summary:  </a:t>
            </a:r>
            <a:r>
              <a:rPr lang="en-US" sz="3200" b="1" dirty="0"/>
              <a:t>Individual Taxpayers – Resident Citizen/Alien</a:t>
            </a:r>
            <a:endParaRPr lang="en" sz="3200" b="1" dirty="0"/>
          </a:p>
        </p:txBody>
      </p:sp>
      <p:graphicFrame>
        <p:nvGraphicFramePr>
          <p:cNvPr id="4" name="Table 3">
            <a:extLst>
              <a:ext uri="{FF2B5EF4-FFF2-40B4-BE49-F238E27FC236}">
                <a16:creationId xmlns:a16="http://schemas.microsoft.com/office/drawing/2014/main" xmlns="" id="{1D2DDCC3-B38E-40D3-A101-5730EB12B0F9}"/>
              </a:ext>
            </a:extLst>
          </p:cNvPr>
          <p:cNvGraphicFramePr>
            <a:graphicFrameLocks noGrp="1"/>
          </p:cNvGraphicFramePr>
          <p:nvPr>
            <p:extLst>
              <p:ext uri="{D42A27DB-BD31-4B8C-83A1-F6EECF244321}">
                <p14:modId xmlns:p14="http://schemas.microsoft.com/office/powerpoint/2010/main" xmlns="" val="1172732956"/>
              </p:ext>
            </p:extLst>
          </p:nvPr>
        </p:nvGraphicFramePr>
        <p:xfrm>
          <a:off x="407396" y="1219055"/>
          <a:ext cx="11521629" cy="4779583"/>
        </p:xfrm>
        <a:graphic>
          <a:graphicData uri="http://schemas.openxmlformats.org/drawingml/2006/table">
            <a:tbl>
              <a:tblPr firstRow="1" bandRow="1">
                <a:tableStyleId>{5C22544A-7EE6-4342-B048-85BDC9FD1C3A}</a:tableStyleId>
              </a:tblPr>
              <a:tblGrid>
                <a:gridCol w="3111265">
                  <a:extLst>
                    <a:ext uri="{9D8B030D-6E8A-4147-A177-3AD203B41FA5}">
                      <a16:colId xmlns:a16="http://schemas.microsoft.com/office/drawing/2014/main" xmlns="" val="1589213947"/>
                    </a:ext>
                  </a:extLst>
                </a:gridCol>
                <a:gridCol w="5230698">
                  <a:extLst>
                    <a:ext uri="{9D8B030D-6E8A-4147-A177-3AD203B41FA5}">
                      <a16:colId xmlns:a16="http://schemas.microsoft.com/office/drawing/2014/main" xmlns="" val="1190961291"/>
                    </a:ext>
                  </a:extLst>
                </a:gridCol>
                <a:gridCol w="3179666">
                  <a:extLst>
                    <a:ext uri="{9D8B030D-6E8A-4147-A177-3AD203B41FA5}">
                      <a16:colId xmlns:a16="http://schemas.microsoft.com/office/drawing/2014/main" xmlns="" val="2600663186"/>
                    </a:ext>
                  </a:extLst>
                </a:gridCol>
              </a:tblGrid>
              <a:tr h="471486">
                <a:tc>
                  <a:txBody>
                    <a:bodyPr/>
                    <a:lstStyle/>
                    <a:p>
                      <a:pPr algn="ctr"/>
                      <a:r>
                        <a:rPr lang="en-PH" sz="2400" dirty="0" smtClean="0"/>
                        <a:t>Particulars</a:t>
                      </a:r>
                      <a:endParaRPr lang="en-PH" sz="2400" b="1" dirty="0">
                        <a:solidFill>
                          <a:schemeClr val="tx1"/>
                        </a:solidFill>
                        <a:latin typeface="Roboto" panose="020B0604020202020204" charset="0"/>
                        <a:ea typeface="Roboto" panose="020B0604020202020204" charset="0"/>
                      </a:endParaRPr>
                    </a:p>
                  </a:txBody>
                  <a:tcPr marL="63284" marR="63284" marT="31641" marB="31641"/>
                </a:tc>
                <a:tc>
                  <a:txBody>
                    <a:bodyPr/>
                    <a:lstStyle/>
                    <a:p>
                      <a:pPr marL="0" indent="0" algn="ctr">
                        <a:tabLst>
                          <a:tab pos="285750" algn="l"/>
                        </a:tabLst>
                      </a:pPr>
                      <a:r>
                        <a:rPr lang="en-PH" sz="2400" dirty="0"/>
                        <a:t>Graduated IT Rates</a:t>
                      </a:r>
                      <a:endParaRPr lang="en-PH" sz="2400" b="1" dirty="0">
                        <a:solidFill>
                          <a:schemeClr val="tx1"/>
                        </a:solidFill>
                        <a:latin typeface="Roboto" panose="020B0604020202020204" charset="0"/>
                        <a:ea typeface="Roboto" panose="020B0604020202020204" charset="0"/>
                      </a:endParaRPr>
                    </a:p>
                  </a:txBody>
                  <a:tcPr marL="63284" marR="63284" marT="31641" marB="31641"/>
                </a:tc>
                <a:tc>
                  <a:txBody>
                    <a:bodyPr/>
                    <a:lstStyle/>
                    <a:p>
                      <a:pPr algn="ctr"/>
                      <a:r>
                        <a:rPr lang="en-PH" sz="2400" dirty="0"/>
                        <a:t>8% IT Rates</a:t>
                      </a:r>
                      <a:endParaRPr lang="en-PH" sz="2400" b="1" dirty="0">
                        <a:solidFill>
                          <a:schemeClr val="tx1"/>
                        </a:solidFill>
                        <a:latin typeface="Roboto" panose="020B0604020202020204" charset="0"/>
                        <a:ea typeface="Roboto" panose="020B0604020202020204" charset="0"/>
                      </a:endParaRPr>
                    </a:p>
                  </a:txBody>
                  <a:tcPr marL="63284" marR="63284" marT="31641" marB="31641"/>
                </a:tc>
                <a:extLst>
                  <a:ext uri="{0D108BD9-81ED-4DB2-BD59-A6C34878D82A}">
                    <a16:rowId xmlns:a16="http://schemas.microsoft.com/office/drawing/2014/main" xmlns="" val="2758971476"/>
                  </a:ext>
                </a:extLst>
              </a:tr>
              <a:tr h="1243159">
                <a:tc>
                  <a:txBody>
                    <a:bodyPr/>
                    <a:lstStyle/>
                    <a:p>
                      <a:r>
                        <a:rPr lang="en-PH" sz="2400" dirty="0"/>
                        <a:t>Basis of IT</a:t>
                      </a:r>
                      <a:endParaRPr lang="en-PH" sz="2400" b="1" dirty="0">
                        <a:latin typeface="Roboto" panose="020B0604020202020204" charset="0"/>
                        <a:ea typeface="Roboto" panose="020B0604020202020204" charset="0"/>
                      </a:endParaRPr>
                    </a:p>
                  </a:txBody>
                  <a:tcPr marL="63284" marR="63284" marT="31641" marB="31641"/>
                </a:tc>
                <a:tc>
                  <a:txBody>
                    <a:bodyPr/>
                    <a:lstStyle/>
                    <a:p>
                      <a:r>
                        <a:rPr lang="en-PH" sz="2400" dirty="0"/>
                        <a:t>net taxable income</a:t>
                      </a:r>
                      <a:endParaRPr lang="en-PH" sz="2400" b="1" dirty="0">
                        <a:latin typeface="Roboto" panose="020B0604020202020204" charset="0"/>
                        <a:ea typeface="Roboto" panose="020B0604020202020204" charset="0"/>
                      </a:endParaRPr>
                    </a:p>
                  </a:txBody>
                  <a:tcPr marL="63284" marR="63284" marT="31641" marB="31641"/>
                </a:tc>
                <a:tc>
                  <a:txBody>
                    <a:bodyPr/>
                    <a:lstStyle/>
                    <a:p>
                      <a:r>
                        <a:rPr lang="en-PH" sz="2400" dirty="0"/>
                        <a:t>gross sales/receipts and other non-operating income</a:t>
                      </a:r>
                      <a:endParaRPr lang="en-PH" sz="2400" b="1" dirty="0">
                        <a:latin typeface="Roboto" panose="020B0604020202020204" charset="0"/>
                        <a:ea typeface="Roboto" panose="020B0604020202020204" charset="0"/>
                      </a:endParaRPr>
                    </a:p>
                  </a:txBody>
                  <a:tcPr marL="63284" marR="63284" marT="31641" marB="31641"/>
                </a:tc>
                <a:extLst>
                  <a:ext uri="{0D108BD9-81ED-4DB2-BD59-A6C34878D82A}">
                    <a16:rowId xmlns:a16="http://schemas.microsoft.com/office/drawing/2014/main" xmlns="" val="1866534090"/>
                  </a:ext>
                </a:extLst>
              </a:tr>
              <a:tr h="654097">
                <a:tc>
                  <a:txBody>
                    <a:bodyPr/>
                    <a:lstStyle/>
                    <a:p>
                      <a:pPr marL="282575" indent="-282575"/>
                      <a:r>
                        <a:rPr lang="en-PH" sz="2400" dirty="0"/>
                        <a:t>Deductions</a:t>
                      </a:r>
                      <a:endParaRPr lang="en-PH" sz="2400" b="1" dirty="0">
                        <a:latin typeface="Roboto" panose="020B0604020202020204" charset="0"/>
                        <a:ea typeface="Roboto" panose="020B0604020202020204" charset="0"/>
                      </a:endParaRPr>
                    </a:p>
                  </a:txBody>
                  <a:tcPr marL="63284" marR="63284" marT="31641" marB="31641"/>
                </a:tc>
                <a:tc>
                  <a:txBody>
                    <a:bodyPr/>
                    <a:lstStyle/>
                    <a:p>
                      <a:r>
                        <a:rPr lang="en-PH" sz="2400" dirty="0"/>
                        <a:t>Allowable itemized or OSD (40%) </a:t>
                      </a:r>
                      <a:endParaRPr lang="en-PH" sz="2400" b="1" dirty="0">
                        <a:latin typeface="Roboto" panose="020B0604020202020204" charset="0"/>
                        <a:ea typeface="Roboto" panose="020B0604020202020204" charset="0"/>
                      </a:endParaRPr>
                    </a:p>
                  </a:txBody>
                  <a:tcPr marL="63284" marR="63284" marT="31641" marB="31641"/>
                </a:tc>
                <a:tc>
                  <a:txBody>
                    <a:bodyPr/>
                    <a:lstStyle/>
                    <a:p>
                      <a:r>
                        <a:rPr lang="en-PH" sz="2400" dirty="0"/>
                        <a:t>n/a</a:t>
                      </a:r>
                      <a:endParaRPr lang="en-PH" sz="2400" b="1" dirty="0">
                        <a:latin typeface="Roboto" panose="020B0604020202020204" charset="0"/>
                        <a:ea typeface="Roboto" panose="020B0604020202020204" charset="0"/>
                      </a:endParaRPr>
                    </a:p>
                  </a:txBody>
                  <a:tcPr marL="63284" marR="63284" marT="31641" marB="31641"/>
                </a:tc>
                <a:extLst>
                  <a:ext uri="{0D108BD9-81ED-4DB2-BD59-A6C34878D82A}">
                    <a16:rowId xmlns:a16="http://schemas.microsoft.com/office/drawing/2014/main" xmlns="" val="760494117"/>
                  </a:ext>
                </a:extLst>
              </a:tr>
              <a:tr h="514303">
                <a:tc>
                  <a:txBody>
                    <a:bodyPr/>
                    <a:lstStyle/>
                    <a:p>
                      <a:pPr marL="282575" indent="-282575"/>
                      <a:r>
                        <a:rPr lang="en-PH" sz="2400" dirty="0"/>
                        <a:t>Business Tax</a:t>
                      </a:r>
                      <a:endParaRPr lang="en-PH" sz="2400" b="1" dirty="0">
                        <a:latin typeface="Roboto" panose="020B0604020202020204" charset="0"/>
                        <a:ea typeface="Roboto" panose="020B0604020202020204" charset="0"/>
                      </a:endParaRPr>
                    </a:p>
                  </a:txBody>
                  <a:tcPr marL="63284" marR="63284" marT="31641" marB="31641"/>
                </a:tc>
                <a:tc>
                  <a:txBody>
                    <a:bodyPr/>
                    <a:lstStyle/>
                    <a:p>
                      <a:r>
                        <a:rPr lang="en-PH" sz="2400" dirty="0"/>
                        <a:t>PT/VAT</a:t>
                      </a:r>
                      <a:endParaRPr lang="en-PH" sz="2400" b="1" dirty="0">
                        <a:latin typeface="Roboto" panose="020B0604020202020204" charset="0"/>
                        <a:ea typeface="Roboto" panose="020B0604020202020204" charset="0"/>
                      </a:endParaRPr>
                    </a:p>
                  </a:txBody>
                  <a:tcPr marL="63284" marR="63284" marT="31641" marB="31641"/>
                </a:tc>
                <a:tc>
                  <a:txBody>
                    <a:bodyPr/>
                    <a:lstStyle/>
                    <a:p>
                      <a:r>
                        <a:rPr lang="en-PH" sz="2400" dirty="0"/>
                        <a:t>Not subject to PT</a:t>
                      </a:r>
                      <a:endParaRPr lang="en-PH" sz="2400" b="1" dirty="0">
                        <a:latin typeface="Roboto" panose="020B0604020202020204" charset="0"/>
                        <a:ea typeface="Roboto" panose="020B0604020202020204" charset="0"/>
                      </a:endParaRPr>
                    </a:p>
                  </a:txBody>
                  <a:tcPr marL="63284" marR="63284" marT="31641" marB="31641"/>
                </a:tc>
                <a:extLst>
                  <a:ext uri="{0D108BD9-81ED-4DB2-BD59-A6C34878D82A}">
                    <a16:rowId xmlns:a16="http://schemas.microsoft.com/office/drawing/2014/main" xmlns="" val="3899722090"/>
                  </a:ext>
                </a:extLst>
              </a:tr>
              <a:tr h="1896538">
                <a:tc>
                  <a:txBody>
                    <a:bodyPr/>
                    <a:lstStyle/>
                    <a:p>
                      <a:pPr marL="0" indent="0">
                        <a:buNone/>
                      </a:pPr>
                      <a:r>
                        <a:rPr lang="en-PH" sz="2400" dirty="0"/>
                        <a:t>Financial Statements</a:t>
                      </a:r>
                      <a:endParaRPr lang="en-PH" sz="2400" b="1" dirty="0">
                        <a:latin typeface="Roboto" panose="020B0604020202020204" charset="0"/>
                        <a:ea typeface="Roboto" panose="020B0604020202020204" charset="0"/>
                      </a:endParaRPr>
                    </a:p>
                  </a:txBody>
                  <a:tcPr marL="63284" marR="63284" marT="31641" marB="31641"/>
                </a:tc>
                <a:tc>
                  <a:txBody>
                    <a:bodyPr/>
                    <a:lstStyle/>
                    <a:p>
                      <a:pPr marL="457200" indent="-457200">
                        <a:buAutoNum type="arabicPeriod"/>
                      </a:pPr>
                      <a:r>
                        <a:rPr lang="en-PH" sz="2400" dirty="0"/>
                        <a:t>If Itemized:</a:t>
                      </a:r>
                    </a:p>
                    <a:p>
                      <a:pPr marL="357188" indent="0">
                        <a:buNone/>
                      </a:pPr>
                      <a:r>
                        <a:rPr lang="en-PH" sz="2400" dirty="0"/>
                        <a:t>FS if gross is less than 3M; Audited FS if gross is more than 3M</a:t>
                      </a:r>
                    </a:p>
                    <a:p>
                      <a:pPr marL="0" indent="0">
                        <a:buNone/>
                      </a:pPr>
                      <a:r>
                        <a:rPr lang="en-PH" sz="2400" dirty="0"/>
                        <a:t>2.  If OSD:  no FS required</a:t>
                      </a:r>
                      <a:endParaRPr lang="en-PH" sz="2400" b="1" dirty="0">
                        <a:latin typeface="Roboto" panose="020B0604020202020204" charset="0"/>
                        <a:ea typeface="Roboto" panose="020B0604020202020204" charset="0"/>
                      </a:endParaRPr>
                    </a:p>
                  </a:txBody>
                  <a:tcPr marL="63284" marR="63284" marT="31641" marB="31641"/>
                </a:tc>
                <a:tc>
                  <a:txBody>
                    <a:bodyPr/>
                    <a:lstStyle/>
                    <a:p>
                      <a:r>
                        <a:rPr lang="en-PH" sz="2400" dirty="0"/>
                        <a:t>if qualified:  No FS required</a:t>
                      </a:r>
                      <a:endParaRPr lang="en-PH" sz="2400" b="1" dirty="0">
                        <a:latin typeface="Roboto" panose="020B0604020202020204" charset="0"/>
                        <a:ea typeface="Roboto" panose="020B0604020202020204" charset="0"/>
                      </a:endParaRPr>
                    </a:p>
                  </a:txBody>
                  <a:tcPr marL="63284" marR="63284" marT="31641" marB="31641"/>
                </a:tc>
                <a:extLst>
                  <a:ext uri="{0D108BD9-81ED-4DB2-BD59-A6C34878D82A}">
                    <a16:rowId xmlns:a16="http://schemas.microsoft.com/office/drawing/2014/main" xmlns="" val="2604556244"/>
                  </a:ext>
                </a:extLst>
              </a:tr>
            </a:tbl>
          </a:graphicData>
        </a:graphic>
      </p:graphicFrame>
    </p:spTree>
    <p:extLst>
      <p:ext uri="{BB962C8B-B14F-4D97-AF65-F5344CB8AC3E}">
        <p14:creationId xmlns:p14="http://schemas.microsoft.com/office/powerpoint/2010/main" xmlns="" val="18808765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fld id="{00000000-1234-1234-1234-123412341234}" type="slidenum">
              <a:rPr lang="en" smtClean="0">
                <a:solidFill>
                  <a:srgbClr val="9FC5E8"/>
                </a:solidFill>
              </a:rPr>
              <a:pPr/>
              <a:t>25</a:t>
            </a:fld>
            <a:endParaRPr lang="en">
              <a:solidFill>
                <a:srgbClr val="9FC5E8"/>
              </a:solidFill>
            </a:endParaRPr>
          </a:p>
        </p:txBody>
      </p:sp>
      <p:sp>
        <p:nvSpPr>
          <p:cNvPr id="3" name="Shape 248"/>
          <p:cNvSpPr txBox="1">
            <a:spLocks/>
          </p:cNvSpPr>
          <p:nvPr/>
        </p:nvSpPr>
        <p:spPr>
          <a:xfrm>
            <a:off x="680067" y="194699"/>
            <a:ext cx="11163341" cy="1024356"/>
          </a:xfrm>
          <a:prstGeom prst="rect">
            <a:avLst/>
          </a:prstGeom>
          <a:noFill/>
          <a:ln>
            <a:noFill/>
          </a:ln>
        </p:spPr>
        <p:txBody>
          <a:bodyPr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600"/>
              </a:spcBef>
              <a:spcAft>
                <a:spcPts val="0"/>
              </a:spcAft>
              <a:buClr>
                <a:srgbClr val="6FA8DC"/>
              </a:buClr>
              <a:buSzPct val="100000"/>
              <a:buFont typeface="Roboto"/>
              <a:buChar char="▸"/>
              <a:defRPr sz="3000" b="0" i="0" u="none" strike="noStrike" cap="none">
                <a:solidFill>
                  <a:srgbClr val="073763"/>
                </a:solidFill>
                <a:latin typeface="Roboto"/>
                <a:ea typeface="Roboto"/>
                <a:cs typeface="Roboto"/>
                <a:sym typeface="Roboto"/>
              </a:defRPr>
            </a:lvl1pPr>
            <a:lvl2pPr marR="0" lvl="1" algn="l" rtl="0">
              <a:lnSpc>
                <a:spcPct val="100000"/>
              </a:lnSpc>
              <a:spcBef>
                <a:spcPts val="480"/>
              </a:spcBef>
              <a:spcAft>
                <a:spcPts val="0"/>
              </a:spcAft>
              <a:buClr>
                <a:srgbClr val="6FA8DC"/>
              </a:buClr>
              <a:buSzPct val="100000"/>
              <a:buFont typeface="Roboto"/>
              <a:buChar char="▹"/>
              <a:defRPr sz="2400" b="0" i="0" u="none" strike="noStrike" cap="none">
                <a:solidFill>
                  <a:srgbClr val="073763"/>
                </a:solidFill>
                <a:latin typeface="Roboto"/>
                <a:ea typeface="Roboto"/>
                <a:cs typeface="Roboto"/>
                <a:sym typeface="Roboto"/>
              </a:defRPr>
            </a:lvl2pPr>
            <a:lvl3pPr marR="0" lvl="2" algn="l" rtl="0">
              <a:lnSpc>
                <a:spcPct val="100000"/>
              </a:lnSpc>
              <a:spcBef>
                <a:spcPts val="480"/>
              </a:spcBef>
              <a:spcAft>
                <a:spcPts val="0"/>
              </a:spcAft>
              <a:buClr>
                <a:srgbClr val="6FA8DC"/>
              </a:buClr>
              <a:buSzPct val="100000"/>
              <a:buFont typeface="Roboto"/>
              <a:buNone/>
              <a:defRPr sz="2400" b="0" i="0" u="none" strike="noStrike" cap="none">
                <a:solidFill>
                  <a:srgbClr val="073763"/>
                </a:solidFill>
                <a:latin typeface="Roboto"/>
                <a:ea typeface="Roboto"/>
                <a:cs typeface="Roboto"/>
                <a:sym typeface="Roboto"/>
              </a:defRPr>
            </a:lvl3pPr>
            <a:lvl4pPr marR="0" lvl="3" algn="l" rtl="0">
              <a:lnSpc>
                <a:spcPct val="100000"/>
              </a:lnSpc>
              <a:spcBef>
                <a:spcPts val="360"/>
              </a:spcBef>
              <a:spcAft>
                <a:spcPts val="0"/>
              </a:spcAft>
              <a:buClr>
                <a:srgbClr val="6FA8DC"/>
              </a:buClr>
              <a:buSzPct val="100000"/>
              <a:buFont typeface="Roboto"/>
              <a:buNone/>
              <a:defRPr sz="1800" b="0" i="0" u="none" strike="noStrike" cap="none">
                <a:solidFill>
                  <a:srgbClr val="073763"/>
                </a:solidFill>
                <a:latin typeface="Roboto"/>
                <a:ea typeface="Roboto"/>
                <a:cs typeface="Roboto"/>
                <a:sym typeface="Roboto"/>
              </a:defRPr>
            </a:lvl4pPr>
            <a:lvl5pPr marR="0" lvl="4" algn="l" rtl="0">
              <a:lnSpc>
                <a:spcPct val="100000"/>
              </a:lnSpc>
              <a:spcBef>
                <a:spcPts val="360"/>
              </a:spcBef>
              <a:spcAft>
                <a:spcPts val="0"/>
              </a:spcAft>
              <a:buClr>
                <a:srgbClr val="073763"/>
              </a:buClr>
              <a:buSzPct val="100000"/>
              <a:buFont typeface="Roboto"/>
              <a:buNone/>
              <a:defRPr sz="1800" b="0" i="0" u="none" strike="noStrike" cap="none">
                <a:solidFill>
                  <a:srgbClr val="073763"/>
                </a:solidFill>
                <a:latin typeface="Roboto"/>
                <a:ea typeface="Roboto"/>
                <a:cs typeface="Roboto"/>
                <a:sym typeface="Roboto"/>
              </a:defRPr>
            </a:lvl5pPr>
            <a:lvl6pPr marR="0" lvl="5" algn="l" rtl="0">
              <a:lnSpc>
                <a:spcPct val="100000"/>
              </a:lnSpc>
              <a:spcBef>
                <a:spcPts val="360"/>
              </a:spcBef>
              <a:spcAft>
                <a:spcPts val="0"/>
              </a:spcAft>
              <a:buClr>
                <a:srgbClr val="073763"/>
              </a:buClr>
              <a:buSzPct val="100000"/>
              <a:buFont typeface="Roboto"/>
              <a:buNone/>
              <a:defRPr sz="1800" b="0" i="0" u="none" strike="noStrike" cap="none">
                <a:solidFill>
                  <a:srgbClr val="073763"/>
                </a:solidFill>
                <a:latin typeface="Roboto"/>
                <a:ea typeface="Roboto"/>
                <a:cs typeface="Roboto"/>
                <a:sym typeface="Roboto"/>
              </a:defRPr>
            </a:lvl6pPr>
            <a:lvl7pPr marR="0" lvl="6" algn="l" rtl="0">
              <a:lnSpc>
                <a:spcPct val="100000"/>
              </a:lnSpc>
              <a:spcBef>
                <a:spcPts val="360"/>
              </a:spcBef>
              <a:spcAft>
                <a:spcPts val="0"/>
              </a:spcAft>
              <a:buClr>
                <a:srgbClr val="073763"/>
              </a:buClr>
              <a:buSzPct val="100000"/>
              <a:buFont typeface="Roboto"/>
              <a:buNone/>
              <a:defRPr sz="1800" b="0" i="0" u="none" strike="noStrike" cap="none">
                <a:solidFill>
                  <a:srgbClr val="073763"/>
                </a:solidFill>
                <a:latin typeface="Roboto"/>
                <a:ea typeface="Roboto"/>
                <a:cs typeface="Roboto"/>
                <a:sym typeface="Roboto"/>
              </a:defRPr>
            </a:lvl7pPr>
            <a:lvl8pPr marR="0" lvl="7" algn="l" rtl="0">
              <a:lnSpc>
                <a:spcPct val="100000"/>
              </a:lnSpc>
              <a:spcBef>
                <a:spcPts val="360"/>
              </a:spcBef>
              <a:spcAft>
                <a:spcPts val="0"/>
              </a:spcAft>
              <a:buClr>
                <a:srgbClr val="073763"/>
              </a:buClr>
              <a:buSzPct val="100000"/>
              <a:buFont typeface="Roboto"/>
              <a:buNone/>
              <a:defRPr sz="1800" b="0" i="0" u="none" strike="noStrike" cap="none">
                <a:solidFill>
                  <a:srgbClr val="073763"/>
                </a:solidFill>
                <a:latin typeface="Roboto"/>
                <a:ea typeface="Roboto"/>
                <a:cs typeface="Roboto"/>
                <a:sym typeface="Roboto"/>
              </a:defRPr>
            </a:lvl8pPr>
            <a:lvl9pPr marR="0" lvl="8" algn="l" rtl="0">
              <a:lnSpc>
                <a:spcPct val="100000"/>
              </a:lnSpc>
              <a:spcBef>
                <a:spcPts val="360"/>
              </a:spcBef>
              <a:spcAft>
                <a:spcPts val="0"/>
              </a:spcAft>
              <a:buClr>
                <a:srgbClr val="073763"/>
              </a:buClr>
              <a:buSzPct val="100000"/>
              <a:buFont typeface="Roboto"/>
              <a:buNone/>
              <a:defRPr sz="1800" b="0" i="0" u="none" strike="noStrike" cap="none">
                <a:solidFill>
                  <a:srgbClr val="073763"/>
                </a:solidFill>
                <a:latin typeface="Roboto"/>
                <a:ea typeface="Roboto"/>
                <a:cs typeface="Roboto"/>
                <a:sym typeface="Roboto"/>
              </a:defRPr>
            </a:lvl9pPr>
          </a:lstStyle>
          <a:p>
            <a:pPr>
              <a:spcBef>
                <a:spcPts val="0"/>
              </a:spcBef>
              <a:buNone/>
            </a:pPr>
            <a:r>
              <a:rPr lang="en-US" sz="3200" b="1" dirty="0">
                <a:solidFill>
                  <a:srgbClr val="FF0000"/>
                </a:solidFill>
              </a:rPr>
              <a:t>Summary:  </a:t>
            </a:r>
            <a:r>
              <a:rPr lang="en-US" sz="3200" b="1" dirty="0"/>
              <a:t>Individual Taxpayers – Resident Citizen/Alien</a:t>
            </a:r>
            <a:endParaRPr lang="en" sz="3200" b="1" dirty="0"/>
          </a:p>
        </p:txBody>
      </p:sp>
      <p:graphicFrame>
        <p:nvGraphicFramePr>
          <p:cNvPr id="4" name="Table 3">
            <a:extLst>
              <a:ext uri="{FF2B5EF4-FFF2-40B4-BE49-F238E27FC236}">
                <a16:creationId xmlns:a16="http://schemas.microsoft.com/office/drawing/2014/main" xmlns="" id="{1D2DDCC3-B38E-40D3-A101-5730EB12B0F9}"/>
              </a:ext>
            </a:extLst>
          </p:cNvPr>
          <p:cNvGraphicFramePr>
            <a:graphicFrameLocks noGrp="1"/>
          </p:cNvGraphicFramePr>
          <p:nvPr>
            <p:extLst>
              <p:ext uri="{D42A27DB-BD31-4B8C-83A1-F6EECF244321}">
                <p14:modId xmlns:p14="http://schemas.microsoft.com/office/powerpoint/2010/main" xmlns="" val="1343996753"/>
              </p:ext>
            </p:extLst>
          </p:nvPr>
        </p:nvGraphicFramePr>
        <p:xfrm>
          <a:off x="382927" y="925514"/>
          <a:ext cx="11460481" cy="5132386"/>
        </p:xfrm>
        <a:graphic>
          <a:graphicData uri="http://schemas.openxmlformats.org/drawingml/2006/table">
            <a:tbl>
              <a:tblPr firstRow="1" bandRow="1">
                <a:tableStyleId>{5C22544A-7EE6-4342-B048-85BDC9FD1C3A}</a:tableStyleId>
              </a:tblPr>
              <a:tblGrid>
                <a:gridCol w="2074523">
                  <a:extLst>
                    <a:ext uri="{9D8B030D-6E8A-4147-A177-3AD203B41FA5}">
                      <a16:colId xmlns:a16="http://schemas.microsoft.com/office/drawing/2014/main" xmlns="" val="1589213947"/>
                    </a:ext>
                  </a:extLst>
                </a:gridCol>
                <a:gridCol w="1414463">
                  <a:extLst>
                    <a:ext uri="{9D8B030D-6E8A-4147-A177-3AD203B41FA5}">
                      <a16:colId xmlns:a16="http://schemas.microsoft.com/office/drawing/2014/main" xmlns="" val="1190961291"/>
                    </a:ext>
                  </a:extLst>
                </a:gridCol>
                <a:gridCol w="614362">
                  <a:extLst>
                    <a:ext uri="{9D8B030D-6E8A-4147-A177-3AD203B41FA5}">
                      <a16:colId xmlns:a16="http://schemas.microsoft.com/office/drawing/2014/main" xmlns="" val="3595487451"/>
                    </a:ext>
                  </a:extLst>
                </a:gridCol>
                <a:gridCol w="2591169">
                  <a:extLst>
                    <a:ext uri="{9D8B030D-6E8A-4147-A177-3AD203B41FA5}">
                      <a16:colId xmlns:a16="http://schemas.microsoft.com/office/drawing/2014/main" xmlns="" val="2600663186"/>
                    </a:ext>
                  </a:extLst>
                </a:gridCol>
                <a:gridCol w="4765964">
                  <a:extLst>
                    <a:ext uri="{9D8B030D-6E8A-4147-A177-3AD203B41FA5}">
                      <a16:colId xmlns:a16="http://schemas.microsoft.com/office/drawing/2014/main" xmlns="" val="2131352440"/>
                    </a:ext>
                  </a:extLst>
                </a:gridCol>
              </a:tblGrid>
              <a:tr h="733458">
                <a:tc>
                  <a:txBody>
                    <a:bodyPr/>
                    <a:lstStyle/>
                    <a:p>
                      <a:pPr algn="ctr"/>
                      <a:r>
                        <a:rPr lang="en-PH" sz="2000" dirty="0">
                          <a:latin typeface="Roboto" panose="020B0604020202020204" charset="0"/>
                          <a:ea typeface="Roboto" panose="020B0604020202020204" charset="0"/>
                        </a:rPr>
                        <a:t>Source of Income</a:t>
                      </a:r>
                      <a:endParaRPr lang="en-PH" sz="2000" b="1" dirty="0">
                        <a:solidFill>
                          <a:schemeClr val="tx1"/>
                        </a:solidFill>
                        <a:latin typeface="Roboto" panose="020B0604020202020204" charset="0"/>
                        <a:ea typeface="Roboto" panose="020B0604020202020204" charset="0"/>
                      </a:endParaRPr>
                    </a:p>
                  </a:txBody>
                  <a:tcPr marL="63284" marR="63284" marT="31641" marB="31641"/>
                </a:tc>
                <a:tc>
                  <a:txBody>
                    <a:bodyPr/>
                    <a:lstStyle/>
                    <a:p>
                      <a:pPr marL="0" indent="0" algn="ctr">
                        <a:tabLst>
                          <a:tab pos="285750" algn="l"/>
                        </a:tabLst>
                      </a:pPr>
                      <a:r>
                        <a:rPr lang="en-PH" sz="2000" dirty="0">
                          <a:latin typeface="Roboto" panose="020B0604020202020204" charset="0"/>
                          <a:ea typeface="Roboto" panose="020B0604020202020204" charset="0"/>
                        </a:rPr>
                        <a:t>Graduated IT Rates</a:t>
                      </a:r>
                      <a:endParaRPr lang="en-PH" sz="2000" b="1" dirty="0">
                        <a:solidFill>
                          <a:schemeClr val="tx1"/>
                        </a:solidFill>
                        <a:latin typeface="Roboto" panose="020B0604020202020204" charset="0"/>
                        <a:ea typeface="Roboto" panose="020B0604020202020204" charset="0"/>
                      </a:endParaRPr>
                    </a:p>
                  </a:txBody>
                  <a:tcPr marL="63284" marR="63284" marT="31641" marB="31641"/>
                </a:tc>
                <a:tc>
                  <a:txBody>
                    <a:bodyPr/>
                    <a:lstStyle/>
                    <a:p>
                      <a:pPr algn="ctr"/>
                      <a:r>
                        <a:rPr lang="en-PH" sz="2000" dirty="0">
                          <a:latin typeface="Roboto" panose="020B0604020202020204" charset="0"/>
                          <a:ea typeface="Roboto" panose="020B0604020202020204" charset="0"/>
                        </a:rPr>
                        <a:t>and/or</a:t>
                      </a:r>
                      <a:endParaRPr lang="en-PH" sz="2000" b="1" dirty="0">
                        <a:solidFill>
                          <a:schemeClr val="tx1"/>
                        </a:solidFill>
                        <a:latin typeface="Roboto" panose="020B0604020202020204" charset="0"/>
                        <a:ea typeface="Roboto" panose="020B0604020202020204" charset="0"/>
                      </a:endParaRPr>
                    </a:p>
                  </a:txBody>
                  <a:tcPr marL="63284" marR="63284" marT="31641" marB="31641"/>
                </a:tc>
                <a:tc>
                  <a:txBody>
                    <a:bodyPr/>
                    <a:lstStyle/>
                    <a:p>
                      <a:pPr algn="ctr"/>
                      <a:r>
                        <a:rPr lang="en-PH" sz="2000" dirty="0">
                          <a:latin typeface="Roboto" panose="020B0604020202020204" charset="0"/>
                          <a:ea typeface="Roboto" panose="020B0604020202020204" charset="0"/>
                        </a:rPr>
                        <a:t>8% IT Rates</a:t>
                      </a:r>
                      <a:endParaRPr lang="en-PH" sz="2000" b="1" dirty="0">
                        <a:solidFill>
                          <a:schemeClr val="tx1"/>
                        </a:solidFill>
                        <a:latin typeface="Roboto" panose="020B0604020202020204" charset="0"/>
                        <a:ea typeface="Roboto" panose="020B0604020202020204" charset="0"/>
                      </a:endParaRPr>
                    </a:p>
                  </a:txBody>
                  <a:tcPr marL="63284" marR="63284" marT="31641" marB="31641"/>
                </a:tc>
                <a:tc>
                  <a:txBody>
                    <a:bodyPr/>
                    <a:lstStyle/>
                    <a:p>
                      <a:pPr algn="ctr"/>
                      <a:r>
                        <a:rPr lang="en-PH" sz="2000" dirty="0">
                          <a:latin typeface="Roboto" panose="020B0604020202020204" charset="0"/>
                          <a:ea typeface="Roboto" panose="020B0604020202020204" charset="0"/>
                        </a:rPr>
                        <a:t>Remarks</a:t>
                      </a:r>
                      <a:endParaRPr lang="en-PH" sz="2000" b="1" dirty="0">
                        <a:solidFill>
                          <a:schemeClr val="tx1"/>
                        </a:solidFill>
                        <a:latin typeface="Roboto" panose="020B0604020202020204" charset="0"/>
                        <a:ea typeface="Roboto" panose="020B0604020202020204" charset="0"/>
                      </a:endParaRPr>
                    </a:p>
                  </a:txBody>
                  <a:tcPr marL="63284" marR="63284" marT="31641" marB="31641"/>
                </a:tc>
                <a:extLst>
                  <a:ext uri="{0D108BD9-81ED-4DB2-BD59-A6C34878D82A}">
                    <a16:rowId xmlns:a16="http://schemas.microsoft.com/office/drawing/2014/main" xmlns="" val="2758971476"/>
                  </a:ext>
                </a:extLst>
              </a:tr>
              <a:tr h="1098236">
                <a:tc>
                  <a:txBody>
                    <a:bodyPr/>
                    <a:lstStyle/>
                    <a:p>
                      <a:r>
                        <a:rPr lang="en-PH" sz="2000" dirty="0">
                          <a:latin typeface="Roboto" panose="020B0604020202020204" charset="0"/>
                          <a:ea typeface="Roboto" panose="020B0604020202020204" charset="0"/>
                        </a:rPr>
                        <a:t>Basis of IT</a:t>
                      </a:r>
                      <a:endParaRPr lang="en-PH" sz="2000" b="0" dirty="0">
                        <a:latin typeface="Roboto" panose="020B0604020202020204" charset="0"/>
                        <a:ea typeface="Roboto" panose="020B0604020202020204" charset="0"/>
                      </a:endParaRPr>
                    </a:p>
                  </a:txBody>
                  <a:tcPr marL="63284" marR="63284" marT="31641" marB="31641"/>
                </a:tc>
                <a:tc>
                  <a:txBody>
                    <a:bodyPr/>
                    <a:lstStyle/>
                    <a:p>
                      <a:r>
                        <a:rPr lang="en-PH" sz="2000" dirty="0">
                          <a:latin typeface="Roboto" panose="020B0604020202020204" charset="0"/>
                          <a:ea typeface="Roboto" panose="020B0604020202020204" charset="0"/>
                        </a:rPr>
                        <a:t>net taxable income</a:t>
                      </a:r>
                      <a:endParaRPr lang="en-PH" sz="2000" b="0" dirty="0">
                        <a:latin typeface="Roboto" panose="020B0604020202020204" charset="0"/>
                        <a:ea typeface="Roboto" panose="020B0604020202020204" charset="0"/>
                      </a:endParaRPr>
                    </a:p>
                  </a:txBody>
                  <a:tcPr marL="63284" marR="63284" marT="31641" marB="31641"/>
                </a:tc>
                <a:tc>
                  <a:txBody>
                    <a:bodyPr/>
                    <a:lstStyle/>
                    <a:p>
                      <a:endParaRPr lang="en-PH" sz="2000" b="0" dirty="0">
                        <a:latin typeface="Roboto" panose="020B0604020202020204" charset="0"/>
                        <a:ea typeface="Roboto" panose="020B0604020202020204" charset="0"/>
                      </a:endParaRPr>
                    </a:p>
                  </a:txBody>
                  <a:tcPr marL="63284" marR="63284" marT="31641" marB="31641"/>
                </a:tc>
                <a:tc>
                  <a:txBody>
                    <a:bodyPr/>
                    <a:lstStyle/>
                    <a:p>
                      <a:r>
                        <a:rPr lang="en-PH" sz="2000" dirty="0">
                          <a:latin typeface="Roboto" panose="020B0604020202020204" charset="0"/>
                          <a:ea typeface="Roboto" panose="020B0604020202020204" charset="0"/>
                        </a:rPr>
                        <a:t>gross sales/receipts and other non-operating income</a:t>
                      </a:r>
                      <a:endParaRPr lang="en-PH" sz="2000" b="0" dirty="0">
                        <a:latin typeface="Roboto" panose="020B0604020202020204" charset="0"/>
                        <a:ea typeface="Roboto" panose="020B0604020202020204" charset="0"/>
                      </a:endParaRPr>
                    </a:p>
                  </a:txBody>
                  <a:tcPr marL="63284" marR="63284" marT="31641" marB="31641"/>
                </a:tc>
                <a:tc>
                  <a:txBody>
                    <a:bodyPr/>
                    <a:lstStyle/>
                    <a:p>
                      <a:endParaRPr lang="en-PH" sz="2000" b="0" dirty="0">
                        <a:latin typeface="Roboto" panose="020B0604020202020204" charset="0"/>
                        <a:ea typeface="Roboto" panose="020B0604020202020204" charset="0"/>
                      </a:endParaRPr>
                    </a:p>
                  </a:txBody>
                  <a:tcPr marL="63284" marR="63284" marT="31641" marB="31641"/>
                </a:tc>
                <a:extLst>
                  <a:ext uri="{0D108BD9-81ED-4DB2-BD59-A6C34878D82A}">
                    <a16:rowId xmlns:a16="http://schemas.microsoft.com/office/drawing/2014/main" xmlns="" val="1866534090"/>
                  </a:ext>
                </a:extLst>
              </a:tr>
              <a:tr h="708970">
                <a:tc>
                  <a:txBody>
                    <a:bodyPr/>
                    <a:lstStyle/>
                    <a:p>
                      <a:pPr marL="282575" indent="-282575"/>
                      <a:r>
                        <a:rPr lang="en-PH" sz="2000" dirty="0">
                          <a:latin typeface="Roboto" panose="020B0604020202020204" charset="0"/>
                          <a:ea typeface="Roboto" panose="020B0604020202020204" charset="0"/>
                        </a:rPr>
                        <a:t>a.  </a:t>
                      </a:r>
                      <a:r>
                        <a:rPr lang="en-PH" sz="2000" dirty="0">
                          <a:solidFill>
                            <a:srgbClr val="FF0000"/>
                          </a:solidFill>
                          <a:latin typeface="Roboto" panose="020B0604020202020204" charset="0"/>
                          <a:ea typeface="Roboto" panose="020B0604020202020204" charset="0"/>
                        </a:rPr>
                        <a:t>Purely</a:t>
                      </a:r>
                      <a:r>
                        <a:rPr lang="en-PH" sz="2000" baseline="0" dirty="0">
                          <a:solidFill>
                            <a:srgbClr val="FF0000"/>
                          </a:solidFill>
                          <a:latin typeface="Roboto" panose="020B0604020202020204" charset="0"/>
                          <a:ea typeface="Roboto" panose="020B0604020202020204" charset="0"/>
                        </a:rPr>
                        <a:t> </a:t>
                      </a:r>
                      <a:r>
                        <a:rPr lang="en-PH" sz="2000" dirty="0">
                          <a:latin typeface="Roboto" panose="020B0604020202020204" charset="0"/>
                          <a:ea typeface="Roboto" panose="020B0604020202020204" charset="0"/>
                        </a:rPr>
                        <a:t>Compensation</a:t>
                      </a:r>
                      <a:endParaRPr lang="en-PH" sz="2000" b="0" dirty="0">
                        <a:latin typeface="Roboto" panose="020B0604020202020204" charset="0"/>
                        <a:ea typeface="Roboto" panose="020B0604020202020204" charset="0"/>
                      </a:endParaRPr>
                    </a:p>
                  </a:txBody>
                  <a:tcPr marL="63284" marR="63284" marT="31641" marB="31641"/>
                </a:tc>
                <a:tc>
                  <a:txBody>
                    <a:bodyPr/>
                    <a:lstStyle/>
                    <a:p>
                      <a:r>
                        <a:rPr lang="en-PH" sz="2000" dirty="0">
                          <a:latin typeface="Roboto" panose="020B0604020202020204" charset="0"/>
                          <a:ea typeface="Roboto" panose="020B0604020202020204" charset="0"/>
                        </a:rPr>
                        <a:t>Yes</a:t>
                      </a:r>
                      <a:endParaRPr lang="en-PH" sz="2000" b="0" dirty="0">
                        <a:latin typeface="Roboto" panose="020B0604020202020204" charset="0"/>
                        <a:ea typeface="Roboto" panose="020B0604020202020204" charset="0"/>
                      </a:endParaRPr>
                    </a:p>
                  </a:txBody>
                  <a:tcPr marL="63284" marR="63284" marT="31641" marB="31641"/>
                </a:tc>
                <a:tc>
                  <a:txBody>
                    <a:bodyPr/>
                    <a:lstStyle/>
                    <a:p>
                      <a:r>
                        <a:rPr lang="en-PH" sz="2000" dirty="0">
                          <a:latin typeface="Roboto" panose="020B0604020202020204" charset="0"/>
                          <a:ea typeface="Roboto" panose="020B0604020202020204" charset="0"/>
                        </a:rPr>
                        <a:t>n/a</a:t>
                      </a:r>
                      <a:endParaRPr lang="en-PH" sz="2000" b="0" dirty="0">
                        <a:latin typeface="Roboto" panose="020B0604020202020204" charset="0"/>
                        <a:ea typeface="Roboto" panose="020B0604020202020204" charset="0"/>
                      </a:endParaRPr>
                    </a:p>
                  </a:txBody>
                  <a:tcPr marL="63284" marR="63284" marT="31641" marB="31641"/>
                </a:tc>
                <a:tc>
                  <a:txBody>
                    <a:bodyPr/>
                    <a:lstStyle/>
                    <a:p>
                      <a:r>
                        <a:rPr lang="en-PH" sz="2000" dirty="0">
                          <a:latin typeface="Roboto" panose="020B0604020202020204" charset="0"/>
                          <a:ea typeface="Roboto" panose="020B0604020202020204" charset="0"/>
                        </a:rPr>
                        <a:t>n/a</a:t>
                      </a:r>
                      <a:endParaRPr lang="en-PH" sz="2000" b="0" dirty="0">
                        <a:latin typeface="Roboto" panose="020B0604020202020204" charset="0"/>
                        <a:ea typeface="Roboto" panose="020B0604020202020204" charset="0"/>
                      </a:endParaRPr>
                    </a:p>
                  </a:txBody>
                  <a:tcPr marL="63284" marR="63284" marT="31641" marB="31641"/>
                </a:tc>
                <a:tc>
                  <a:txBody>
                    <a:bodyPr/>
                    <a:lstStyle/>
                    <a:p>
                      <a:r>
                        <a:rPr lang="en-PH" sz="2000" dirty="0">
                          <a:latin typeface="Roboto" panose="020B0604020202020204" charset="0"/>
                          <a:ea typeface="Roboto" panose="020B0604020202020204" charset="0"/>
                        </a:rPr>
                        <a:t>No option</a:t>
                      </a:r>
                      <a:endParaRPr lang="en-PH" sz="2000" b="0" dirty="0">
                        <a:latin typeface="Roboto" panose="020B0604020202020204" charset="0"/>
                        <a:ea typeface="Roboto" panose="020B0604020202020204" charset="0"/>
                      </a:endParaRPr>
                    </a:p>
                  </a:txBody>
                  <a:tcPr marL="63284" marR="63284" marT="31641" marB="31641"/>
                </a:tc>
                <a:extLst>
                  <a:ext uri="{0D108BD9-81ED-4DB2-BD59-A6C34878D82A}">
                    <a16:rowId xmlns:a16="http://schemas.microsoft.com/office/drawing/2014/main" xmlns="" val="760494117"/>
                  </a:ext>
                </a:extLst>
              </a:tr>
              <a:tr h="2591722">
                <a:tc>
                  <a:txBody>
                    <a:bodyPr/>
                    <a:lstStyle/>
                    <a:p>
                      <a:pPr marL="357188" indent="-357188">
                        <a:buAutoNum type="alphaLcPeriod" startAt="2"/>
                      </a:pPr>
                      <a:r>
                        <a:rPr lang="en-PH" sz="2000" dirty="0">
                          <a:solidFill>
                            <a:srgbClr val="FF0000"/>
                          </a:solidFill>
                          <a:latin typeface="Roboto" panose="020B0604020202020204" charset="0"/>
                          <a:ea typeface="Roboto" panose="020B0604020202020204" charset="0"/>
                        </a:rPr>
                        <a:t>Purely</a:t>
                      </a:r>
                      <a:r>
                        <a:rPr lang="en-PH" sz="2000" dirty="0">
                          <a:latin typeface="Roboto" panose="020B0604020202020204" charset="0"/>
                          <a:ea typeface="Roboto" panose="020B0604020202020204" charset="0"/>
                        </a:rPr>
                        <a:t> Business/</a:t>
                      </a:r>
                    </a:p>
                    <a:p>
                      <a:pPr marL="357188" indent="0">
                        <a:buNone/>
                      </a:pPr>
                      <a:r>
                        <a:rPr lang="en-PH" sz="2000" dirty="0">
                          <a:latin typeface="Roboto" panose="020B0604020202020204" charset="0"/>
                          <a:ea typeface="Roboto" panose="020B0604020202020204" charset="0"/>
                        </a:rPr>
                        <a:t>Practice of Profession</a:t>
                      </a:r>
                      <a:endParaRPr lang="en-PH" sz="2000" b="0" dirty="0">
                        <a:latin typeface="Roboto" panose="020B0604020202020204" charset="0"/>
                        <a:ea typeface="Roboto" panose="020B0604020202020204" charset="0"/>
                      </a:endParaRPr>
                    </a:p>
                  </a:txBody>
                  <a:tcPr marL="63284" marR="63284" marT="31641" marB="31641"/>
                </a:tc>
                <a:tc>
                  <a:txBody>
                    <a:bodyPr/>
                    <a:lstStyle/>
                    <a:p>
                      <a:r>
                        <a:rPr lang="en-PH" sz="2000" dirty="0">
                          <a:latin typeface="Roboto" panose="020B0604020202020204" charset="0"/>
                          <a:ea typeface="Roboto" panose="020B0604020202020204" charset="0"/>
                        </a:rPr>
                        <a:t>Yes</a:t>
                      </a:r>
                      <a:endParaRPr lang="en-PH" sz="2000" b="0" dirty="0">
                        <a:latin typeface="Roboto" panose="020B0604020202020204" charset="0"/>
                        <a:ea typeface="Roboto" panose="020B0604020202020204" charset="0"/>
                      </a:endParaRPr>
                    </a:p>
                  </a:txBody>
                  <a:tcPr marL="63284" marR="63284" marT="31641" marB="31641"/>
                </a:tc>
                <a:tc>
                  <a:txBody>
                    <a:bodyPr/>
                    <a:lstStyle/>
                    <a:p>
                      <a:r>
                        <a:rPr lang="en-PH" sz="2000" dirty="0">
                          <a:latin typeface="Roboto" panose="020B0604020202020204" charset="0"/>
                          <a:ea typeface="Roboto" panose="020B0604020202020204" charset="0"/>
                        </a:rPr>
                        <a:t>OR </a:t>
                      </a:r>
                      <a:endParaRPr lang="en-PH" sz="2000" b="0" dirty="0">
                        <a:latin typeface="Roboto" panose="020B0604020202020204" charset="0"/>
                        <a:ea typeface="Roboto" panose="020B0604020202020204" charset="0"/>
                      </a:endParaRPr>
                    </a:p>
                  </a:txBody>
                  <a:tcPr marL="63284" marR="63284" marT="31641" marB="31641"/>
                </a:tc>
                <a:tc>
                  <a:txBody>
                    <a:bodyPr/>
                    <a:lstStyle/>
                    <a:p>
                      <a:r>
                        <a:rPr lang="en-PH" sz="2000" dirty="0">
                          <a:latin typeface="Roboto" panose="020B0604020202020204" charset="0"/>
                          <a:ea typeface="Roboto" panose="020B0604020202020204" charset="0"/>
                        </a:rPr>
                        <a:t>Yes, if qualified:  gross sales/receipts and other non-operating income did not exceed ₱3M threshold</a:t>
                      </a:r>
                      <a:endParaRPr lang="en-PH" sz="2000" b="0" dirty="0">
                        <a:latin typeface="Roboto" panose="020B0604020202020204" charset="0"/>
                        <a:ea typeface="Roboto" panose="020B0604020202020204" charset="0"/>
                      </a:endParaRPr>
                    </a:p>
                  </a:txBody>
                  <a:tcPr marL="63284" marR="63284" marT="31641" marB="3164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PH" sz="2000" dirty="0">
                          <a:latin typeface="Roboto" panose="020B0604020202020204" charset="0"/>
                          <a:ea typeface="Roboto" panose="020B0604020202020204" charset="0"/>
                        </a:rPr>
                        <a:t>Option when sales/receipts and other income did not exceed VAT threshold</a:t>
                      </a:r>
                      <a:r>
                        <a:rPr lang="en-PH" sz="2000" dirty="0" smtClean="0">
                          <a:latin typeface="Roboto" panose="020B0604020202020204" charset="0"/>
                          <a:ea typeface="Roboto" panose="020B0604020202020204"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lang="en-PH" sz="2000" dirty="0" smtClean="0">
                          <a:latin typeface="Roboto" panose="020B0604020202020204" charset="0"/>
                          <a:ea typeface="Roboto" panose="020B0604020202020204" charset="0"/>
                        </a:rPr>
                        <a:t>if  </a:t>
                      </a:r>
                      <a:r>
                        <a:rPr lang="en-PH" sz="2000" dirty="0">
                          <a:solidFill>
                            <a:srgbClr val="FF0000"/>
                          </a:solidFill>
                          <a:latin typeface="Roboto" panose="020B0604020202020204" charset="0"/>
                          <a:ea typeface="Roboto" panose="020B0604020202020204" charset="0"/>
                        </a:rPr>
                        <a:t>graduated</a:t>
                      </a:r>
                      <a:r>
                        <a:rPr lang="en-PH" sz="2000" dirty="0">
                          <a:latin typeface="Roboto" panose="020B0604020202020204" charset="0"/>
                          <a:ea typeface="Roboto" panose="020B0604020202020204" charset="0"/>
                        </a:rPr>
                        <a:t> IT rates – subject to applicable business tax/es; </a:t>
                      </a:r>
                      <a:endParaRPr lang="en-PH" sz="2000" dirty="0" smtClean="0">
                        <a:latin typeface="Roboto" panose="020B0604020202020204" charset="0"/>
                        <a:ea typeface="Roboto" panose="020B060402020202020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PH" sz="2000" dirty="0" smtClean="0">
                          <a:latin typeface="Roboto" panose="020B0604020202020204" charset="0"/>
                          <a:ea typeface="Roboto" panose="020B0604020202020204" charset="0"/>
                        </a:rPr>
                        <a:t>if </a:t>
                      </a:r>
                      <a:r>
                        <a:rPr lang="en-PH" sz="2000" dirty="0">
                          <a:solidFill>
                            <a:srgbClr val="FF0000"/>
                          </a:solidFill>
                          <a:latin typeface="Roboto" panose="020B0604020202020204" charset="0"/>
                          <a:ea typeface="Roboto" panose="020B0604020202020204" charset="0"/>
                        </a:rPr>
                        <a:t>8% IT </a:t>
                      </a:r>
                      <a:r>
                        <a:rPr lang="en-PH" sz="2000" dirty="0">
                          <a:latin typeface="Roboto" panose="020B0604020202020204" charset="0"/>
                          <a:ea typeface="Roboto" panose="020B0604020202020204" charset="0"/>
                        </a:rPr>
                        <a:t>rate- taxable on amount in excess of </a:t>
                      </a:r>
                      <a:r>
                        <a:rPr lang="en-PH" sz="2000" u="sng" dirty="0">
                          <a:latin typeface="Roboto" panose="020B0604020202020204" charset="0"/>
                          <a:ea typeface="Roboto" panose="020B0604020202020204" charset="0"/>
                        </a:rPr>
                        <a:t>₱250Th</a:t>
                      </a:r>
                      <a:r>
                        <a:rPr lang="en-PH" sz="2000" dirty="0">
                          <a:latin typeface="Roboto" panose="020B0604020202020204" charset="0"/>
                          <a:ea typeface="Roboto" panose="020B0604020202020204" charset="0"/>
                        </a:rPr>
                        <a:t> and  shall be in lieu of graduated rates and PT under Sec. 116</a:t>
                      </a:r>
                      <a:endParaRPr lang="en-PH" sz="2000" b="0" dirty="0">
                        <a:latin typeface="Roboto" panose="020B0604020202020204" charset="0"/>
                        <a:ea typeface="Roboto" panose="020B0604020202020204" charset="0"/>
                      </a:endParaRPr>
                    </a:p>
                  </a:txBody>
                  <a:tcPr marL="63284" marR="63284" marT="31641" marB="31641"/>
                </a:tc>
                <a:extLst>
                  <a:ext uri="{0D108BD9-81ED-4DB2-BD59-A6C34878D82A}">
                    <a16:rowId xmlns:a16="http://schemas.microsoft.com/office/drawing/2014/main" xmlns="" val="2604556244"/>
                  </a:ext>
                </a:extLst>
              </a:tr>
            </a:tbl>
          </a:graphicData>
        </a:graphic>
      </p:graphicFrame>
    </p:spTree>
    <p:extLst>
      <p:ext uri="{BB962C8B-B14F-4D97-AF65-F5344CB8AC3E}">
        <p14:creationId xmlns:p14="http://schemas.microsoft.com/office/powerpoint/2010/main" xmlns="" val="30084334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a:xfrm>
            <a:off x="145433" y="194699"/>
            <a:ext cx="2409600" cy="1670400"/>
          </a:xfrm>
        </p:spPr>
        <p:txBody>
          <a:bodyPr/>
          <a:lstStyle/>
          <a:p>
            <a:fld id="{00000000-1234-1234-1234-123412341234}" type="slidenum">
              <a:rPr lang="en" smtClean="0">
                <a:solidFill>
                  <a:srgbClr val="9FC5E8"/>
                </a:solidFill>
              </a:rPr>
              <a:pPr/>
              <a:t>26</a:t>
            </a:fld>
            <a:endParaRPr lang="en">
              <a:solidFill>
                <a:srgbClr val="9FC5E8"/>
              </a:solidFill>
            </a:endParaRPr>
          </a:p>
        </p:txBody>
      </p:sp>
      <p:graphicFrame>
        <p:nvGraphicFramePr>
          <p:cNvPr id="4" name="Table 3">
            <a:extLst>
              <a:ext uri="{FF2B5EF4-FFF2-40B4-BE49-F238E27FC236}">
                <a16:creationId xmlns:a16="http://schemas.microsoft.com/office/drawing/2014/main" xmlns="" id="{1D2DDCC3-B38E-40D3-A101-5730EB12B0F9}"/>
              </a:ext>
            </a:extLst>
          </p:cNvPr>
          <p:cNvGraphicFramePr>
            <a:graphicFrameLocks noGrp="1"/>
          </p:cNvGraphicFramePr>
          <p:nvPr>
            <p:extLst>
              <p:ext uri="{D42A27DB-BD31-4B8C-83A1-F6EECF244321}">
                <p14:modId xmlns:p14="http://schemas.microsoft.com/office/powerpoint/2010/main" xmlns="" val="3688996865"/>
              </p:ext>
            </p:extLst>
          </p:nvPr>
        </p:nvGraphicFramePr>
        <p:xfrm>
          <a:off x="0" y="525780"/>
          <a:ext cx="12192001" cy="6400800"/>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xmlns="" val="1589213947"/>
                    </a:ext>
                  </a:extLst>
                </a:gridCol>
                <a:gridCol w="2503714">
                  <a:extLst>
                    <a:ext uri="{9D8B030D-6E8A-4147-A177-3AD203B41FA5}">
                      <a16:colId xmlns:a16="http://schemas.microsoft.com/office/drawing/2014/main" xmlns="" val="1190961291"/>
                    </a:ext>
                  </a:extLst>
                </a:gridCol>
                <a:gridCol w="794657">
                  <a:extLst>
                    <a:ext uri="{9D8B030D-6E8A-4147-A177-3AD203B41FA5}">
                      <a16:colId xmlns:a16="http://schemas.microsoft.com/office/drawing/2014/main" xmlns="" val="3595487451"/>
                    </a:ext>
                  </a:extLst>
                </a:gridCol>
                <a:gridCol w="2670629">
                  <a:extLst>
                    <a:ext uri="{9D8B030D-6E8A-4147-A177-3AD203B41FA5}">
                      <a16:colId xmlns:a16="http://schemas.microsoft.com/office/drawing/2014/main" xmlns="" val="2600663186"/>
                    </a:ext>
                  </a:extLst>
                </a:gridCol>
                <a:gridCol w="3937001">
                  <a:extLst>
                    <a:ext uri="{9D8B030D-6E8A-4147-A177-3AD203B41FA5}">
                      <a16:colId xmlns:a16="http://schemas.microsoft.com/office/drawing/2014/main" xmlns="" val="2131352440"/>
                    </a:ext>
                  </a:extLst>
                </a:gridCol>
              </a:tblGrid>
              <a:tr h="552449">
                <a:tc>
                  <a:txBody>
                    <a:bodyPr/>
                    <a:lstStyle/>
                    <a:p>
                      <a:pPr algn="ctr"/>
                      <a:r>
                        <a:rPr lang="en-PH" sz="1900" dirty="0"/>
                        <a:t>Source of Income</a:t>
                      </a:r>
                      <a:endParaRPr lang="en-PH" sz="1900" b="0" dirty="0">
                        <a:solidFill>
                          <a:schemeClr val="tx1"/>
                        </a:solidFill>
                        <a:latin typeface="Roboto" panose="020B0604020202020204" charset="0"/>
                        <a:ea typeface="Roboto" panose="020B0604020202020204" charset="0"/>
                      </a:endParaRPr>
                    </a:p>
                  </a:txBody>
                  <a:tcPr marL="121920" marR="121920" marT="60960" marB="60960" anchor="ctr"/>
                </a:tc>
                <a:tc>
                  <a:txBody>
                    <a:bodyPr/>
                    <a:lstStyle/>
                    <a:p>
                      <a:pPr algn="ctr"/>
                      <a:r>
                        <a:rPr lang="en-PH" sz="1900" dirty="0"/>
                        <a:t>Graduated IT Rates</a:t>
                      </a:r>
                      <a:endParaRPr lang="en-PH" sz="1900" b="0" dirty="0">
                        <a:solidFill>
                          <a:schemeClr val="tx1"/>
                        </a:solidFill>
                        <a:latin typeface="Roboto" panose="020B0604020202020204" charset="0"/>
                        <a:ea typeface="Roboto" panose="020B0604020202020204" charset="0"/>
                      </a:endParaRPr>
                    </a:p>
                  </a:txBody>
                  <a:tcPr marL="121920" marR="121920" marT="60960" marB="60960" anchor="ctr"/>
                </a:tc>
                <a:tc>
                  <a:txBody>
                    <a:bodyPr/>
                    <a:lstStyle/>
                    <a:p>
                      <a:pPr algn="ctr"/>
                      <a:r>
                        <a:rPr lang="en-PH" sz="1900" dirty="0"/>
                        <a:t>and/</a:t>
                      </a:r>
                    </a:p>
                    <a:p>
                      <a:pPr algn="ctr"/>
                      <a:r>
                        <a:rPr lang="en-PH" sz="1900" dirty="0"/>
                        <a:t>or</a:t>
                      </a:r>
                      <a:endParaRPr lang="en-PH" sz="1900" b="0" dirty="0">
                        <a:solidFill>
                          <a:schemeClr val="tx1"/>
                        </a:solidFill>
                        <a:latin typeface="Roboto" panose="020B0604020202020204" charset="0"/>
                        <a:ea typeface="Roboto" panose="020B0604020202020204" charset="0"/>
                      </a:endParaRPr>
                    </a:p>
                  </a:txBody>
                  <a:tcPr marL="121920" marR="121920" marT="60960" marB="60960" anchor="ctr"/>
                </a:tc>
                <a:tc>
                  <a:txBody>
                    <a:bodyPr/>
                    <a:lstStyle/>
                    <a:p>
                      <a:pPr algn="ctr"/>
                      <a:r>
                        <a:rPr lang="en-PH" sz="1900" dirty="0"/>
                        <a:t>8% IT Rates</a:t>
                      </a:r>
                      <a:endParaRPr lang="en-PH" sz="1900" b="0" dirty="0">
                        <a:solidFill>
                          <a:schemeClr val="tx1"/>
                        </a:solidFill>
                        <a:latin typeface="Roboto" panose="020B0604020202020204" charset="0"/>
                        <a:ea typeface="Roboto" panose="020B0604020202020204" charset="0"/>
                      </a:endParaRPr>
                    </a:p>
                  </a:txBody>
                  <a:tcPr marL="121920" marR="121920" marT="60960" marB="60960" anchor="ctr"/>
                </a:tc>
                <a:tc>
                  <a:txBody>
                    <a:bodyPr/>
                    <a:lstStyle/>
                    <a:p>
                      <a:pPr algn="ctr"/>
                      <a:r>
                        <a:rPr lang="en-PH" sz="1900" dirty="0"/>
                        <a:t>Remarks</a:t>
                      </a:r>
                      <a:endParaRPr lang="en-PH" sz="1900" b="0" dirty="0">
                        <a:solidFill>
                          <a:schemeClr val="tx1"/>
                        </a:solidFill>
                        <a:latin typeface="Roboto" panose="020B0604020202020204" charset="0"/>
                        <a:ea typeface="Roboto" panose="020B0604020202020204" charset="0"/>
                      </a:endParaRPr>
                    </a:p>
                  </a:txBody>
                  <a:tcPr marL="121920" marR="121920" marT="60960" marB="60960" anchor="ctr"/>
                </a:tc>
                <a:extLst>
                  <a:ext uri="{0D108BD9-81ED-4DB2-BD59-A6C34878D82A}">
                    <a16:rowId xmlns:a16="http://schemas.microsoft.com/office/drawing/2014/main" xmlns="" val="2758971476"/>
                  </a:ext>
                </a:extLst>
              </a:tr>
              <a:tr h="640080">
                <a:tc>
                  <a:txBody>
                    <a:bodyPr/>
                    <a:lstStyle/>
                    <a:p>
                      <a:pPr marL="342900" indent="-342900">
                        <a:buFontTx/>
                        <a:buAutoNum type="alphaLcPeriod" startAt="3"/>
                      </a:pPr>
                      <a:r>
                        <a:rPr lang="en-PH" sz="1900" b="1" dirty="0">
                          <a:solidFill>
                            <a:srgbClr val="FF0000"/>
                          </a:solidFill>
                        </a:rPr>
                        <a:t>Mixed</a:t>
                      </a:r>
                      <a:r>
                        <a:rPr lang="en-PH" sz="1900" dirty="0"/>
                        <a:t> Income</a:t>
                      </a:r>
                    </a:p>
                    <a:p>
                      <a:pPr marL="0" indent="0">
                        <a:buFontTx/>
                        <a:buNone/>
                      </a:pPr>
                      <a:r>
                        <a:rPr lang="en-PH" sz="1900" dirty="0"/>
                        <a:t>      </a:t>
                      </a:r>
                      <a:r>
                        <a:rPr lang="en-PH" sz="1600" dirty="0"/>
                        <a:t>c1. compensation</a:t>
                      </a:r>
                      <a:endParaRPr lang="en-PH" sz="1600" b="0" dirty="0">
                        <a:latin typeface="Roboto" panose="020B0604020202020204" charset="0"/>
                        <a:ea typeface="Roboto" panose="020B0604020202020204" charset="0"/>
                      </a:endParaRPr>
                    </a:p>
                  </a:txBody>
                  <a:tcPr marL="121920" marR="121920" marT="60960" marB="60960"/>
                </a:tc>
                <a:tc>
                  <a:txBody>
                    <a:bodyPr/>
                    <a:lstStyle/>
                    <a:p>
                      <a:r>
                        <a:rPr lang="en-PH" sz="1900" dirty="0"/>
                        <a:t>Yes</a:t>
                      </a:r>
                      <a:endParaRPr lang="en-PH" sz="1900" b="0" dirty="0">
                        <a:latin typeface="Roboto" panose="020B0604020202020204" charset="0"/>
                        <a:ea typeface="Roboto" panose="020B0604020202020204" charset="0"/>
                      </a:endParaRPr>
                    </a:p>
                  </a:txBody>
                  <a:tcPr marL="121920" marR="121920" marT="60960" marB="60960" anchor="b"/>
                </a:tc>
                <a:tc>
                  <a:txBody>
                    <a:bodyPr/>
                    <a:lstStyle/>
                    <a:p>
                      <a:r>
                        <a:rPr lang="en-PH" sz="1900" dirty="0"/>
                        <a:t>n/a</a:t>
                      </a:r>
                      <a:endParaRPr lang="en-PH" sz="1900" b="0" dirty="0">
                        <a:latin typeface="Roboto" panose="020B0604020202020204" charset="0"/>
                        <a:ea typeface="Roboto" panose="020B0604020202020204" charset="0"/>
                      </a:endParaRPr>
                    </a:p>
                  </a:txBody>
                  <a:tcPr marL="121920" marR="121920" marT="60960" marB="60960" anchor="b"/>
                </a:tc>
                <a:tc>
                  <a:txBody>
                    <a:bodyPr/>
                    <a:lstStyle/>
                    <a:p>
                      <a:r>
                        <a:rPr lang="en-PH" sz="1900" dirty="0"/>
                        <a:t>n/a</a:t>
                      </a:r>
                      <a:endParaRPr lang="en-PH" sz="1900" b="0" dirty="0">
                        <a:latin typeface="Roboto" panose="020B0604020202020204" charset="0"/>
                        <a:ea typeface="Roboto" panose="020B0604020202020204" charset="0"/>
                      </a:endParaRPr>
                    </a:p>
                  </a:txBody>
                  <a:tcPr marL="121920" marR="121920" marT="60960" marB="60960" anchor="b"/>
                </a:tc>
                <a:tc>
                  <a:txBody>
                    <a:bodyPr/>
                    <a:lstStyle/>
                    <a:p>
                      <a:r>
                        <a:rPr lang="en-PH" sz="1900" dirty="0"/>
                        <a:t>No option</a:t>
                      </a:r>
                      <a:endParaRPr lang="en-PH" sz="1900" b="0" dirty="0">
                        <a:latin typeface="Roboto" panose="020B0604020202020204" charset="0"/>
                        <a:ea typeface="Roboto" panose="020B0604020202020204" charset="0"/>
                      </a:endParaRPr>
                    </a:p>
                  </a:txBody>
                  <a:tcPr marL="121920" marR="121920" marT="60960" marB="60960" anchor="b"/>
                </a:tc>
                <a:extLst>
                  <a:ext uri="{0D108BD9-81ED-4DB2-BD59-A6C34878D82A}">
                    <a16:rowId xmlns:a16="http://schemas.microsoft.com/office/drawing/2014/main" xmlns="" val="1866534090"/>
                  </a:ext>
                </a:extLst>
              </a:tr>
              <a:tr h="2352040">
                <a:tc>
                  <a:txBody>
                    <a:bodyPr/>
                    <a:lstStyle/>
                    <a:p>
                      <a:pPr marL="627063" marR="0" lvl="0" indent="-271463" algn="l" defTabSz="914400" rtl="0" eaLnBrk="1" fontAlgn="auto" latinLnBrk="0" hangingPunct="1">
                        <a:lnSpc>
                          <a:spcPct val="100000"/>
                        </a:lnSpc>
                        <a:spcBef>
                          <a:spcPts val="0"/>
                        </a:spcBef>
                        <a:spcAft>
                          <a:spcPts val="0"/>
                        </a:spcAft>
                        <a:buClrTx/>
                        <a:buSzTx/>
                        <a:buFontTx/>
                        <a:buNone/>
                        <a:tabLst/>
                        <a:defRPr/>
                      </a:pPr>
                      <a:r>
                        <a:rPr lang="en-PH" sz="1900" dirty="0"/>
                        <a:t>c2.  business/ practice of profession</a:t>
                      </a:r>
                      <a:endParaRPr lang="en-PH" sz="1900" b="0" dirty="0">
                        <a:latin typeface="Roboto" panose="020B0604020202020204" charset="0"/>
                        <a:ea typeface="Roboto" panose="020B0604020202020204" charset="0"/>
                      </a:endParaRPr>
                    </a:p>
                  </a:txBody>
                  <a:tcPr marL="121920" marR="121920" marT="60960" marB="60960"/>
                </a:tc>
                <a:tc>
                  <a:txBody>
                    <a:bodyPr/>
                    <a:lstStyle/>
                    <a:p>
                      <a:r>
                        <a:rPr lang="en-PH" sz="1900" dirty="0"/>
                        <a:t>Yes</a:t>
                      </a:r>
                      <a:endParaRPr lang="en-PH" sz="1900" b="0" dirty="0">
                        <a:latin typeface="Roboto" panose="020B0604020202020204" charset="0"/>
                        <a:ea typeface="Roboto" panose="020B0604020202020204" charset="0"/>
                      </a:endParaRPr>
                    </a:p>
                  </a:txBody>
                  <a:tcPr marL="121920" marR="121920" marT="60960" marB="60960"/>
                </a:tc>
                <a:tc>
                  <a:txBody>
                    <a:bodyPr/>
                    <a:lstStyle/>
                    <a:p>
                      <a:r>
                        <a:rPr lang="en-PH" sz="1900" dirty="0"/>
                        <a:t>or</a:t>
                      </a:r>
                      <a:endParaRPr lang="en-PH" sz="1900" b="0" dirty="0">
                        <a:latin typeface="Roboto" panose="020B0604020202020204" charset="0"/>
                        <a:ea typeface="Roboto" panose="020B0604020202020204" charset="0"/>
                      </a:endParaRPr>
                    </a:p>
                  </a:txBody>
                  <a:tcPr marL="121920" marR="121920" marT="60960" marB="60960"/>
                </a:tc>
                <a:tc>
                  <a:txBody>
                    <a:bodyPr/>
                    <a:lstStyle/>
                    <a:p>
                      <a:r>
                        <a:rPr lang="en-PH" sz="1900" dirty="0"/>
                        <a:t>Yes, if qualified:  gross sales/receipts and other non-operating income did not exceed ₱3M threshold</a:t>
                      </a:r>
                      <a:endParaRPr lang="en-PH" sz="1900" b="0" dirty="0">
                        <a:latin typeface="Roboto" panose="020B0604020202020204" charset="0"/>
                        <a:ea typeface="Roboto" panose="020B0604020202020204" charset="0"/>
                      </a:endParaRPr>
                    </a:p>
                  </a:txBody>
                  <a:tcPr marL="121920" marR="121920" marT="60960" marB="60960"/>
                </a:tc>
                <a:tc>
                  <a:txBody>
                    <a:bodyPr/>
                    <a:lstStyle/>
                    <a:p>
                      <a:r>
                        <a:rPr lang="en-PH" sz="1900" dirty="0"/>
                        <a:t>Option available to taxpayers who </a:t>
                      </a:r>
                      <a:r>
                        <a:rPr lang="en-PH" sz="1900" dirty="0">
                          <a:solidFill>
                            <a:srgbClr val="FF0000"/>
                          </a:solidFill>
                        </a:rPr>
                        <a:t>did not exceed </a:t>
                      </a:r>
                      <a:r>
                        <a:rPr lang="en-PH" sz="1900" dirty="0"/>
                        <a:t>VAT threshold: </a:t>
                      </a:r>
                      <a:endParaRPr lang="en-PH" sz="1900" dirty="0" smtClean="0"/>
                    </a:p>
                    <a:p>
                      <a:r>
                        <a:rPr lang="en-PH" sz="1900" dirty="0" smtClean="0"/>
                        <a:t>1</a:t>
                      </a:r>
                      <a:r>
                        <a:rPr lang="en-PH" sz="1900" dirty="0"/>
                        <a:t>. if  graduated IT rates – subject to applicable business tax/es; or 2.  if 8% IT rate- based on entire gross amount and the IT rate is in lieu of graduated income tax rates &amp; PT-Sec. 116 </a:t>
                      </a:r>
                      <a:endParaRPr lang="en-PH" sz="1900" b="0" dirty="0">
                        <a:latin typeface="Roboto" panose="020B0604020202020204" charset="0"/>
                        <a:ea typeface="Roboto" panose="020B0604020202020204" charset="0"/>
                      </a:endParaRPr>
                    </a:p>
                  </a:txBody>
                  <a:tcPr marL="121920" marR="121920" marT="60960" marB="60960"/>
                </a:tc>
                <a:extLst>
                  <a:ext uri="{0D108BD9-81ED-4DB2-BD59-A6C34878D82A}">
                    <a16:rowId xmlns:a16="http://schemas.microsoft.com/office/drawing/2014/main" xmlns="" val="760494117"/>
                  </a:ext>
                </a:extLst>
              </a:tr>
              <a:tr h="2266575">
                <a:tc>
                  <a:txBody>
                    <a:bodyPr/>
                    <a:lstStyle/>
                    <a:p>
                      <a:pPr marL="0" indent="0">
                        <a:buNone/>
                      </a:pPr>
                      <a:endParaRPr lang="en-PH" sz="1600" b="0" dirty="0">
                        <a:latin typeface="Roboto" panose="020B0604020202020204" charset="0"/>
                        <a:ea typeface="Roboto" panose="020B0604020202020204" charset="0"/>
                      </a:endParaRPr>
                    </a:p>
                  </a:txBody>
                  <a:tcPr marL="121920" marR="121920" marT="60960" marB="60960"/>
                </a:tc>
                <a:tc>
                  <a:txBody>
                    <a:bodyPr/>
                    <a:lstStyle/>
                    <a:p>
                      <a:r>
                        <a:rPr lang="en-PH" sz="1800" dirty="0"/>
                        <a:t>Note:  If both under graduated IT rates – income tax due is based on the sum of both the taxable income from compensation and business/profession</a:t>
                      </a:r>
                      <a:endParaRPr lang="en-PH" sz="1800" b="0" dirty="0">
                        <a:latin typeface="Roboto" panose="020B0604020202020204" charset="0"/>
                        <a:ea typeface="Roboto" panose="020B0604020202020204" charset="0"/>
                      </a:endParaRPr>
                    </a:p>
                  </a:txBody>
                  <a:tcPr marL="121920" marR="121920" marT="60960" marB="60960"/>
                </a:tc>
                <a:tc>
                  <a:txBody>
                    <a:bodyPr/>
                    <a:lstStyle/>
                    <a:p>
                      <a:endParaRPr lang="en-PH" sz="1600" b="0" dirty="0">
                        <a:latin typeface="Roboto" panose="020B0604020202020204" charset="0"/>
                        <a:ea typeface="Roboto" panose="020B0604020202020204" charset="0"/>
                      </a:endParaRPr>
                    </a:p>
                  </a:txBody>
                  <a:tcPr marL="121920" marR="121920" marT="60960" marB="609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PH" sz="1600" dirty="0"/>
                        <a:t>Note: Total Income Tax Due is the sum of the Income tax due from compensation (graduated), and the income tax due from business/practice of profession</a:t>
                      </a:r>
                      <a:r>
                        <a:rPr lang="en-PH" sz="1600" baseline="0" dirty="0"/>
                        <a:t> </a:t>
                      </a:r>
                      <a:r>
                        <a:rPr lang="en-PH" sz="1600" dirty="0"/>
                        <a:t>(8% of gross sales/receipts &amp; other non-operating income)</a:t>
                      </a:r>
                      <a:endParaRPr lang="en-PH" sz="1600" b="0" dirty="0">
                        <a:latin typeface="Roboto" panose="020B0604020202020204" charset="0"/>
                        <a:ea typeface="Roboto" panose="020B0604020202020204" charset="0"/>
                      </a:endParaRPr>
                    </a:p>
                  </a:txBody>
                  <a:tcPr marL="121920" marR="121920" marT="60960" marB="6096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PH" sz="1900" dirty="0"/>
                        <a:t>For business/practice of profession:</a:t>
                      </a:r>
                      <a:r>
                        <a:rPr lang="en-PH" sz="1900" baseline="0" dirty="0"/>
                        <a:t> in case of </a:t>
                      </a:r>
                      <a:r>
                        <a:rPr lang="en-PH" sz="1900" baseline="0" dirty="0">
                          <a:solidFill>
                            <a:srgbClr val="FF0000"/>
                          </a:solidFill>
                        </a:rPr>
                        <a:t>deductions under the graduated IT rate </a:t>
                      </a:r>
                      <a:r>
                        <a:rPr lang="en-PH" sz="1900" baseline="0" dirty="0"/>
                        <a:t>- </a:t>
                      </a:r>
                      <a:r>
                        <a:rPr lang="en-PH" sz="1900" dirty="0"/>
                        <a:t>option to elect </a:t>
                      </a:r>
                      <a:r>
                        <a:rPr lang="en-PH" sz="1900" dirty="0">
                          <a:solidFill>
                            <a:srgbClr val="FF0000"/>
                          </a:solidFill>
                        </a:rPr>
                        <a:t>itemized or OSD </a:t>
                      </a:r>
                      <a:r>
                        <a:rPr lang="en-PH" sz="1900" dirty="0"/>
                        <a:t>to compute the net taxable income subject to income tax</a:t>
                      </a:r>
                      <a:endParaRPr lang="en-PH" sz="1900" b="0" dirty="0">
                        <a:latin typeface="Roboto" panose="020B0604020202020204" charset="0"/>
                        <a:ea typeface="Roboto" panose="020B0604020202020204" charset="0"/>
                      </a:endParaRPr>
                    </a:p>
                  </a:txBody>
                  <a:tcPr marL="121920" marR="121920" marT="60960" marB="60960"/>
                </a:tc>
                <a:extLst>
                  <a:ext uri="{0D108BD9-81ED-4DB2-BD59-A6C34878D82A}">
                    <a16:rowId xmlns:a16="http://schemas.microsoft.com/office/drawing/2014/main" xmlns="" val="2604556244"/>
                  </a:ext>
                </a:extLst>
              </a:tr>
            </a:tbl>
          </a:graphicData>
        </a:graphic>
      </p:graphicFrame>
      <p:sp>
        <p:nvSpPr>
          <p:cNvPr id="5" name="Shape 248"/>
          <p:cNvSpPr txBox="1">
            <a:spLocks/>
          </p:cNvSpPr>
          <p:nvPr/>
        </p:nvSpPr>
        <p:spPr>
          <a:xfrm>
            <a:off x="693220" y="-76200"/>
            <a:ext cx="11163341" cy="991055"/>
          </a:xfrm>
          <a:prstGeom prst="rect">
            <a:avLst/>
          </a:prstGeom>
          <a:noFill/>
          <a:ln>
            <a:noFill/>
          </a:ln>
        </p:spPr>
        <p:txBody>
          <a:bodyPr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600"/>
              </a:spcBef>
              <a:spcAft>
                <a:spcPts val="0"/>
              </a:spcAft>
              <a:buClr>
                <a:srgbClr val="6FA8DC"/>
              </a:buClr>
              <a:buSzPct val="100000"/>
              <a:buFont typeface="Roboto"/>
              <a:buChar char="▸"/>
              <a:defRPr sz="3000" b="0" i="0" u="none" strike="noStrike" cap="none">
                <a:solidFill>
                  <a:srgbClr val="073763"/>
                </a:solidFill>
                <a:latin typeface="Roboto"/>
                <a:ea typeface="Roboto"/>
                <a:cs typeface="Roboto"/>
                <a:sym typeface="Roboto"/>
              </a:defRPr>
            </a:lvl1pPr>
            <a:lvl2pPr marR="0" lvl="1" algn="l" rtl="0">
              <a:lnSpc>
                <a:spcPct val="100000"/>
              </a:lnSpc>
              <a:spcBef>
                <a:spcPts val="480"/>
              </a:spcBef>
              <a:spcAft>
                <a:spcPts val="0"/>
              </a:spcAft>
              <a:buClr>
                <a:srgbClr val="6FA8DC"/>
              </a:buClr>
              <a:buSzPct val="100000"/>
              <a:buFont typeface="Roboto"/>
              <a:buChar char="▹"/>
              <a:defRPr sz="2400" b="0" i="0" u="none" strike="noStrike" cap="none">
                <a:solidFill>
                  <a:srgbClr val="073763"/>
                </a:solidFill>
                <a:latin typeface="Roboto"/>
                <a:ea typeface="Roboto"/>
                <a:cs typeface="Roboto"/>
                <a:sym typeface="Roboto"/>
              </a:defRPr>
            </a:lvl2pPr>
            <a:lvl3pPr marR="0" lvl="2" algn="l" rtl="0">
              <a:lnSpc>
                <a:spcPct val="100000"/>
              </a:lnSpc>
              <a:spcBef>
                <a:spcPts val="480"/>
              </a:spcBef>
              <a:spcAft>
                <a:spcPts val="0"/>
              </a:spcAft>
              <a:buClr>
                <a:srgbClr val="6FA8DC"/>
              </a:buClr>
              <a:buSzPct val="100000"/>
              <a:buFont typeface="Roboto"/>
              <a:buNone/>
              <a:defRPr sz="2400" b="0" i="0" u="none" strike="noStrike" cap="none">
                <a:solidFill>
                  <a:srgbClr val="073763"/>
                </a:solidFill>
                <a:latin typeface="Roboto"/>
                <a:ea typeface="Roboto"/>
                <a:cs typeface="Roboto"/>
                <a:sym typeface="Roboto"/>
              </a:defRPr>
            </a:lvl3pPr>
            <a:lvl4pPr marR="0" lvl="3" algn="l" rtl="0">
              <a:lnSpc>
                <a:spcPct val="100000"/>
              </a:lnSpc>
              <a:spcBef>
                <a:spcPts val="360"/>
              </a:spcBef>
              <a:spcAft>
                <a:spcPts val="0"/>
              </a:spcAft>
              <a:buClr>
                <a:srgbClr val="6FA8DC"/>
              </a:buClr>
              <a:buSzPct val="100000"/>
              <a:buFont typeface="Roboto"/>
              <a:buNone/>
              <a:defRPr sz="1800" b="0" i="0" u="none" strike="noStrike" cap="none">
                <a:solidFill>
                  <a:srgbClr val="073763"/>
                </a:solidFill>
                <a:latin typeface="Roboto"/>
                <a:ea typeface="Roboto"/>
                <a:cs typeface="Roboto"/>
                <a:sym typeface="Roboto"/>
              </a:defRPr>
            </a:lvl4pPr>
            <a:lvl5pPr marR="0" lvl="4" algn="l" rtl="0">
              <a:lnSpc>
                <a:spcPct val="100000"/>
              </a:lnSpc>
              <a:spcBef>
                <a:spcPts val="360"/>
              </a:spcBef>
              <a:spcAft>
                <a:spcPts val="0"/>
              </a:spcAft>
              <a:buClr>
                <a:srgbClr val="073763"/>
              </a:buClr>
              <a:buSzPct val="100000"/>
              <a:buFont typeface="Roboto"/>
              <a:buNone/>
              <a:defRPr sz="1800" b="0" i="0" u="none" strike="noStrike" cap="none">
                <a:solidFill>
                  <a:srgbClr val="073763"/>
                </a:solidFill>
                <a:latin typeface="Roboto"/>
                <a:ea typeface="Roboto"/>
                <a:cs typeface="Roboto"/>
                <a:sym typeface="Roboto"/>
              </a:defRPr>
            </a:lvl5pPr>
            <a:lvl6pPr marR="0" lvl="5" algn="l" rtl="0">
              <a:lnSpc>
                <a:spcPct val="100000"/>
              </a:lnSpc>
              <a:spcBef>
                <a:spcPts val="360"/>
              </a:spcBef>
              <a:spcAft>
                <a:spcPts val="0"/>
              </a:spcAft>
              <a:buClr>
                <a:srgbClr val="073763"/>
              </a:buClr>
              <a:buSzPct val="100000"/>
              <a:buFont typeface="Roboto"/>
              <a:buNone/>
              <a:defRPr sz="1800" b="0" i="0" u="none" strike="noStrike" cap="none">
                <a:solidFill>
                  <a:srgbClr val="073763"/>
                </a:solidFill>
                <a:latin typeface="Roboto"/>
                <a:ea typeface="Roboto"/>
                <a:cs typeface="Roboto"/>
                <a:sym typeface="Roboto"/>
              </a:defRPr>
            </a:lvl6pPr>
            <a:lvl7pPr marR="0" lvl="6" algn="l" rtl="0">
              <a:lnSpc>
                <a:spcPct val="100000"/>
              </a:lnSpc>
              <a:spcBef>
                <a:spcPts val="360"/>
              </a:spcBef>
              <a:spcAft>
                <a:spcPts val="0"/>
              </a:spcAft>
              <a:buClr>
                <a:srgbClr val="073763"/>
              </a:buClr>
              <a:buSzPct val="100000"/>
              <a:buFont typeface="Roboto"/>
              <a:buNone/>
              <a:defRPr sz="1800" b="0" i="0" u="none" strike="noStrike" cap="none">
                <a:solidFill>
                  <a:srgbClr val="073763"/>
                </a:solidFill>
                <a:latin typeface="Roboto"/>
                <a:ea typeface="Roboto"/>
                <a:cs typeface="Roboto"/>
                <a:sym typeface="Roboto"/>
              </a:defRPr>
            </a:lvl7pPr>
            <a:lvl8pPr marR="0" lvl="7" algn="l" rtl="0">
              <a:lnSpc>
                <a:spcPct val="100000"/>
              </a:lnSpc>
              <a:spcBef>
                <a:spcPts val="360"/>
              </a:spcBef>
              <a:spcAft>
                <a:spcPts val="0"/>
              </a:spcAft>
              <a:buClr>
                <a:srgbClr val="073763"/>
              </a:buClr>
              <a:buSzPct val="100000"/>
              <a:buFont typeface="Roboto"/>
              <a:buNone/>
              <a:defRPr sz="1800" b="0" i="0" u="none" strike="noStrike" cap="none">
                <a:solidFill>
                  <a:srgbClr val="073763"/>
                </a:solidFill>
                <a:latin typeface="Roboto"/>
                <a:ea typeface="Roboto"/>
                <a:cs typeface="Roboto"/>
                <a:sym typeface="Roboto"/>
              </a:defRPr>
            </a:lvl8pPr>
            <a:lvl9pPr marR="0" lvl="8" algn="l" rtl="0">
              <a:lnSpc>
                <a:spcPct val="100000"/>
              </a:lnSpc>
              <a:spcBef>
                <a:spcPts val="360"/>
              </a:spcBef>
              <a:spcAft>
                <a:spcPts val="0"/>
              </a:spcAft>
              <a:buClr>
                <a:srgbClr val="073763"/>
              </a:buClr>
              <a:buSzPct val="100000"/>
              <a:buFont typeface="Roboto"/>
              <a:buNone/>
              <a:defRPr sz="1800" b="0" i="0" u="none" strike="noStrike" cap="none">
                <a:solidFill>
                  <a:srgbClr val="073763"/>
                </a:solidFill>
                <a:latin typeface="Roboto"/>
                <a:ea typeface="Roboto"/>
                <a:cs typeface="Roboto"/>
                <a:sym typeface="Roboto"/>
              </a:defRPr>
            </a:lvl9pPr>
          </a:lstStyle>
          <a:p>
            <a:pPr>
              <a:spcBef>
                <a:spcPts val="0"/>
              </a:spcBef>
              <a:buNone/>
            </a:pPr>
            <a:r>
              <a:rPr lang="en-US" sz="3200" b="1" dirty="0">
                <a:solidFill>
                  <a:srgbClr val="FF0000"/>
                </a:solidFill>
              </a:rPr>
              <a:t>Summary:  </a:t>
            </a:r>
            <a:r>
              <a:rPr lang="en-US" sz="3200" b="1" dirty="0"/>
              <a:t>Individual Taxpayers – Resident Citizen/Alien</a:t>
            </a:r>
            <a:endParaRPr lang="en" sz="3200" b="1" dirty="0"/>
          </a:p>
        </p:txBody>
      </p:sp>
      <p:sp>
        <p:nvSpPr>
          <p:cNvPr id="3" name="Arrow: Down 2">
            <a:extLst>
              <a:ext uri="{FF2B5EF4-FFF2-40B4-BE49-F238E27FC236}">
                <a16:creationId xmlns:a16="http://schemas.microsoft.com/office/drawing/2014/main" xmlns="" id="{E853A422-7C1E-40D4-A170-B9BF6C76DE67}"/>
              </a:ext>
            </a:extLst>
          </p:cNvPr>
          <p:cNvSpPr/>
          <p:nvPr/>
        </p:nvSpPr>
        <p:spPr>
          <a:xfrm>
            <a:off x="2984040" y="1666567"/>
            <a:ext cx="319600" cy="26462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sz="2400" dirty="0"/>
          </a:p>
        </p:txBody>
      </p:sp>
      <p:sp>
        <p:nvSpPr>
          <p:cNvPr id="7" name="Arrow: Down 6">
            <a:extLst>
              <a:ext uri="{FF2B5EF4-FFF2-40B4-BE49-F238E27FC236}">
                <a16:creationId xmlns:a16="http://schemas.microsoft.com/office/drawing/2014/main" xmlns="" id="{6BF561DA-6BA8-48A2-B23E-B8D4583A7366}"/>
              </a:ext>
            </a:extLst>
          </p:cNvPr>
          <p:cNvSpPr/>
          <p:nvPr/>
        </p:nvSpPr>
        <p:spPr>
          <a:xfrm>
            <a:off x="6593298" y="3751580"/>
            <a:ext cx="325309" cy="5865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sz="2400" dirty="0"/>
          </a:p>
        </p:txBody>
      </p:sp>
      <p:sp>
        <p:nvSpPr>
          <p:cNvPr id="9" name="Arrow: Bent 8">
            <a:extLst>
              <a:ext uri="{FF2B5EF4-FFF2-40B4-BE49-F238E27FC236}">
                <a16:creationId xmlns:a16="http://schemas.microsoft.com/office/drawing/2014/main" xmlns="" id="{0F832D15-EB77-41BD-96CE-A20ABFB9416C}"/>
              </a:ext>
            </a:extLst>
          </p:cNvPr>
          <p:cNvSpPr/>
          <p:nvPr/>
        </p:nvSpPr>
        <p:spPr>
          <a:xfrm rot="5400000">
            <a:off x="4916049" y="24663"/>
            <a:ext cx="626122" cy="3378995"/>
          </a:xfrm>
          <a:prstGeom prst="bentArrow">
            <a:avLst>
              <a:gd name="adj1" fmla="val 25000"/>
              <a:gd name="adj2" fmla="val 28805"/>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sz="2400" dirty="0">
              <a:solidFill>
                <a:schemeClr val="tx1"/>
              </a:solidFill>
            </a:endParaRPr>
          </a:p>
        </p:txBody>
      </p:sp>
    </p:spTree>
    <p:extLst>
      <p:ext uri="{BB962C8B-B14F-4D97-AF65-F5344CB8AC3E}">
        <p14:creationId xmlns:p14="http://schemas.microsoft.com/office/powerpoint/2010/main" xmlns="" val="20757939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8" name="Rectangle 7"/>
          <p:cNvSpPr/>
          <p:nvPr/>
        </p:nvSpPr>
        <p:spPr>
          <a:xfrm>
            <a:off x="0" y="1"/>
            <a:ext cx="12192000" cy="68579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sz="3200" kern="0" dirty="0">
              <a:solidFill>
                <a:srgbClr val="FFFFFF"/>
              </a:solidFill>
              <a:sym typeface="Arial"/>
            </a:endParaRPr>
          </a:p>
        </p:txBody>
      </p:sp>
      <p:pic>
        <p:nvPicPr>
          <p:cNvPr id="11" name="Picture 10"/>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648919" y="5989423"/>
            <a:ext cx="1308047" cy="849044"/>
          </a:xfrm>
          <a:prstGeom prst="rect">
            <a:avLst/>
          </a:prstGeom>
        </p:spPr>
      </p:pic>
      <p:pic>
        <p:nvPicPr>
          <p:cNvPr id="16" name="Content Placeholder 6"/>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6765079" y="1360713"/>
            <a:ext cx="5407148" cy="3913265"/>
          </a:xfrm>
          <a:prstGeom prst="rect">
            <a:avLst/>
          </a:prstGeom>
        </p:spPr>
      </p:pic>
      <p:pic>
        <p:nvPicPr>
          <p:cNvPr id="2" name="Picture 1"/>
          <p:cNvPicPr>
            <a:picLocks noChangeAspect="1"/>
          </p:cNvPicPr>
          <p:nvPr/>
        </p:nvPicPr>
        <p:blipFill>
          <a:blip r:embed="rId5" cstate="print"/>
          <a:stretch>
            <a:fillRect/>
          </a:stretch>
        </p:blipFill>
        <p:spPr>
          <a:xfrm>
            <a:off x="10909466" y="6126895"/>
            <a:ext cx="1167759" cy="605768"/>
          </a:xfrm>
          <a:prstGeom prst="rect">
            <a:avLst/>
          </a:prstGeom>
        </p:spPr>
      </p:pic>
      <p:sp>
        <p:nvSpPr>
          <p:cNvPr id="9" name="Shape 68"/>
          <p:cNvSpPr txBox="1">
            <a:spLocks/>
          </p:cNvSpPr>
          <p:nvPr/>
        </p:nvSpPr>
        <p:spPr>
          <a:xfrm>
            <a:off x="101838" y="4234545"/>
            <a:ext cx="6375400" cy="1244650"/>
          </a:xfrm>
          <a:prstGeom prst="rect">
            <a:avLst/>
          </a:prstGeom>
        </p:spPr>
        <p:txBody>
          <a:bodyPr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r"/>
            <a:endParaRPr lang="en-PH" sz="2133" b="1" kern="0" dirty="0"/>
          </a:p>
          <a:p>
            <a:pPr algn="r"/>
            <a:r>
              <a:rPr lang="en-PH" sz="2133" b="1" kern="0" dirty="0" smtClean="0"/>
              <a:t>26 April </a:t>
            </a:r>
            <a:r>
              <a:rPr lang="en-PH" sz="2133" b="1" kern="0" dirty="0"/>
              <a:t>2018</a:t>
            </a:r>
          </a:p>
          <a:p>
            <a:pPr algn="r"/>
            <a:r>
              <a:rPr lang="en-PH" sz="2133" b="1" kern="0" dirty="0"/>
              <a:t>Atty. Elenita B. Quimosing</a:t>
            </a:r>
            <a:endParaRPr lang="en-PH" sz="2133" kern="0" dirty="0"/>
          </a:p>
        </p:txBody>
      </p:sp>
      <p:sp>
        <p:nvSpPr>
          <p:cNvPr id="10" name="Shape 61"/>
          <p:cNvSpPr txBox="1">
            <a:spLocks/>
          </p:cNvSpPr>
          <p:nvPr/>
        </p:nvSpPr>
        <p:spPr>
          <a:xfrm>
            <a:off x="432276" y="1773054"/>
            <a:ext cx="6146800" cy="2741234"/>
          </a:xfrm>
          <a:prstGeom prst="rect">
            <a:avLst/>
          </a:prstGeom>
          <a:noFill/>
          <a:ln>
            <a:noFill/>
          </a:ln>
        </p:spPr>
        <p:txBody>
          <a:bodyPr lIns="91425" tIns="91425" rIns="91425" bIns="91425"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ct val="100000"/>
              <a:buFont typeface="Montserrat"/>
              <a:buNone/>
              <a:defRPr sz="4800" b="1" i="0" u="none" strike="noStrike" cap="none">
                <a:solidFill>
                  <a:srgbClr val="FFFFFF"/>
                </a:solidFill>
                <a:latin typeface="Montserrat"/>
                <a:ea typeface="Montserrat"/>
                <a:cs typeface="Montserrat"/>
                <a:sym typeface="Montserrat"/>
              </a:defRPr>
            </a:lvl1pPr>
            <a:lvl2pPr lvl="1" algn="ctr">
              <a:spcBef>
                <a:spcPts val="0"/>
              </a:spcBef>
              <a:buClr>
                <a:srgbClr val="FFFFFF"/>
              </a:buClr>
              <a:buSzPct val="100000"/>
              <a:buFont typeface="Montserrat"/>
              <a:buNone/>
              <a:defRPr sz="4800" b="1">
                <a:solidFill>
                  <a:srgbClr val="FFFFFF"/>
                </a:solidFill>
                <a:latin typeface="Montserrat"/>
                <a:ea typeface="Montserrat"/>
                <a:cs typeface="Montserrat"/>
                <a:sym typeface="Montserrat"/>
              </a:defRPr>
            </a:lvl2pPr>
            <a:lvl3pPr lvl="2" algn="ctr">
              <a:spcBef>
                <a:spcPts val="0"/>
              </a:spcBef>
              <a:buClr>
                <a:srgbClr val="FFFFFF"/>
              </a:buClr>
              <a:buSzPct val="100000"/>
              <a:buFont typeface="Montserrat"/>
              <a:buNone/>
              <a:defRPr sz="4800" b="1">
                <a:solidFill>
                  <a:srgbClr val="FFFFFF"/>
                </a:solidFill>
                <a:latin typeface="Montserrat"/>
                <a:ea typeface="Montserrat"/>
                <a:cs typeface="Montserrat"/>
                <a:sym typeface="Montserrat"/>
              </a:defRPr>
            </a:lvl3pPr>
            <a:lvl4pPr lvl="3" algn="ctr">
              <a:spcBef>
                <a:spcPts val="0"/>
              </a:spcBef>
              <a:buClr>
                <a:srgbClr val="FFFFFF"/>
              </a:buClr>
              <a:buSzPct val="100000"/>
              <a:buFont typeface="Montserrat"/>
              <a:buNone/>
              <a:defRPr sz="4800" b="1">
                <a:solidFill>
                  <a:srgbClr val="FFFFFF"/>
                </a:solidFill>
                <a:latin typeface="Montserrat"/>
                <a:ea typeface="Montserrat"/>
                <a:cs typeface="Montserrat"/>
                <a:sym typeface="Montserrat"/>
              </a:defRPr>
            </a:lvl4pPr>
            <a:lvl5pPr lvl="4" algn="ctr">
              <a:spcBef>
                <a:spcPts val="0"/>
              </a:spcBef>
              <a:buClr>
                <a:srgbClr val="FFFFFF"/>
              </a:buClr>
              <a:buSzPct val="100000"/>
              <a:buFont typeface="Montserrat"/>
              <a:buNone/>
              <a:defRPr sz="4800" b="1">
                <a:solidFill>
                  <a:srgbClr val="FFFFFF"/>
                </a:solidFill>
                <a:latin typeface="Montserrat"/>
                <a:ea typeface="Montserrat"/>
                <a:cs typeface="Montserrat"/>
                <a:sym typeface="Montserrat"/>
              </a:defRPr>
            </a:lvl5pPr>
            <a:lvl6pPr lvl="5" algn="ctr">
              <a:spcBef>
                <a:spcPts val="0"/>
              </a:spcBef>
              <a:buClr>
                <a:srgbClr val="FFFFFF"/>
              </a:buClr>
              <a:buSzPct val="100000"/>
              <a:buFont typeface="Montserrat"/>
              <a:buNone/>
              <a:defRPr sz="4800" b="1">
                <a:solidFill>
                  <a:srgbClr val="FFFFFF"/>
                </a:solidFill>
                <a:latin typeface="Montserrat"/>
                <a:ea typeface="Montserrat"/>
                <a:cs typeface="Montserrat"/>
                <a:sym typeface="Montserrat"/>
              </a:defRPr>
            </a:lvl6pPr>
            <a:lvl7pPr lvl="6" algn="ctr">
              <a:spcBef>
                <a:spcPts val="0"/>
              </a:spcBef>
              <a:buClr>
                <a:srgbClr val="FFFFFF"/>
              </a:buClr>
              <a:buSzPct val="100000"/>
              <a:buFont typeface="Montserrat"/>
              <a:buNone/>
              <a:defRPr sz="4800" b="1">
                <a:solidFill>
                  <a:srgbClr val="FFFFFF"/>
                </a:solidFill>
                <a:latin typeface="Montserrat"/>
                <a:ea typeface="Montserrat"/>
                <a:cs typeface="Montserrat"/>
                <a:sym typeface="Montserrat"/>
              </a:defRPr>
            </a:lvl7pPr>
            <a:lvl8pPr lvl="7" algn="ctr">
              <a:spcBef>
                <a:spcPts val="0"/>
              </a:spcBef>
              <a:buClr>
                <a:srgbClr val="FFFFFF"/>
              </a:buClr>
              <a:buSzPct val="100000"/>
              <a:buFont typeface="Montserrat"/>
              <a:buNone/>
              <a:defRPr sz="4800" b="1">
                <a:solidFill>
                  <a:srgbClr val="FFFFFF"/>
                </a:solidFill>
                <a:latin typeface="Montserrat"/>
                <a:ea typeface="Montserrat"/>
                <a:cs typeface="Montserrat"/>
                <a:sym typeface="Montserrat"/>
              </a:defRPr>
            </a:lvl8pPr>
            <a:lvl9pPr lvl="8" algn="ctr">
              <a:spcBef>
                <a:spcPts val="0"/>
              </a:spcBef>
              <a:buClr>
                <a:srgbClr val="FFFFFF"/>
              </a:buClr>
              <a:buSzPct val="100000"/>
              <a:buFont typeface="Montserrat"/>
              <a:buNone/>
              <a:defRPr sz="4800" b="1">
                <a:solidFill>
                  <a:srgbClr val="FFFFFF"/>
                </a:solidFill>
                <a:latin typeface="Montserrat"/>
                <a:ea typeface="Montserrat"/>
                <a:cs typeface="Montserrat"/>
                <a:sym typeface="Montserrat"/>
              </a:defRPr>
            </a:lvl9pPr>
          </a:lstStyle>
          <a:p>
            <a:r>
              <a:rPr lang="en" sz="2800" dirty="0" smtClean="0">
                <a:solidFill>
                  <a:srgbClr val="0070C0"/>
                </a:solidFill>
              </a:rPr>
              <a:t>Briefing on RA 10963:  </a:t>
            </a:r>
          </a:p>
          <a:p>
            <a:r>
              <a:rPr lang="en" sz="2800" dirty="0" smtClean="0">
                <a:solidFill>
                  <a:srgbClr val="0070C0"/>
                </a:solidFill>
              </a:rPr>
              <a:t>Tax Reform for Acceleration and Inclusion (TRAIN) – </a:t>
            </a:r>
          </a:p>
          <a:p>
            <a:r>
              <a:rPr lang="en" sz="2800" i="1" dirty="0" smtClean="0">
                <a:solidFill>
                  <a:srgbClr val="0070C0"/>
                </a:solidFill>
              </a:rPr>
              <a:t>Revenue Regulations No. 11-2018 on Withholding Tax</a:t>
            </a:r>
            <a:endParaRPr lang="en" sz="2800" i="1" dirty="0">
              <a:solidFill>
                <a:srgbClr val="0070C0"/>
              </a:solidFill>
            </a:endParaRPr>
          </a:p>
        </p:txBody>
      </p:sp>
    </p:spTree>
    <p:extLst>
      <p:ext uri="{BB962C8B-B14F-4D97-AF65-F5344CB8AC3E}">
        <p14:creationId xmlns:p14="http://schemas.microsoft.com/office/powerpoint/2010/main" xmlns="" val="37518112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814" y="1681320"/>
            <a:ext cx="2410407" cy="3624473"/>
          </a:xfrm>
        </p:spPr>
        <p:txBody>
          <a:bodyPr/>
          <a:lstStyle/>
          <a:p>
            <a:r>
              <a:rPr lang="en" sz="2667" dirty="0"/>
              <a:t>Sec. </a:t>
            </a:r>
            <a:r>
              <a:rPr lang="en" sz="2667" dirty="0" smtClean="0"/>
              <a:t>2.57.2  </a:t>
            </a:r>
            <a:r>
              <a:rPr lang="en" sz="2667" dirty="0"/>
              <a:t>Income </a:t>
            </a:r>
            <a:r>
              <a:rPr lang="en" sz="2667" dirty="0" smtClean="0"/>
              <a:t>Payments Subject to Creditable Withholding Tax</a:t>
            </a:r>
            <a:endParaRPr lang="en" sz="2667" dirty="0"/>
          </a:p>
        </p:txBody>
      </p:sp>
      <p:sp>
        <p:nvSpPr>
          <p:cNvPr id="3" name="Slide Number Placeholder 2"/>
          <p:cNvSpPr>
            <a:spLocks noGrp="1"/>
          </p:cNvSpPr>
          <p:nvPr>
            <p:ph type="sldNum" idx="12"/>
          </p:nvPr>
        </p:nvSpPr>
        <p:spPr/>
        <p:txBody>
          <a:bodyPr/>
          <a:lstStyle/>
          <a:p>
            <a:fld id="{00000000-1234-1234-1234-123412341234}" type="slidenum">
              <a:rPr lang="en" smtClean="0"/>
              <a:pPr/>
              <a:t>28</a:t>
            </a:fld>
            <a:endParaRPr lang="en"/>
          </a:p>
        </p:txBody>
      </p:sp>
      <p:graphicFrame>
        <p:nvGraphicFramePr>
          <p:cNvPr id="6" name="Content Placeholder 3"/>
          <p:cNvGraphicFramePr>
            <a:graphicFrameLocks/>
          </p:cNvGraphicFramePr>
          <p:nvPr>
            <p:extLst>
              <p:ext uri="{D42A27DB-BD31-4B8C-83A1-F6EECF244321}">
                <p14:modId xmlns:p14="http://schemas.microsoft.com/office/powerpoint/2010/main" xmlns="" val="77055069"/>
              </p:ext>
            </p:extLst>
          </p:nvPr>
        </p:nvGraphicFramePr>
        <p:xfrm>
          <a:off x="3192498" y="790305"/>
          <a:ext cx="8812267" cy="50205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1944861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814" y="1681320"/>
            <a:ext cx="2410407" cy="3624473"/>
          </a:xfrm>
        </p:spPr>
        <p:txBody>
          <a:bodyPr/>
          <a:lstStyle/>
          <a:p>
            <a:r>
              <a:rPr lang="en" sz="2667" dirty="0"/>
              <a:t>Sec. </a:t>
            </a:r>
            <a:r>
              <a:rPr lang="en" sz="2667" dirty="0" smtClean="0"/>
              <a:t>2.57.2  </a:t>
            </a:r>
            <a:r>
              <a:rPr lang="en" sz="2667" dirty="0"/>
              <a:t>Income </a:t>
            </a:r>
            <a:r>
              <a:rPr lang="en" sz="2667" dirty="0" smtClean="0"/>
              <a:t>Payments Subject to Creditable Withholding Tax</a:t>
            </a:r>
            <a:endParaRPr lang="en" sz="2667" dirty="0"/>
          </a:p>
        </p:txBody>
      </p:sp>
      <p:sp>
        <p:nvSpPr>
          <p:cNvPr id="3" name="Slide Number Placeholder 2"/>
          <p:cNvSpPr>
            <a:spLocks noGrp="1"/>
          </p:cNvSpPr>
          <p:nvPr>
            <p:ph type="sldNum" idx="12"/>
          </p:nvPr>
        </p:nvSpPr>
        <p:spPr/>
        <p:txBody>
          <a:bodyPr/>
          <a:lstStyle/>
          <a:p>
            <a:fld id="{00000000-1234-1234-1234-123412341234}" type="slidenum">
              <a:rPr lang="en" smtClean="0"/>
              <a:pPr/>
              <a:t>29</a:t>
            </a:fld>
            <a:endParaRPr lang="en"/>
          </a:p>
        </p:txBody>
      </p:sp>
      <p:graphicFrame>
        <p:nvGraphicFramePr>
          <p:cNvPr id="5" name="Content Placeholder 3"/>
          <p:cNvGraphicFramePr>
            <a:graphicFrameLocks/>
          </p:cNvGraphicFramePr>
          <p:nvPr>
            <p:extLst>
              <p:ext uri="{D42A27DB-BD31-4B8C-83A1-F6EECF244321}">
                <p14:modId xmlns:p14="http://schemas.microsoft.com/office/powerpoint/2010/main" xmlns="" val="94803573"/>
              </p:ext>
            </p:extLst>
          </p:nvPr>
        </p:nvGraphicFramePr>
        <p:xfrm>
          <a:off x="3072044" y="803531"/>
          <a:ext cx="8723715" cy="45022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065522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3423941140"/>
              </p:ext>
            </p:extLst>
          </p:nvPr>
        </p:nvGraphicFramePr>
        <p:xfrm>
          <a:off x="183533" y="79394"/>
          <a:ext cx="11855060" cy="6058383"/>
        </p:xfrm>
        <a:graphic>
          <a:graphicData uri="http://schemas.openxmlformats.org/drawingml/2006/table">
            <a:tbl>
              <a:tblPr firstRow="1" bandRow="1">
                <a:tableStyleId>{5C22544A-7EE6-4342-B048-85BDC9FD1C3A}</a:tableStyleId>
              </a:tblPr>
              <a:tblGrid>
                <a:gridCol w="1848467">
                  <a:extLst>
                    <a:ext uri="{9D8B030D-6E8A-4147-A177-3AD203B41FA5}">
                      <a16:colId xmlns:a16="http://schemas.microsoft.com/office/drawing/2014/main" xmlns="" val="2649586088"/>
                    </a:ext>
                  </a:extLst>
                </a:gridCol>
                <a:gridCol w="4794306">
                  <a:extLst>
                    <a:ext uri="{9D8B030D-6E8A-4147-A177-3AD203B41FA5}">
                      <a16:colId xmlns:a16="http://schemas.microsoft.com/office/drawing/2014/main" xmlns="" val="2430598295"/>
                    </a:ext>
                  </a:extLst>
                </a:gridCol>
                <a:gridCol w="5212287">
                  <a:extLst>
                    <a:ext uri="{9D8B030D-6E8A-4147-A177-3AD203B41FA5}">
                      <a16:colId xmlns:a16="http://schemas.microsoft.com/office/drawing/2014/main" xmlns="" val="2762493601"/>
                    </a:ext>
                  </a:extLst>
                </a:gridCol>
              </a:tblGrid>
              <a:tr h="868928">
                <a:tc>
                  <a:txBody>
                    <a:bodyPr/>
                    <a:lstStyle/>
                    <a:p>
                      <a:pPr algn="ctr"/>
                      <a:r>
                        <a:rPr lang="en-PH" sz="2400" dirty="0"/>
                        <a:t>NIRC Provision</a:t>
                      </a:r>
                    </a:p>
                  </a:txBody>
                  <a:tcPr marL="121920" marR="121920" marT="60960" marB="60960"/>
                </a:tc>
                <a:tc>
                  <a:txBody>
                    <a:bodyPr/>
                    <a:lstStyle/>
                    <a:p>
                      <a:pPr algn="ctr"/>
                      <a:r>
                        <a:rPr lang="en-PH" sz="2400" dirty="0"/>
                        <a:t>NIRC</a:t>
                      </a:r>
                    </a:p>
                  </a:txBody>
                  <a:tcPr marL="121920" marR="121920" marT="60960" marB="60960"/>
                </a:tc>
                <a:tc>
                  <a:txBody>
                    <a:bodyPr/>
                    <a:lstStyle/>
                    <a:p>
                      <a:pPr algn="ctr"/>
                      <a:r>
                        <a:rPr lang="en-PH" sz="2400" dirty="0"/>
                        <a:t>TRAIN </a:t>
                      </a:r>
                    </a:p>
                  </a:txBody>
                  <a:tcPr marL="121920" marR="121920" marT="60960" marB="60960"/>
                </a:tc>
                <a:extLst>
                  <a:ext uri="{0D108BD9-81ED-4DB2-BD59-A6C34878D82A}">
                    <a16:rowId xmlns:a16="http://schemas.microsoft.com/office/drawing/2014/main" xmlns="" val="3858245109"/>
                  </a:ext>
                </a:extLst>
              </a:tr>
              <a:tr h="5189455">
                <a:tc>
                  <a:txBody>
                    <a:bodyPr/>
                    <a:lstStyle/>
                    <a:p>
                      <a:pPr algn="l"/>
                      <a:r>
                        <a:rPr lang="en-PH" sz="2100" u="sng" dirty="0"/>
                        <a:t>Section 24</a:t>
                      </a:r>
                    </a:p>
                    <a:p>
                      <a:pPr algn="l"/>
                      <a:r>
                        <a:rPr lang="en-PH" sz="2100" dirty="0"/>
                        <a:t>Income tax</a:t>
                      </a:r>
                      <a:r>
                        <a:rPr lang="en-PH" sz="2100" baseline="0" dirty="0"/>
                        <a:t> rates on individual citizen and individual resident alien of the Philippines</a:t>
                      </a:r>
                      <a:endParaRPr lang="en-PH" sz="2100" dirty="0"/>
                    </a:p>
                  </a:txBody>
                  <a:tcPr marL="121920" marR="121920" marT="60960" marB="60960"/>
                </a:tc>
                <a:tc>
                  <a:txBody>
                    <a:bodyPr/>
                    <a:lstStyle/>
                    <a:p>
                      <a:pPr marL="0" indent="0" algn="just">
                        <a:buNone/>
                      </a:pPr>
                      <a:r>
                        <a:rPr lang="en-PH" sz="1900" dirty="0"/>
                        <a:t>Taxable income of individuals are subject</a:t>
                      </a:r>
                      <a:r>
                        <a:rPr lang="en-PH" sz="1900" baseline="0" dirty="0"/>
                        <a:t> to the following graduated rates:</a:t>
                      </a:r>
                    </a:p>
                    <a:p>
                      <a:pPr marL="0" indent="0" algn="just">
                        <a:buNone/>
                      </a:pPr>
                      <a:r>
                        <a:rPr lang="en-PH" sz="2100" dirty="0"/>
                        <a:t> </a:t>
                      </a:r>
                      <a:endParaRPr lang="en-PH" sz="2100" dirty="0">
                        <a:latin typeface="Roboto" panose="020B0604020202020204" charset="0"/>
                        <a:ea typeface="Roboto" panose="020B0604020202020204" charset="0"/>
                      </a:endParaRPr>
                    </a:p>
                  </a:txBody>
                  <a:tcPr marL="121920" marR="121920" marT="60960" marB="60960"/>
                </a:tc>
                <a:tc>
                  <a:txBody>
                    <a:bodyPr/>
                    <a:lstStyle/>
                    <a:p>
                      <a:pPr algn="just"/>
                      <a:r>
                        <a:rPr lang="en-PH" sz="1900" baseline="0" dirty="0"/>
                        <a:t>Revised personal income tax brackets of 2018-2022:</a:t>
                      </a:r>
                    </a:p>
                    <a:p>
                      <a:pPr algn="just"/>
                      <a:endParaRPr lang="en-PH" sz="2100" baseline="0" dirty="0"/>
                    </a:p>
                    <a:p>
                      <a:pPr algn="just"/>
                      <a:endParaRPr lang="en-PH" sz="2100" dirty="0">
                        <a:latin typeface="Roboto" panose="020B0604020202020204" charset="0"/>
                        <a:ea typeface="Roboto" panose="020B0604020202020204" charset="0"/>
                      </a:endParaRPr>
                    </a:p>
                  </a:txBody>
                  <a:tcPr marL="121920" marR="121920" marT="60960" marB="60960"/>
                </a:tc>
                <a:extLst>
                  <a:ext uri="{0D108BD9-81ED-4DB2-BD59-A6C34878D82A}">
                    <a16:rowId xmlns:a16="http://schemas.microsoft.com/office/drawing/2014/main" xmlns="" val="2612049786"/>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xmlns="" val="210124831"/>
              </p:ext>
            </p:extLst>
          </p:nvPr>
        </p:nvGraphicFramePr>
        <p:xfrm>
          <a:off x="2056520" y="1555619"/>
          <a:ext cx="4763380" cy="2757021"/>
        </p:xfrm>
        <a:graphic>
          <a:graphicData uri="http://schemas.openxmlformats.org/drawingml/2006/table">
            <a:tbl>
              <a:tblPr firstRow="1" bandRow="1">
                <a:tableStyleId>{775DCB02-9BB8-47FD-8907-85C794F793BA}</a:tableStyleId>
              </a:tblPr>
              <a:tblGrid>
                <a:gridCol w="2381690">
                  <a:extLst>
                    <a:ext uri="{9D8B030D-6E8A-4147-A177-3AD203B41FA5}">
                      <a16:colId xmlns:a16="http://schemas.microsoft.com/office/drawing/2014/main" xmlns="" val="4067769993"/>
                    </a:ext>
                  </a:extLst>
                </a:gridCol>
                <a:gridCol w="2381690">
                  <a:extLst>
                    <a:ext uri="{9D8B030D-6E8A-4147-A177-3AD203B41FA5}">
                      <a16:colId xmlns:a16="http://schemas.microsoft.com/office/drawing/2014/main" xmlns="" val="3540926460"/>
                    </a:ext>
                  </a:extLst>
                </a:gridCol>
              </a:tblGrid>
              <a:tr h="685051">
                <a:tc gridSpan="2">
                  <a:txBody>
                    <a:bodyPr/>
                    <a:lstStyle/>
                    <a:p>
                      <a:pPr algn="ctr"/>
                      <a:r>
                        <a:rPr lang="en-US" sz="1900" dirty="0">
                          <a:solidFill>
                            <a:srgbClr val="FF0000"/>
                          </a:solidFill>
                          <a:latin typeface="Roboto" panose="020B0604020202020204"/>
                        </a:rPr>
                        <a:t>Tax Schedule </a:t>
                      </a:r>
                    </a:p>
                  </a:txBody>
                  <a:tcPr marL="121920" marR="121920" marT="60960" marB="60960">
                    <a:noFill/>
                  </a:tcPr>
                </a:tc>
                <a:tc hMerge="1">
                  <a:txBody>
                    <a:bodyPr/>
                    <a:lstStyle/>
                    <a:p>
                      <a:endParaRPr lang="en-US" dirty="0"/>
                    </a:p>
                  </a:txBody>
                  <a:tcPr/>
                </a:tc>
                <a:extLst>
                  <a:ext uri="{0D108BD9-81ED-4DB2-BD59-A6C34878D82A}">
                    <a16:rowId xmlns:a16="http://schemas.microsoft.com/office/drawing/2014/main" xmlns="" val="2998328596"/>
                  </a:ext>
                </a:extLst>
              </a:tr>
              <a:tr h="1035985">
                <a:tc>
                  <a:txBody>
                    <a:bodyPr/>
                    <a:lstStyle/>
                    <a:p>
                      <a:pPr algn="ctr"/>
                      <a:r>
                        <a:rPr lang="en-US" sz="1900" dirty="0">
                          <a:latin typeface="Roboto" panose="020B0604020202020204"/>
                        </a:rPr>
                        <a:t>Over P250,000 but not over P500,000</a:t>
                      </a:r>
                    </a:p>
                  </a:txBody>
                  <a:tcPr marL="121920" marR="121920" marT="60960" marB="60960">
                    <a:noFill/>
                  </a:tcPr>
                </a:tc>
                <a:tc>
                  <a:txBody>
                    <a:bodyPr/>
                    <a:lstStyle/>
                    <a:p>
                      <a:pPr algn="ctr"/>
                      <a:r>
                        <a:rPr lang="en-US" sz="1900" dirty="0">
                          <a:latin typeface="Roboto" panose="020B0604020202020204"/>
                        </a:rPr>
                        <a:t>P50,000 + </a:t>
                      </a:r>
                      <a:r>
                        <a:rPr lang="en-US" sz="1900" b="1" dirty="0">
                          <a:latin typeface="Roboto" panose="020B0604020202020204"/>
                        </a:rPr>
                        <a:t>30%</a:t>
                      </a:r>
                      <a:r>
                        <a:rPr lang="en-US" sz="1900" dirty="0">
                          <a:latin typeface="Roboto" panose="020B0604020202020204"/>
                        </a:rPr>
                        <a:t> of the excess over P250,000</a:t>
                      </a:r>
                    </a:p>
                  </a:txBody>
                  <a:tcPr marL="121920" marR="121920" marT="60960" marB="60960">
                    <a:noFill/>
                  </a:tcPr>
                </a:tc>
                <a:extLst>
                  <a:ext uri="{0D108BD9-81ED-4DB2-BD59-A6C34878D82A}">
                    <a16:rowId xmlns:a16="http://schemas.microsoft.com/office/drawing/2014/main" xmlns="" val="991028593"/>
                  </a:ext>
                </a:extLst>
              </a:tr>
              <a:tr h="1035985">
                <a:tc>
                  <a:txBody>
                    <a:bodyPr/>
                    <a:lstStyle/>
                    <a:p>
                      <a:pPr algn="ctr"/>
                      <a:r>
                        <a:rPr lang="en-US" sz="1900" b="1" dirty="0">
                          <a:latin typeface="Roboto" panose="020B0604020202020204"/>
                        </a:rPr>
                        <a:t>Over P500,000</a:t>
                      </a:r>
                    </a:p>
                  </a:txBody>
                  <a:tcPr marL="121920" marR="121920" marT="60960" marB="60960"/>
                </a:tc>
                <a:tc>
                  <a:txBody>
                    <a:bodyPr/>
                    <a:lstStyle/>
                    <a:p>
                      <a:pPr algn="ctr"/>
                      <a:r>
                        <a:rPr lang="en-US" sz="1900" dirty="0">
                          <a:latin typeface="Roboto" panose="020B0604020202020204"/>
                        </a:rPr>
                        <a:t>P125,000 + 32% of the excess over P500,000</a:t>
                      </a:r>
                    </a:p>
                  </a:txBody>
                  <a:tcPr marL="121920" marR="121920" marT="60960" marB="60960"/>
                </a:tc>
                <a:extLst>
                  <a:ext uri="{0D108BD9-81ED-4DB2-BD59-A6C34878D82A}">
                    <a16:rowId xmlns:a16="http://schemas.microsoft.com/office/drawing/2014/main" xmlns="" val="3474785734"/>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xmlns="" val="2615882021"/>
              </p:ext>
            </p:extLst>
          </p:nvPr>
        </p:nvGraphicFramePr>
        <p:xfrm>
          <a:off x="6929970" y="1555618"/>
          <a:ext cx="5108623" cy="4582159"/>
        </p:xfrm>
        <a:graphic>
          <a:graphicData uri="http://schemas.openxmlformats.org/drawingml/2006/table">
            <a:tbl>
              <a:tblPr firstRow="1" bandRow="1">
                <a:tableStyleId>{775DCB02-9BB8-47FD-8907-85C794F793BA}</a:tableStyleId>
              </a:tblPr>
              <a:tblGrid>
                <a:gridCol w="2283308">
                  <a:extLst>
                    <a:ext uri="{9D8B030D-6E8A-4147-A177-3AD203B41FA5}">
                      <a16:colId xmlns:a16="http://schemas.microsoft.com/office/drawing/2014/main" xmlns="" val="4067769993"/>
                    </a:ext>
                  </a:extLst>
                </a:gridCol>
                <a:gridCol w="2825315">
                  <a:extLst>
                    <a:ext uri="{9D8B030D-6E8A-4147-A177-3AD203B41FA5}">
                      <a16:colId xmlns:a16="http://schemas.microsoft.com/office/drawing/2014/main" xmlns="" val="3540926460"/>
                    </a:ext>
                  </a:extLst>
                </a:gridCol>
              </a:tblGrid>
              <a:tr h="690880">
                <a:tc gridSpan="2">
                  <a:txBody>
                    <a:bodyPr/>
                    <a:lstStyle/>
                    <a:p>
                      <a:pPr algn="ctr"/>
                      <a:r>
                        <a:rPr lang="en-US" sz="1900" dirty="0">
                          <a:solidFill>
                            <a:srgbClr val="FF0000"/>
                          </a:solidFill>
                          <a:latin typeface="Roboto" panose="020B0604020202020204"/>
                        </a:rPr>
                        <a:t>Tax Schedule  effective January 1, 2018 to December 31, 2022</a:t>
                      </a:r>
                    </a:p>
                  </a:txBody>
                  <a:tcPr marL="121920" marR="121920" marT="60960" marB="60960">
                    <a:noFill/>
                  </a:tcPr>
                </a:tc>
                <a:tc hMerge="1">
                  <a:txBody>
                    <a:bodyPr/>
                    <a:lstStyle/>
                    <a:p>
                      <a:endParaRPr lang="en-US" dirty="0"/>
                    </a:p>
                  </a:txBody>
                  <a:tcPr/>
                </a:tc>
                <a:extLst>
                  <a:ext uri="{0D108BD9-81ED-4DB2-BD59-A6C34878D82A}">
                    <a16:rowId xmlns:a16="http://schemas.microsoft.com/office/drawing/2014/main" xmlns="" val="2998328596"/>
                  </a:ext>
                </a:extLst>
              </a:tr>
              <a:tr h="690880">
                <a:tc>
                  <a:txBody>
                    <a:bodyPr/>
                    <a:lstStyle/>
                    <a:p>
                      <a:pPr algn="ctr"/>
                      <a:r>
                        <a:rPr lang="en-US" sz="1900" dirty="0">
                          <a:latin typeface="Roboto" panose="020B0604020202020204"/>
                        </a:rPr>
                        <a:t>Over P250,000 but not over P400000</a:t>
                      </a:r>
                    </a:p>
                  </a:txBody>
                  <a:tcPr marL="121920" marR="121920" marT="60960" marB="60960">
                    <a:noFill/>
                  </a:tcPr>
                </a:tc>
                <a:tc>
                  <a:txBody>
                    <a:bodyPr/>
                    <a:lstStyle/>
                    <a:p>
                      <a:pPr algn="ctr"/>
                      <a:r>
                        <a:rPr lang="en-US" sz="1900" b="1" dirty="0">
                          <a:latin typeface="Roboto" panose="020B0604020202020204"/>
                        </a:rPr>
                        <a:t>20%</a:t>
                      </a:r>
                      <a:r>
                        <a:rPr lang="en-US" sz="1900" dirty="0">
                          <a:latin typeface="Roboto" panose="020B0604020202020204"/>
                        </a:rPr>
                        <a:t> of the excess over P250,000</a:t>
                      </a:r>
                    </a:p>
                  </a:txBody>
                  <a:tcPr marL="121920" marR="121920" marT="60960" marB="60960">
                    <a:noFill/>
                  </a:tcPr>
                </a:tc>
                <a:extLst>
                  <a:ext uri="{0D108BD9-81ED-4DB2-BD59-A6C34878D82A}">
                    <a16:rowId xmlns:a16="http://schemas.microsoft.com/office/drawing/2014/main" xmlns="" val="991028593"/>
                  </a:ext>
                </a:extLst>
              </a:tr>
              <a:tr h="690880">
                <a:tc>
                  <a:txBody>
                    <a:bodyPr/>
                    <a:lstStyle/>
                    <a:p>
                      <a:pPr algn="ctr"/>
                      <a:r>
                        <a:rPr lang="en-US" sz="1900" dirty="0">
                          <a:latin typeface="Roboto" panose="020B0604020202020204"/>
                        </a:rPr>
                        <a:t>Over P400,000 but not over</a:t>
                      </a:r>
                      <a:r>
                        <a:rPr lang="en-US" sz="1900" baseline="0" dirty="0">
                          <a:latin typeface="Roboto" panose="020B0604020202020204"/>
                        </a:rPr>
                        <a:t> P800,000</a:t>
                      </a:r>
                      <a:endParaRPr lang="en-US" sz="1900" dirty="0">
                        <a:latin typeface="Roboto" panose="020B0604020202020204"/>
                      </a:endParaRPr>
                    </a:p>
                  </a:txBody>
                  <a:tcPr marL="121920" marR="121920" marT="60960" marB="60960"/>
                </a:tc>
                <a:tc>
                  <a:txBody>
                    <a:bodyPr/>
                    <a:lstStyle/>
                    <a:p>
                      <a:pPr algn="ctr"/>
                      <a:r>
                        <a:rPr lang="en-US" sz="1900" dirty="0">
                          <a:latin typeface="Roboto" panose="020B0604020202020204"/>
                        </a:rPr>
                        <a:t>P30,000 + 25% of the excess over P400,000</a:t>
                      </a:r>
                    </a:p>
                  </a:txBody>
                  <a:tcPr marL="121920" marR="121920" marT="60960" marB="60960"/>
                </a:tc>
                <a:extLst>
                  <a:ext uri="{0D108BD9-81ED-4DB2-BD59-A6C34878D82A}">
                    <a16:rowId xmlns:a16="http://schemas.microsoft.com/office/drawing/2014/main" xmlns="" val="3474785734"/>
                  </a:ext>
                </a:extLst>
              </a:tr>
              <a:tr h="787399">
                <a:tc>
                  <a:txBody>
                    <a:bodyPr/>
                    <a:lstStyle/>
                    <a:p>
                      <a:pPr algn="ctr"/>
                      <a:r>
                        <a:rPr lang="en-US" sz="1900" dirty="0">
                          <a:latin typeface="Roboto" panose="020B0604020202020204"/>
                        </a:rPr>
                        <a:t>Over P800,000 but not over P2million</a:t>
                      </a:r>
                    </a:p>
                  </a:txBody>
                  <a:tcPr marL="121920" marR="121920" marT="60960" marB="60960">
                    <a:noFill/>
                  </a:tcPr>
                </a:tc>
                <a:tc>
                  <a:txBody>
                    <a:bodyPr/>
                    <a:lstStyle/>
                    <a:p>
                      <a:pPr algn="ctr"/>
                      <a:r>
                        <a:rPr lang="en-US" sz="1900" dirty="0">
                          <a:latin typeface="Roboto" panose="020B0604020202020204"/>
                        </a:rPr>
                        <a:t>P130,000 + 30% of the excess over P800,000 </a:t>
                      </a:r>
                    </a:p>
                  </a:txBody>
                  <a:tcPr marL="121920" marR="121920" marT="60960" marB="60960">
                    <a:noFill/>
                  </a:tcPr>
                </a:tc>
                <a:extLst>
                  <a:ext uri="{0D108BD9-81ED-4DB2-BD59-A6C34878D82A}">
                    <a16:rowId xmlns:a16="http://schemas.microsoft.com/office/drawing/2014/main" xmlns="" val="1460337939"/>
                  </a:ext>
                </a:extLst>
              </a:tr>
              <a:tr h="690880">
                <a:tc>
                  <a:txBody>
                    <a:bodyPr/>
                    <a:lstStyle/>
                    <a:p>
                      <a:pPr algn="ctr"/>
                      <a:r>
                        <a:rPr lang="en-US" sz="1900" dirty="0">
                          <a:latin typeface="Roboto" panose="020B0604020202020204"/>
                        </a:rPr>
                        <a:t>Over</a:t>
                      </a:r>
                      <a:r>
                        <a:rPr lang="en-US" sz="1900" baseline="0" dirty="0">
                          <a:latin typeface="Roboto" panose="020B0604020202020204"/>
                        </a:rPr>
                        <a:t> P2Million but not over P8Million</a:t>
                      </a:r>
                      <a:endParaRPr lang="en-US" sz="1900" dirty="0">
                        <a:latin typeface="Roboto" panose="020B0604020202020204"/>
                      </a:endParaRPr>
                    </a:p>
                  </a:txBody>
                  <a:tcPr marL="121920" marR="121920" marT="60960" marB="60960"/>
                </a:tc>
                <a:tc>
                  <a:txBody>
                    <a:bodyPr/>
                    <a:lstStyle/>
                    <a:p>
                      <a:pPr algn="ctr"/>
                      <a:r>
                        <a:rPr lang="en-US" sz="1900" dirty="0">
                          <a:latin typeface="Roboto" panose="020B0604020202020204"/>
                        </a:rPr>
                        <a:t>P490,000 + 32% of the excess over P2Million</a:t>
                      </a:r>
                    </a:p>
                  </a:txBody>
                  <a:tcPr marL="121920" marR="121920" marT="60960" marB="60960"/>
                </a:tc>
                <a:extLst>
                  <a:ext uri="{0D108BD9-81ED-4DB2-BD59-A6C34878D82A}">
                    <a16:rowId xmlns:a16="http://schemas.microsoft.com/office/drawing/2014/main" xmlns="" val="2858057682"/>
                  </a:ext>
                </a:extLst>
              </a:tr>
              <a:tr h="975360">
                <a:tc>
                  <a:txBody>
                    <a:bodyPr/>
                    <a:lstStyle/>
                    <a:p>
                      <a:pPr algn="ctr"/>
                      <a:r>
                        <a:rPr lang="en-US" sz="1900" b="1" dirty="0">
                          <a:latin typeface="Roboto" panose="020B0604020202020204"/>
                        </a:rPr>
                        <a:t>Over P8Million</a:t>
                      </a:r>
                    </a:p>
                  </a:txBody>
                  <a:tcPr marL="121920" marR="121920" marT="60960" marB="60960">
                    <a:noFill/>
                  </a:tcPr>
                </a:tc>
                <a:tc>
                  <a:txBody>
                    <a:bodyPr/>
                    <a:lstStyle/>
                    <a:p>
                      <a:pPr algn="ctr"/>
                      <a:r>
                        <a:rPr lang="en-US" sz="1900" dirty="0">
                          <a:latin typeface="Roboto" panose="020B0604020202020204"/>
                        </a:rPr>
                        <a:t>P2,410,000</a:t>
                      </a:r>
                      <a:r>
                        <a:rPr lang="en-US" sz="1900" baseline="0" dirty="0">
                          <a:latin typeface="Roboto" panose="020B0604020202020204"/>
                        </a:rPr>
                        <a:t> + 35% of the excess over P8Million</a:t>
                      </a:r>
                      <a:endParaRPr lang="en-US" sz="1900" dirty="0">
                        <a:latin typeface="Roboto" panose="020B0604020202020204"/>
                      </a:endParaRPr>
                    </a:p>
                  </a:txBody>
                  <a:tcPr marL="121920" marR="121920" marT="60960" marB="60960">
                    <a:noFill/>
                  </a:tcPr>
                </a:tc>
                <a:extLst>
                  <a:ext uri="{0D108BD9-81ED-4DB2-BD59-A6C34878D82A}">
                    <a16:rowId xmlns:a16="http://schemas.microsoft.com/office/drawing/2014/main" xmlns="" val="4009538530"/>
                  </a:ext>
                </a:extLst>
              </a:tr>
            </a:tbl>
          </a:graphicData>
        </a:graphic>
      </p:graphicFrame>
      <p:sp>
        <p:nvSpPr>
          <p:cNvPr id="5" name="Slide Number Placeholder 4"/>
          <p:cNvSpPr>
            <a:spLocks noGrp="1"/>
          </p:cNvSpPr>
          <p:nvPr>
            <p:ph type="sldNum" idx="12"/>
          </p:nvPr>
        </p:nvSpPr>
        <p:spPr/>
        <p:txBody>
          <a:bodyPr/>
          <a:lstStyle/>
          <a:p>
            <a:fld id="{00000000-1234-1234-1234-123412341234}" type="slidenum">
              <a:rPr lang="en" smtClean="0">
                <a:solidFill>
                  <a:srgbClr val="9FC5E8"/>
                </a:solidFill>
              </a:rPr>
              <a:pPr/>
              <a:t>3</a:t>
            </a:fld>
            <a:endParaRPr lang="en">
              <a:solidFill>
                <a:srgbClr val="9FC5E8"/>
              </a:solidFill>
            </a:endParaRPr>
          </a:p>
        </p:txBody>
      </p:sp>
      <p:cxnSp>
        <p:nvCxnSpPr>
          <p:cNvPr id="7" name="Straight Connector 6"/>
          <p:cNvCxnSpPr/>
          <p:nvPr/>
        </p:nvCxnSpPr>
        <p:spPr>
          <a:xfrm>
            <a:off x="2056520" y="2235200"/>
            <a:ext cx="47633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929970" y="2235200"/>
            <a:ext cx="5108623"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1033197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814" y="1681320"/>
            <a:ext cx="2410407" cy="3624473"/>
          </a:xfrm>
        </p:spPr>
        <p:txBody>
          <a:bodyPr/>
          <a:lstStyle/>
          <a:p>
            <a:r>
              <a:rPr lang="en" sz="2667" dirty="0"/>
              <a:t>Sec. </a:t>
            </a:r>
            <a:r>
              <a:rPr lang="en" sz="2667" dirty="0" smtClean="0"/>
              <a:t>2.57.2  </a:t>
            </a:r>
            <a:r>
              <a:rPr lang="en" sz="2667" dirty="0"/>
              <a:t>Income </a:t>
            </a:r>
            <a:r>
              <a:rPr lang="en" sz="2667" dirty="0" smtClean="0"/>
              <a:t>Payments Subject to Creditable Withholding Tax</a:t>
            </a:r>
            <a:endParaRPr lang="en" sz="2667" dirty="0"/>
          </a:p>
        </p:txBody>
      </p:sp>
      <p:sp>
        <p:nvSpPr>
          <p:cNvPr id="3" name="Slide Number Placeholder 2"/>
          <p:cNvSpPr>
            <a:spLocks noGrp="1"/>
          </p:cNvSpPr>
          <p:nvPr>
            <p:ph type="sldNum" idx="12"/>
          </p:nvPr>
        </p:nvSpPr>
        <p:spPr/>
        <p:txBody>
          <a:bodyPr/>
          <a:lstStyle/>
          <a:p>
            <a:fld id="{00000000-1234-1234-1234-123412341234}" type="slidenum">
              <a:rPr lang="en" smtClean="0"/>
              <a:pPr/>
              <a:t>30</a:t>
            </a:fld>
            <a:endParaRPr lang="en"/>
          </a:p>
        </p:txBody>
      </p:sp>
      <p:graphicFrame>
        <p:nvGraphicFramePr>
          <p:cNvPr id="6" name="Content Placeholder 3"/>
          <p:cNvGraphicFramePr>
            <a:graphicFrameLocks/>
          </p:cNvGraphicFramePr>
          <p:nvPr>
            <p:extLst>
              <p:ext uri="{D42A27DB-BD31-4B8C-83A1-F6EECF244321}">
                <p14:modId xmlns:p14="http://schemas.microsoft.com/office/powerpoint/2010/main" xmlns="" val="1273045808"/>
              </p:ext>
            </p:extLst>
          </p:nvPr>
        </p:nvGraphicFramePr>
        <p:xfrm>
          <a:off x="3128271" y="785308"/>
          <a:ext cx="8771629" cy="53057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1159064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814" y="1681320"/>
            <a:ext cx="2410407" cy="3624473"/>
          </a:xfrm>
        </p:spPr>
        <p:txBody>
          <a:bodyPr/>
          <a:lstStyle/>
          <a:p>
            <a:r>
              <a:rPr lang="en" sz="2667" dirty="0"/>
              <a:t>Sec. </a:t>
            </a:r>
            <a:r>
              <a:rPr lang="en" sz="2667" dirty="0" smtClean="0"/>
              <a:t>2.57.2  </a:t>
            </a:r>
            <a:r>
              <a:rPr lang="en" sz="2667" dirty="0"/>
              <a:t>Income </a:t>
            </a:r>
            <a:r>
              <a:rPr lang="en" sz="2667" dirty="0" smtClean="0"/>
              <a:t>Payments Subject to Creditable Withholding Tax</a:t>
            </a:r>
            <a:endParaRPr lang="en" sz="2667" dirty="0"/>
          </a:p>
        </p:txBody>
      </p:sp>
      <p:sp>
        <p:nvSpPr>
          <p:cNvPr id="3" name="Slide Number Placeholder 2"/>
          <p:cNvSpPr>
            <a:spLocks noGrp="1"/>
          </p:cNvSpPr>
          <p:nvPr>
            <p:ph type="sldNum" idx="12"/>
          </p:nvPr>
        </p:nvSpPr>
        <p:spPr/>
        <p:txBody>
          <a:bodyPr/>
          <a:lstStyle/>
          <a:p>
            <a:fld id="{00000000-1234-1234-1234-123412341234}" type="slidenum">
              <a:rPr lang="en" smtClean="0"/>
              <a:pPr/>
              <a:t>31</a:t>
            </a:fld>
            <a:endParaRPr lang="en"/>
          </a:p>
        </p:txBody>
      </p:sp>
      <p:graphicFrame>
        <p:nvGraphicFramePr>
          <p:cNvPr id="5" name="Content Placeholder 3"/>
          <p:cNvGraphicFramePr>
            <a:graphicFrameLocks/>
          </p:cNvGraphicFramePr>
          <p:nvPr>
            <p:extLst>
              <p:ext uri="{D42A27DB-BD31-4B8C-83A1-F6EECF244321}">
                <p14:modId xmlns:p14="http://schemas.microsoft.com/office/powerpoint/2010/main" xmlns="" val="724045308"/>
              </p:ext>
            </p:extLst>
          </p:nvPr>
        </p:nvGraphicFramePr>
        <p:xfrm>
          <a:off x="2896421" y="1164099"/>
          <a:ext cx="8838379" cy="50597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17892364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256" y="194699"/>
            <a:ext cx="10364544" cy="1040895"/>
          </a:xfrm>
        </p:spPr>
        <p:txBody>
          <a:bodyPr>
            <a:normAutofit/>
          </a:bodyPr>
          <a:lstStyle/>
          <a:p>
            <a:r>
              <a:rPr lang="en-PH" sz="2800" b="1" dirty="0" smtClean="0">
                <a:solidFill>
                  <a:srgbClr val="000066"/>
                </a:solidFill>
                <a:latin typeface="Roboto" panose="020B0604020202020204" charset="0"/>
                <a:ea typeface="Roboto" panose="020B0604020202020204" charset="0"/>
              </a:rPr>
              <a:t>Section 2.57.2 Income Payments Subject to Creditable Withholding Tax</a:t>
            </a:r>
            <a:endParaRPr lang="en-PH" sz="2800" dirty="0">
              <a:solidFill>
                <a:srgbClr val="000066"/>
              </a:solidFill>
              <a:latin typeface="Roboto" panose="020B0604020202020204" charset="0"/>
              <a:ea typeface="Roboto" panose="020B060402020202020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2478535522"/>
              </p:ext>
            </p:extLst>
          </p:nvPr>
        </p:nvGraphicFramePr>
        <p:xfrm>
          <a:off x="735256" y="1235594"/>
          <a:ext cx="11080023" cy="4746106"/>
        </p:xfrm>
        <a:graphic>
          <a:graphicData uri="http://schemas.openxmlformats.org/drawingml/2006/table">
            <a:tbl>
              <a:tblPr firstRow="1" bandRow="1">
                <a:tableStyleId>{5C22544A-7EE6-4342-B048-85BDC9FD1C3A}</a:tableStyleId>
              </a:tblPr>
              <a:tblGrid>
                <a:gridCol w="6671084">
                  <a:extLst>
                    <a:ext uri="{9D8B030D-6E8A-4147-A177-3AD203B41FA5}">
                      <a16:colId xmlns:a16="http://schemas.microsoft.com/office/drawing/2014/main" xmlns="" val="2530779011"/>
                    </a:ext>
                  </a:extLst>
                </a:gridCol>
                <a:gridCol w="1538695">
                  <a:extLst>
                    <a:ext uri="{9D8B030D-6E8A-4147-A177-3AD203B41FA5}">
                      <a16:colId xmlns:a16="http://schemas.microsoft.com/office/drawing/2014/main" xmlns="" val="399203602"/>
                    </a:ext>
                  </a:extLst>
                </a:gridCol>
                <a:gridCol w="1526327">
                  <a:extLst>
                    <a:ext uri="{9D8B030D-6E8A-4147-A177-3AD203B41FA5}">
                      <a16:colId xmlns:a16="http://schemas.microsoft.com/office/drawing/2014/main" xmlns="" val="716498877"/>
                    </a:ext>
                  </a:extLst>
                </a:gridCol>
                <a:gridCol w="1343917">
                  <a:extLst>
                    <a:ext uri="{9D8B030D-6E8A-4147-A177-3AD203B41FA5}">
                      <a16:colId xmlns:a16="http://schemas.microsoft.com/office/drawing/2014/main" xmlns="" val="20003"/>
                    </a:ext>
                  </a:extLst>
                </a:gridCol>
              </a:tblGrid>
              <a:tr h="832433">
                <a:tc>
                  <a:txBody>
                    <a:bodyPr/>
                    <a:lstStyle/>
                    <a:p>
                      <a:pPr algn="ctr"/>
                      <a:r>
                        <a:rPr lang="en-PH" sz="2400" dirty="0" smtClean="0">
                          <a:latin typeface="Roboto" panose="020B0604020202020204" charset="0"/>
                          <a:ea typeface="Roboto" panose="020B0604020202020204" charset="0"/>
                        </a:rPr>
                        <a:t>Nature of Income Payments</a:t>
                      </a:r>
                      <a:endParaRPr lang="en-PH" sz="2400" dirty="0">
                        <a:latin typeface="Roboto" panose="020B0604020202020204" charset="0"/>
                        <a:ea typeface="Roboto" panose="020B0604020202020204" charset="0"/>
                      </a:endParaRPr>
                    </a:p>
                    <a:p>
                      <a:pPr algn="ctr"/>
                      <a:r>
                        <a:rPr lang="en-PH" sz="2400" dirty="0">
                          <a:latin typeface="Roboto" panose="020B0604020202020204" charset="0"/>
                          <a:ea typeface="Roboto" panose="020B0604020202020204" charset="0"/>
                        </a:rPr>
                        <a:t>(</a:t>
                      </a:r>
                      <a:r>
                        <a:rPr lang="en-PH" sz="2400" dirty="0" smtClean="0">
                          <a:latin typeface="Roboto" panose="020B0604020202020204" charset="0"/>
                          <a:ea typeface="Roboto" panose="020B0604020202020204" charset="0"/>
                        </a:rPr>
                        <a:t>No</a:t>
                      </a:r>
                      <a:r>
                        <a:rPr lang="en-PH" sz="2400" baseline="0" dirty="0" smtClean="0">
                          <a:latin typeface="Roboto" panose="020B0604020202020204" charset="0"/>
                          <a:ea typeface="Roboto" panose="020B0604020202020204" charset="0"/>
                        </a:rPr>
                        <a:t> Change in Rate</a:t>
                      </a:r>
                      <a:r>
                        <a:rPr lang="en-PH" sz="2400" dirty="0" smtClean="0">
                          <a:latin typeface="Roboto" panose="020B0604020202020204" charset="0"/>
                          <a:ea typeface="Roboto" panose="020B0604020202020204" charset="0"/>
                        </a:rPr>
                        <a:t>)</a:t>
                      </a:r>
                      <a:endParaRPr lang="en-PH" sz="2400" dirty="0">
                        <a:latin typeface="Roboto" panose="020B0604020202020204" charset="0"/>
                        <a:ea typeface="Roboto" panose="020B0604020202020204" charset="0"/>
                      </a:endParaRPr>
                    </a:p>
                  </a:txBody>
                  <a:tcPr/>
                </a:tc>
                <a:tc>
                  <a:txBody>
                    <a:bodyPr/>
                    <a:lstStyle/>
                    <a:p>
                      <a:pPr algn="ctr"/>
                      <a:r>
                        <a:rPr lang="en-PH" sz="2400" dirty="0" smtClean="0">
                          <a:latin typeface="Roboto" panose="020B0604020202020204" charset="0"/>
                          <a:ea typeface="Roboto" panose="020B0604020202020204" charset="0"/>
                        </a:rPr>
                        <a:t>Old</a:t>
                      </a:r>
                      <a:r>
                        <a:rPr lang="en-PH" sz="2400" baseline="0" dirty="0" smtClean="0">
                          <a:latin typeface="Roboto" panose="020B0604020202020204" charset="0"/>
                          <a:ea typeface="Roboto" panose="020B0604020202020204" charset="0"/>
                        </a:rPr>
                        <a:t> </a:t>
                      </a:r>
                    </a:p>
                    <a:p>
                      <a:pPr algn="ctr"/>
                      <a:r>
                        <a:rPr lang="en-PH" sz="2400" baseline="0" dirty="0" smtClean="0">
                          <a:latin typeface="Roboto" panose="020B0604020202020204" charset="0"/>
                          <a:ea typeface="Roboto" panose="020B0604020202020204" charset="0"/>
                        </a:rPr>
                        <a:t>Sub Sec</a:t>
                      </a:r>
                      <a:endParaRPr lang="en-PH" sz="2400" dirty="0">
                        <a:latin typeface="Roboto" panose="020B0604020202020204" charset="0"/>
                        <a:ea typeface="Roboto" panose="020B0604020202020204" charset="0"/>
                      </a:endParaRPr>
                    </a:p>
                  </a:txBody>
                  <a:tcPr anchor="ctr"/>
                </a:tc>
                <a:tc>
                  <a:txBody>
                    <a:bodyPr/>
                    <a:lstStyle/>
                    <a:p>
                      <a:pPr algn="ctr"/>
                      <a:r>
                        <a:rPr lang="en-PH" sz="2400" dirty="0" smtClean="0">
                          <a:latin typeface="Roboto" panose="020B0604020202020204" charset="0"/>
                          <a:ea typeface="Roboto" panose="020B0604020202020204" charset="0"/>
                        </a:rPr>
                        <a:t>New </a:t>
                      </a:r>
                    </a:p>
                    <a:p>
                      <a:pPr algn="ctr"/>
                      <a:r>
                        <a:rPr lang="en-PH" sz="2400" dirty="0" smtClean="0">
                          <a:latin typeface="Roboto" panose="020B0604020202020204" charset="0"/>
                          <a:ea typeface="Roboto" panose="020B0604020202020204" charset="0"/>
                        </a:rPr>
                        <a:t>Sub Sec </a:t>
                      </a:r>
                      <a:endParaRPr lang="en-PH" sz="2400" dirty="0">
                        <a:latin typeface="Roboto" panose="020B0604020202020204" charset="0"/>
                        <a:ea typeface="Roboto" panose="020B0604020202020204" charset="0"/>
                      </a:endParaRPr>
                    </a:p>
                  </a:txBody>
                  <a:tcPr anchor="ctr"/>
                </a:tc>
                <a:tc>
                  <a:txBody>
                    <a:bodyPr/>
                    <a:lstStyle/>
                    <a:p>
                      <a:pPr algn="ctr"/>
                      <a:r>
                        <a:rPr lang="en-PH" sz="2400" dirty="0" smtClean="0">
                          <a:latin typeface="Roboto" panose="020B0604020202020204" charset="0"/>
                          <a:ea typeface="Roboto" panose="020B0604020202020204" charset="0"/>
                        </a:rPr>
                        <a:t>Rate</a:t>
                      </a:r>
                      <a:endParaRPr lang="en-PH" sz="2400" dirty="0">
                        <a:latin typeface="Roboto" panose="020B0604020202020204" charset="0"/>
                        <a:ea typeface="Roboto" panose="020B0604020202020204" charset="0"/>
                      </a:endParaRPr>
                    </a:p>
                  </a:txBody>
                  <a:tcPr anchor="ctr"/>
                </a:tc>
                <a:extLst>
                  <a:ext uri="{0D108BD9-81ED-4DB2-BD59-A6C34878D82A}">
                    <a16:rowId xmlns:a16="http://schemas.microsoft.com/office/drawing/2014/main" xmlns="" val="29512015"/>
                  </a:ext>
                </a:extLst>
              </a:tr>
              <a:tr h="462462">
                <a:tc>
                  <a:txBody>
                    <a:bodyPr/>
                    <a:lstStyle/>
                    <a:p>
                      <a:r>
                        <a:rPr lang="en-PH" sz="2400" dirty="0" smtClean="0">
                          <a:latin typeface="Roboto" panose="020B0604020202020204" charset="0"/>
                          <a:ea typeface="Roboto" panose="020B0604020202020204" charset="0"/>
                        </a:rPr>
                        <a:t>Rentals</a:t>
                      </a:r>
                      <a:endParaRPr lang="en-PH" sz="2400" b="1" dirty="0">
                        <a:latin typeface="Roboto" panose="020B0604020202020204" charset="0"/>
                        <a:ea typeface="Roboto" panose="020B0604020202020204" charset="0"/>
                      </a:endParaRPr>
                    </a:p>
                  </a:txBody>
                  <a:tcPr anchor="ctr"/>
                </a:tc>
                <a:tc>
                  <a:txBody>
                    <a:bodyPr/>
                    <a:lstStyle/>
                    <a:p>
                      <a:pPr algn="ctr"/>
                      <a:r>
                        <a:rPr lang="en-PH" sz="2400" dirty="0">
                          <a:latin typeface="Roboto" panose="020B0604020202020204" charset="0"/>
                          <a:ea typeface="Roboto" panose="020B0604020202020204" charset="0"/>
                        </a:rPr>
                        <a:t>C</a:t>
                      </a:r>
                      <a:endParaRPr lang="en-PH" sz="2400" b="1" dirty="0">
                        <a:latin typeface="Roboto" panose="020B0604020202020204" charset="0"/>
                        <a:ea typeface="Roboto" panose="020B0604020202020204" charset="0"/>
                      </a:endParaRPr>
                    </a:p>
                  </a:txBody>
                  <a:tcPr anchor="ctr"/>
                </a:tc>
                <a:tc>
                  <a:txBody>
                    <a:bodyPr/>
                    <a:lstStyle/>
                    <a:p>
                      <a:pPr algn="ctr"/>
                      <a:r>
                        <a:rPr lang="en-PH" sz="2400" dirty="0">
                          <a:latin typeface="Roboto" panose="020B0604020202020204" charset="0"/>
                          <a:ea typeface="Roboto" panose="020B0604020202020204" charset="0"/>
                        </a:rPr>
                        <a:t>B</a:t>
                      </a:r>
                      <a:endParaRPr lang="en-PH" sz="2400" b="1" dirty="0">
                        <a:latin typeface="Roboto" panose="020B0604020202020204" charset="0"/>
                        <a:ea typeface="Roboto" panose="020B0604020202020204" charset="0"/>
                      </a:endParaRPr>
                    </a:p>
                  </a:txBody>
                  <a:tcPr anchor="ctr"/>
                </a:tc>
                <a:tc>
                  <a:txBody>
                    <a:bodyPr/>
                    <a:lstStyle/>
                    <a:p>
                      <a:pPr algn="ctr"/>
                      <a:r>
                        <a:rPr lang="en-PH" sz="2400" dirty="0">
                          <a:latin typeface="Roboto" panose="020B0604020202020204" charset="0"/>
                          <a:ea typeface="Roboto" panose="020B0604020202020204" charset="0"/>
                        </a:rPr>
                        <a:t>5%</a:t>
                      </a:r>
                      <a:endParaRPr lang="en-PH" sz="2400" b="1" dirty="0">
                        <a:latin typeface="Roboto" panose="020B0604020202020204" charset="0"/>
                        <a:ea typeface="Roboto" panose="020B0604020202020204" charset="0"/>
                      </a:endParaRPr>
                    </a:p>
                  </a:txBody>
                  <a:tcPr anchor="ctr"/>
                </a:tc>
                <a:extLst>
                  <a:ext uri="{0D108BD9-81ED-4DB2-BD59-A6C34878D82A}">
                    <a16:rowId xmlns:a16="http://schemas.microsoft.com/office/drawing/2014/main" xmlns="" val="2934802144"/>
                  </a:ext>
                </a:extLst>
              </a:tr>
              <a:tr h="583246">
                <a:tc>
                  <a:txBody>
                    <a:bodyPr/>
                    <a:lstStyle/>
                    <a:p>
                      <a:pPr algn="l"/>
                      <a:r>
                        <a:rPr lang="en-PH" sz="2400" dirty="0" smtClean="0">
                          <a:latin typeface="Roboto" panose="020B0604020202020204" charset="0"/>
                          <a:ea typeface="Roboto" panose="020B0604020202020204" charset="0"/>
                        </a:rPr>
                        <a:t>Income Payments</a:t>
                      </a:r>
                      <a:r>
                        <a:rPr lang="en-PH" sz="2400" baseline="0" dirty="0" smtClean="0">
                          <a:latin typeface="Roboto" panose="020B0604020202020204" charset="0"/>
                          <a:ea typeface="Roboto" panose="020B0604020202020204" charset="0"/>
                        </a:rPr>
                        <a:t> to Certain Contractors</a:t>
                      </a:r>
                      <a:endParaRPr lang="en-PH" sz="2400" b="1" dirty="0">
                        <a:latin typeface="Roboto" panose="020B0604020202020204" charset="0"/>
                        <a:ea typeface="Roboto" panose="020B0604020202020204" charset="0"/>
                      </a:endParaRPr>
                    </a:p>
                  </a:txBody>
                  <a:tcPr anchor="ctr"/>
                </a:tc>
                <a:tc>
                  <a:txBody>
                    <a:bodyPr/>
                    <a:lstStyle/>
                    <a:p>
                      <a:pPr algn="ctr"/>
                      <a:r>
                        <a:rPr lang="en-PH" sz="2400" dirty="0">
                          <a:latin typeface="Roboto" panose="020B0604020202020204" charset="0"/>
                          <a:ea typeface="Roboto" panose="020B0604020202020204" charset="0"/>
                        </a:rPr>
                        <a:t>E</a:t>
                      </a:r>
                      <a:endParaRPr lang="en-PH" sz="2400" b="1" dirty="0">
                        <a:latin typeface="Roboto" panose="020B0604020202020204" charset="0"/>
                        <a:ea typeface="Roboto" panose="020B0604020202020204" charset="0"/>
                      </a:endParaRPr>
                    </a:p>
                  </a:txBody>
                  <a:tcPr anchor="ctr"/>
                </a:tc>
                <a:tc>
                  <a:txBody>
                    <a:bodyPr/>
                    <a:lstStyle/>
                    <a:p>
                      <a:pPr algn="ctr"/>
                      <a:r>
                        <a:rPr lang="en-PH" sz="2400" dirty="0">
                          <a:latin typeface="Roboto" panose="020B0604020202020204" charset="0"/>
                          <a:ea typeface="Roboto" panose="020B0604020202020204" charset="0"/>
                        </a:rPr>
                        <a:t>C</a:t>
                      </a:r>
                      <a:endParaRPr lang="en-PH" sz="2400" b="1" dirty="0">
                        <a:latin typeface="Roboto" panose="020B0604020202020204" charset="0"/>
                        <a:ea typeface="Roboto" panose="020B0604020202020204" charset="0"/>
                      </a:endParaRPr>
                    </a:p>
                  </a:txBody>
                  <a:tcPr anchor="ctr"/>
                </a:tc>
                <a:tc>
                  <a:txBody>
                    <a:bodyPr/>
                    <a:lstStyle/>
                    <a:p>
                      <a:pPr algn="ctr"/>
                      <a:r>
                        <a:rPr lang="en-PH" sz="2400" dirty="0">
                          <a:latin typeface="Roboto" panose="020B0604020202020204" charset="0"/>
                          <a:ea typeface="Roboto" panose="020B0604020202020204" charset="0"/>
                        </a:rPr>
                        <a:t>2%</a:t>
                      </a:r>
                      <a:endParaRPr lang="en-PH" sz="2400" b="1" dirty="0">
                        <a:latin typeface="Roboto" panose="020B0604020202020204" charset="0"/>
                        <a:ea typeface="Roboto" panose="020B0604020202020204" charset="0"/>
                      </a:endParaRPr>
                    </a:p>
                  </a:txBody>
                  <a:tcPr anchor="ctr"/>
                </a:tc>
                <a:extLst>
                  <a:ext uri="{0D108BD9-81ED-4DB2-BD59-A6C34878D82A}">
                    <a16:rowId xmlns:a16="http://schemas.microsoft.com/office/drawing/2014/main" xmlns="" val="3706474363"/>
                  </a:ext>
                </a:extLst>
              </a:tr>
              <a:tr h="598509">
                <a:tc>
                  <a:txBody>
                    <a:bodyPr/>
                    <a:lstStyle/>
                    <a:p>
                      <a:pPr algn="l"/>
                      <a:r>
                        <a:rPr lang="en-PH" sz="2400" dirty="0" smtClean="0">
                          <a:latin typeface="Roboto" panose="020B0604020202020204" charset="0"/>
                          <a:ea typeface="Roboto" panose="020B0604020202020204" charset="0"/>
                        </a:rPr>
                        <a:t>Income Distribution to the Beneficiaries</a:t>
                      </a:r>
                      <a:endParaRPr lang="en-PH" sz="2400" b="1" dirty="0">
                        <a:latin typeface="Roboto" panose="020B0604020202020204" charset="0"/>
                        <a:ea typeface="Roboto" panose="020B0604020202020204" charset="0"/>
                      </a:endParaRPr>
                    </a:p>
                  </a:txBody>
                  <a:tcPr anchor="ctr"/>
                </a:tc>
                <a:tc>
                  <a:txBody>
                    <a:bodyPr/>
                    <a:lstStyle/>
                    <a:p>
                      <a:pPr algn="ctr"/>
                      <a:r>
                        <a:rPr lang="en-PH" sz="2400" dirty="0">
                          <a:latin typeface="Roboto" panose="020B0604020202020204" charset="0"/>
                          <a:ea typeface="Roboto" panose="020B0604020202020204" charset="0"/>
                        </a:rPr>
                        <a:t>F</a:t>
                      </a:r>
                      <a:endParaRPr lang="en-PH" sz="2400" b="1" dirty="0">
                        <a:latin typeface="Roboto" panose="020B0604020202020204" charset="0"/>
                        <a:ea typeface="Roboto" panose="020B0604020202020204" charset="0"/>
                      </a:endParaRPr>
                    </a:p>
                  </a:txBody>
                  <a:tcPr anchor="ctr"/>
                </a:tc>
                <a:tc>
                  <a:txBody>
                    <a:bodyPr/>
                    <a:lstStyle/>
                    <a:p>
                      <a:pPr algn="ctr"/>
                      <a:r>
                        <a:rPr lang="en-PH" sz="2400" dirty="0">
                          <a:latin typeface="Roboto" panose="020B0604020202020204" charset="0"/>
                          <a:ea typeface="Roboto" panose="020B0604020202020204" charset="0"/>
                        </a:rPr>
                        <a:t>D</a:t>
                      </a:r>
                      <a:endParaRPr lang="en-PH" sz="2400" b="1" dirty="0">
                        <a:latin typeface="Roboto" panose="020B0604020202020204" charset="0"/>
                        <a:ea typeface="Roboto" panose="020B0604020202020204" charset="0"/>
                      </a:endParaRPr>
                    </a:p>
                  </a:txBody>
                  <a:tcPr anchor="ctr"/>
                </a:tc>
                <a:tc>
                  <a:txBody>
                    <a:bodyPr/>
                    <a:lstStyle/>
                    <a:p>
                      <a:pPr algn="ctr"/>
                      <a:r>
                        <a:rPr lang="en-PH" sz="2400" dirty="0">
                          <a:latin typeface="Roboto" panose="020B0604020202020204" charset="0"/>
                          <a:ea typeface="Roboto" panose="020B0604020202020204" charset="0"/>
                        </a:rPr>
                        <a:t>15%</a:t>
                      </a:r>
                      <a:endParaRPr lang="en-PH" sz="2400" b="1" dirty="0">
                        <a:latin typeface="Roboto" panose="020B0604020202020204" charset="0"/>
                        <a:ea typeface="Roboto" panose="020B0604020202020204" charset="0"/>
                      </a:endParaRPr>
                    </a:p>
                  </a:txBody>
                  <a:tcPr anchor="ctr"/>
                </a:tc>
                <a:extLst>
                  <a:ext uri="{0D108BD9-81ED-4DB2-BD59-A6C34878D82A}">
                    <a16:rowId xmlns:a16="http://schemas.microsoft.com/office/drawing/2014/main" xmlns="" val="418211595"/>
                  </a:ext>
                </a:extLst>
              </a:tr>
              <a:tr h="593064">
                <a:tc>
                  <a:txBody>
                    <a:bodyPr/>
                    <a:lstStyle/>
                    <a:p>
                      <a:pPr algn="l"/>
                      <a:r>
                        <a:rPr lang="en-PH" sz="2400" dirty="0" smtClean="0">
                          <a:latin typeface="Roboto" panose="020B0604020202020204" charset="0"/>
                          <a:ea typeface="Roboto" panose="020B0604020202020204" charset="0"/>
                        </a:rPr>
                        <a:t>Income Payments</a:t>
                      </a:r>
                      <a:r>
                        <a:rPr lang="en-PH" sz="2400" baseline="0" dirty="0" smtClean="0">
                          <a:latin typeface="Roboto" panose="020B0604020202020204" charset="0"/>
                          <a:ea typeface="Roboto" panose="020B0604020202020204" charset="0"/>
                        </a:rPr>
                        <a:t> to Partners of GPP</a:t>
                      </a:r>
                      <a:endParaRPr lang="en-PH" sz="2400" b="1" dirty="0">
                        <a:latin typeface="Roboto" panose="020B0604020202020204" charset="0"/>
                        <a:ea typeface="Roboto" panose="020B0604020202020204" charset="0"/>
                      </a:endParaRPr>
                    </a:p>
                  </a:txBody>
                  <a:tcPr anchor="ctr"/>
                </a:tc>
                <a:tc>
                  <a:txBody>
                    <a:bodyPr/>
                    <a:lstStyle/>
                    <a:p>
                      <a:pPr algn="ctr"/>
                      <a:r>
                        <a:rPr lang="en-PH" sz="2400" dirty="0">
                          <a:latin typeface="Roboto" panose="020B0604020202020204" charset="0"/>
                          <a:ea typeface="Roboto" panose="020B0604020202020204" charset="0"/>
                        </a:rPr>
                        <a:t>H</a:t>
                      </a:r>
                      <a:endParaRPr lang="en-PH" sz="2400" b="1" dirty="0">
                        <a:latin typeface="Roboto" panose="020B0604020202020204" charset="0"/>
                        <a:ea typeface="Roboto" panose="020B0604020202020204" charset="0"/>
                      </a:endParaRPr>
                    </a:p>
                  </a:txBody>
                  <a:tcPr anchor="ctr"/>
                </a:tc>
                <a:tc>
                  <a:txBody>
                    <a:bodyPr/>
                    <a:lstStyle/>
                    <a:p>
                      <a:pPr algn="ctr"/>
                      <a:r>
                        <a:rPr lang="en-PH" sz="2400" dirty="0">
                          <a:latin typeface="Roboto" panose="020B0604020202020204" charset="0"/>
                          <a:ea typeface="Roboto" panose="020B0604020202020204" charset="0"/>
                        </a:rPr>
                        <a:t>E</a:t>
                      </a:r>
                      <a:endParaRPr lang="en-PH" sz="2400" b="1" dirty="0">
                        <a:latin typeface="Roboto" panose="020B0604020202020204" charset="0"/>
                        <a:ea typeface="Roboto" panose="020B0604020202020204" charset="0"/>
                      </a:endParaRPr>
                    </a:p>
                  </a:txBody>
                  <a:tcPr anchor="ctr"/>
                </a:tc>
                <a:tc>
                  <a:txBody>
                    <a:bodyPr/>
                    <a:lstStyle/>
                    <a:p>
                      <a:pPr algn="ctr"/>
                      <a:r>
                        <a:rPr lang="en-PH" sz="2400" dirty="0">
                          <a:latin typeface="Roboto" panose="020B0604020202020204" charset="0"/>
                          <a:ea typeface="Roboto" panose="020B0604020202020204" charset="0"/>
                        </a:rPr>
                        <a:t>15%</a:t>
                      </a:r>
                      <a:endParaRPr lang="en-PH" sz="2400" b="1" dirty="0">
                        <a:latin typeface="Roboto" panose="020B0604020202020204" charset="0"/>
                        <a:ea typeface="Roboto" panose="020B0604020202020204" charset="0"/>
                      </a:endParaRPr>
                    </a:p>
                  </a:txBody>
                  <a:tcPr anchor="ctr"/>
                </a:tc>
                <a:extLst>
                  <a:ext uri="{0D108BD9-81ED-4DB2-BD59-A6C34878D82A}">
                    <a16:rowId xmlns:a16="http://schemas.microsoft.com/office/drawing/2014/main" xmlns="" val="804710109"/>
                  </a:ext>
                </a:extLst>
              </a:tr>
              <a:tr h="1676392">
                <a:tc>
                  <a:txBody>
                    <a:bodyPr/>
                    <a:lstStyle/>
                    <a:p>
                      <a:pPr algn="l"/>
                      <a:r>
                        <a:rPr lang="en-PH" sz="2400" dirty="0" smtClean="0">
                          <a:latin typeface="Roboto" panose="020B0604020202020204" charset="0"/>
                          <a:ea typeface="Roboto" panose="020B0604020202020204" charset="0"/>
                        </a:rPr>
                        <a:t>Gross Selling Price or</a:t>
                      </a:r>
                      <a:r>
                        <a:rPr lang="en-PH" sz="2400" baseline="0" dirty="0" smtClean="0">
                          <a:latin typeface="Roboto" panose="020B0604020202020204" charset="0"/>
                          <a:ea typeface="Roboto" panose="020B0604020202020204" charset="0"/>
                        </a:rPr>
                        <a:t> Total Amount of Consideration or Its Equivalent Paid to the Seller/Owner for he Sale, Exchange or Transfer of Real Property Classified as Ordinary Asset</a:t>
                      </a:r>
                      <a:endParaRPr lang="en-PH" sz="2400" b="1" dirty="0">
                        <a:latin typeface="Roboto" panose="020B0604020202020204" charset="0"/>
                        <a:ea typeface="Roboto" panose="020B0604020202020204" charset="0"/>
                      </a:endParaRPr>
                    </a:p>
                  </a:txBody>
                  <a:tcPr anchor="ctr"/>
                </a:tc>
                <a:tc>
                  <a:txBody>
                    <a:bodyPr/>
                    <a:lstStyle/>
                    <a:p>
                      <a:pPr algn="ctr"/>
                      <a:r>
                        <a:rPr lang="en-PH" sz="2400" dirty="0">
                          <a:latin typeface="Roboto" panose="020B0604020202020204" charset="0"/>
                          <a:ea typeface="Roboto" panose="020B0604020202020204" charset="0"/>
                        </a:rPr>
                        <a:t>J</a:t>
                      </a:r>
                      <a:endParaRPr lang="en-PH" sz="2400" b="1" dirty="0">
                        <a:latin typeface="Roboto" panose="020B0604020202020204" charset="0"/>
                        <a:ea typeface="Roboto" panose="020B0604020202020204" charset="0"/>
                      </a:endParaRPr>
                    </a:p>
                  </a:txBody>
                  <a:tcPr anchor="ctr"/>
                </a:tc>
                <a:tc>
                  <a:txBody>
                    <a:bodyPr/>
                    <a:lstStyle/>
                    <a:p>
                      <a:pPr algn="ctr"/>
                      <a:r>
                        <a:rPr lang="en-PH" sz="2400" dirty="0">
                          <a:latin typeface="Roboto" panose="020B0604020202020204" charset="0"/>
                          <a:ea typeface="Roboto" panose="020B0604020202020204" charset="0"/>
                        </a:rPr>
                        <a:t>F</a:t>
                      </a:r>
                      <a:endParaRPr lang="en-PH" sz="2400" b="1" dirty="0">
                        <a:latin typeface="Roboto" panose="020B0604020202020204" charset="0"/>
                        <a:ea typeface="Roboto" panose="020B0604020202020204" charset="0"/>
                      </a:endParaRPr>
                    </a:p>
                  </a:txBody>
                  <a:tcPr anchor="ctr"/>
                </a:tc>
                <a:tc>
                  <a:txBody>
                    <a:bodyPr/>
                    <a:lstStyle/>
                    <a:p>
                      <a:pPr algn="ctr"/>
                      <a:r>
                        <a:rPr lang="en-PH" sz="2400" dirty="0">
                          <a:latin typeface="Roboto" panose="020B0604020202020204" charset="0"/>
                          <a:ea typeface="Roboto" panose="020B0604020202020204" charset="0"/>
                        </a:rPr>
                        <a:t>1.5% /</a:t>
                      </a:r>
                      <a:r>
                        <a:rPr lang="en-PH" sz="2400" baseline="0" dirty="0">
                          <a:latin typeface="Roboto" panose="020B0604020202020204" charset="0"/>
                          <a:ea typeface="Roboto" panose="020B0604020202020204" charset="0"/>
                        </a:rPr>
                        <a:t> 3% / 5% / 6%</a:t>
                      </a:r>
                      <a:endParaRPr lang="en-PH" sz="2400" b="1" dirty="0">
                        <a:latin typeface="Roboto" panose="020B0604020202020204" charset="0"/>
                        <a:ea typeface="Roboto" panose="020B0604020202020204" charset="0"/>
                      </a:endParaRPr>
                    </a:p>
                  </a:txBody>
                  <a:tcPr anchor="ctr"/>
                </a:tc>
                <a:extLst>
                  <a:ext uri="{0D108BD9-81ED-4DB2-BD59-A6C34878D82A}">
                    <a16:rowId xmlns:a16="http://schemas.microsoft.com/office/drawing/2014/main" xmlns="" val="3374785986"/>
                  </a:ext>
                </a:extLst>
              </a:tr>
            </a:tbl>
          </a:graphicData>
        </a:graphic>
      </p:graphicFrame>
      <p:sp>
        <p:nvSpPr>
          <p:cNvPr id="3" name="Slide Number Placeholder 2"/>
          <p:cNvSpPr>
            <a:spLocks noGrp="1"/>
          </p:cNvSpPr>
          <p:nvPr>
            <p:ph type="sldNum" sz="quarter" idx="12"/>
          </p:nvPr>
        </p:nvSpPr>
        <p:spPr/>
        <p:txBody>
          <a:bodyPr/>
          <a:lstStyle/>
          <a:p>
            <a:fld id="{CC19824D-3DE4-4993-9CE3-20E64F22A652}" type="slidenum">
              <a:rPr lang="en-PH" smtClean="0"/>
              <a:pPr/>
              <a:t>32</a:t>
            </a:fld>
            <a:endParaRPr lang="en-PH" dirty="0"/>
          </a:p>
        </p:txBody>
      </p:sp>
    </p:spTree>
    <p:extLst>
      <p:ext uri="{BB962C8B-B14F-4D97-AF65-F5344CB8AC3E}">
        <p14:creationId xmlns:p14="http://schemas.microsoft.com/office/powerpoint/2010/main" xmlns="" val="38344285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xmlns="" val="2562079877"/>
              </p:ext>
            </p:extLst>
          </p:nvPr>
        </p:nvGraphicFramePr>
        <p:xfrm>
          <a:off x="735256" y="1188488"/>
          <a:ext cx="11232109" cy="4894812"/>
        </p:xfrm>
        <a:graphic>
          <a:graphicData uri="http://schemas.openxmlformats.org/drawingml/2006/table">
            <a:tbl>
              <a:tblPr firstRow="1" bandRow="1">
                <a:tableStyleId>{5C22544A-7EE6-4342-B048-85BDC9FD1C3A}</a:tableStyleId>
              </a:tblPr>
              <a:tblGrid>
                <a:gridCol w="6858763">
                  <a:extLst>
                    <a:ext uri="{9D8B030D-6E8A-4147-A177-3AD203B41FA5}">
                      <a16:colId xmlns:a16="http://schemas.microsoft.com/office/drawing/2014/main" xmlns="" val="2283680652"/>
                    </a:ext>
                  </a:extLst>
                </a:gridCol>
                <a:gridCol w="1669715">
                  <a:extLst>
                    <a:ext uri="{9D8B030D-6E8A-4147-A177-3AD203B41FA5}">
                      <a16:colId xmlns:a16="http://schemas.microsoft.com/office/drawing/2014/main" xmlns="" val="977860381"/>
                    </a:ext>
                  </a:extLst>
                </a:gridCol>
                <a:gridCol w="1676435">
                  <a:extLst>
                    <a:ext uri="{9D8B030D-6E8A-4147-A177-3AD203B41FA5}">
                      <a16:colId xmlns:a16="http://schemas.microsoft.com/office/drawing/2014/main" xmlns="" val="3829579398"/>
                    </a:ext>
                  </a:extLst>
                </a:gridCol>
                <a:gridCol w="1027196">
                  <a:extLst>
                    <a:ext uri="{9D8B030D-6E8A-4147-A177-3AD203B41FA5}">
                      <a16:colId xmlns:a16="http://schemas.microsoft.com/office/drawing/2014/main" xmlns="" val="20003"/>
                    </a:ext>
                  </a:extLst>
                </a:gridCol>
              </a:tblGrid>
              <a:tr h="792908">
                <a:tc>
                  <a:txBody>
                    <a:bodyPr/>
                    <a:lstStyle/>
                    <a:p>
                      <a:pPr algn="ctr"/>
                      <a:r>
                        <a:rPr lang="en-PH" sz="2100" dirty="0" smtClean="0">
                          <a:latin typeface="Roboto" panose="020B0604020202020204" charset="0"/>
                          <a:ea typeface="Roboto" panose="020B0604020202020204" charset="0"/>
                        </a:rPr>
                        <a:t>Nature of</a:t>
                      </a:r>
                      <a:r>
                        <a:rPr lang="en-PH" sz="2100" baseline="0" dirty="0" smtClean="0">
                          <a:latin typeface="Roboto" panose="020B0604020202020204" charset="0"/>
                          <a:ea typeface="Roboto" panose="020B0604020202020204" charset="0"/>
                        </a:rPr>
                        <a:t> Income Payments</a:t>
                      </a:r>
                      <a:endParaRPr lang="en-PH" sz="2100" dirty="0">
                        <a:latin typeface="Roboto" panose="020B0604020202020204" charset="0"/>
                        <a:ea typeface="Roboto" panose="020B0604020202020204" charset="0"/>
                      </a:endParaRPr>
                    </a:p>
                    <a:p>
                      <a:pPr algn="ctr"/>
                      <a:r>
                        <a:rPr lang="en-PH" sz="2100" dirty="0">
                          <a:latin typeface="Roboto" panose="020B0604020202020204" charset="0"/>
                          <a:ea typeface="Roboto" panose="020B0604020202020204" charset="0"/>
                        </a:rPr>
                        <a:t>(</a:t>
                      </a:r>
                      <a:r>
                        <a:rPr lang="en-PH" sz="2100" dirty="0" smtClean="0">
                          <a:latin typeface="Roboto" panose="020B0604020202020204" charset="0"/>
                          <a:ea typeface="Roboto" panose="020B0604020202020204" charset="0"/>
                        </a:rPr>
                        <a:t>No Change in Rate)</a:t>
                      </a:r>
                      <a:endParaRPr lang="en-PH" sz="2100" dirty="0">
                        <a:latin typeface="Roboto" panose="020B0604020202020204" charset="0"/>
                        <a:ea typeface="Roboto" panose="020B0604020202020204" charset="0"/>
                      </a:endParaRPr>
                    </a:p>
                  </a:txBody>
                  <a:tcPr/>
                </a:tc>
                <a:tc>
                  <a:txBody>
                    <a:bodyPr/>
                    <a:lstStyle/>
                    <a:p>
                      <a:pPr algn="ctr"/>
                      <a:r>
                        <a:rPr lang="en-PH" sz="2100" baseline="0" dirty="0" smtClean="0">
                          <a:latin typeface="Roboto" panose="020B0604020202020204" charset="0"/>
                          <a:ea typeface="Roboto" panose="020B0604020202020204" charset="0"/>
                        </a:rPr>
                        <a:t>Old  </a:t>
                      </a:r>
                    </a:p>
                    <a:p>
                      <a:pPr algn="ctr"/>
                      <a:r>
                        <a:rPr lang="en-PH" sz="2100" baseline="0" dirty="0" smtClean="0">
                          <a:latin typeface="Roboto" panose="020B0604020202020204" charset="0"/>
                          <a:ea typeface="Roboto" panose="020B0604020202020204" charset="0"/>
                        </a:rPr>
                        <a:t>Sub Sec </a:t>
                      </a:r>
                      <a:endParaRPr lang="en-PH" sz="2100" dirty="0">
                        <a:latin typeface="Roboto" panose="020B0604020202020204" charset="0"/>
                        <a:ea typeface="Roboto" panose="020B0604020202020204" charset="0"/>
                      </a:endParaRPr>
                    </a:p>
                  </a:txBody>
                  <a:tcPr anchor="ctr"/>
                </a:tc>
                <a:tc>
                  <a:txBody>
                    <a:bodyPr/>
                    <a:lstStyle/>
                    <a:p>
                      <a:pPr algn="ctr"/>
                      <a:r>
                        <a:rPr lang="en-PH" sz="2100" dirty="0" smtClean="0">
                          <a:latin typeface="Roboto" panose="020B0604020202020204" charset="0"/>
                          <a:ea typeface="Roboto" panose="020B0604020202020204" charset="0"/>
                        </a:rPr>
                        <a:t>New  </a:t>
                      </a:r>
                    </a:p>
                    <a:p>
                      <a:pPr algn="ctr"/>
                      <a:r>
                        <a:rPr lang="en-PH" sz="2100" dirty="0" smtClean="0">
                          <a:latin typeface="Roboto" panose="020B0604020202020204" charset="0"/>
                          <a:ea typeface="Roboto" panose="020B0604020202020204" charset="0"/>
                        </a:rPr>
                        <a:t>Sub Sec </a:t>
                      </a:r>
                      <a:endParaRPr lang="en-PH" sz="2100" dirty="0">
                        <a:latin typeface="Roboto" panose="020B0604020202020204" charset="0"/>
                        <a:ea typeface="Roboto" panose="020B0604020202020204" charset="0"/>
                      </a:endParaRPr>
                    </a:p>
                  </a:txBody>
                  <a:tcPr anchor="ctr"/>
                </a:tc>
                <a:tc>
                  <a:txBody>
                    <a:bodyPr/>
                    <a:lstStyle/>
                    <a:p>
                      <a:pPr algn="ctr"/>
                      <a:r>
                        <a:rPr lang="en-PH" sz="2100" dirty="0" smtClean="0">
                          <a:latin typeface="Roboto" panose="020B0604020202020204" charset="0"/>
                          <a:ea typeface="Roboto" panose="020B0604020202020204" charset="0"/>
                        </a:rPr>
                        <a:t>Rate</a:t>
                      </a:r>
                      <a:endParaRPr lang="en-PH" sz="2100" dirty="0">
                        <a:latin typeface="Roboto" panose="020B0604020202020204" charset="0"/>
                        <a:ea typeface="Roboto" panose="020B0604020202020204" charset="0"/>
                      </a:endParaRPr>
                    </a:p>
                  </a:txBody>
                  <a:tcPr anchor="ctr"/>
                </a:tc>
                <a:extLst>
                  <a:ext uri="{0D108BD9-81ED-4DB2-BD59-A6C34878D82A}">
                    <a16:rowId xmlns:a16="http://schemas.microsoft.com/office/drawing/2014/main" xmlns="" val="2553658048"/>
                  </a:ext>
                </a:extLst>
              </a:tr>
              <a:tr h="1064118">
                <a:tc>
                  <a:txBody>
                    <a:bodyPr/>
                    <a:lstStyle/>
                    <a:p>
                      <a:r>
                        <a:rPr lang="en-PH" sz="2100" dirty="0" smtClean="0">
                          <a:latin typeface="Roboto" panose="020B0604020202020204" charset="0"/>
                          <a:ea typeface="Roboto" panose="020B0604020202020204" charset="0"/>
                        </a:rPr>
                        <a:t>Additional Income Payments</a:t>
                      </a:r>
                      <a:r>
                        <a:rPr lang="en-PH" sz="2100" baseline="0" dirty="0" smtClean="0">
                          <a:latin typeface="Roboto" panose="020B0604020202020204" charset="0"/>
                          <a:ea typeface="Roboto" panose="020B0604020202020204" charset="0"/>
                        </a:rPr>
                        <a:t> to Government Personnel from Importers, Shipping and Airline Companies, or their Agents</a:t>
                      </a:r>
                      <a:endParaRPr lang="en-PH" sz="2100" b="1" dirty="0">
                        <a:latin typeface="Roboto" panose="020B0604020202020204" charset="0"/>
                        <a:ea typeface="Roboto" panose="020B0604020202020204" charset="0"/>
                      </a:endParaRPr>
                    </a:p>
                  </a:txBody>
                  <a:tcPr anchor="ctr"/>
                </a:tc>
                <a:tc>
                  <a:txBody>
                    <a:bodyPr/>
                    <a:lstStyle/>
                    <a:p>
                      <a:pPr algn="ctr"/>
                      <a:r>
                        <a:rPr lang="en-PH" sz="2100" dirty="0">
                          <a:latin typeface="Roboto" panose="020B0604020202020204" charset="0"/>
                          <a:ea typeface="Roboto" panose="020B0604020202020204" charset="0"/>
                        </a:rPr>
                        <a:t>K</a:t>
                      </a:r>
                      <a:endParaRPr lang="en-PH" sz="2100" b="1" dirty="0">
                        <a:latin typeface="Roboto" panose="020B0604020202020204" charset="0"/>
                        <a:ea typeface="Roboto" panose="020B0604020202020204" charset="0"/>
                      </a:endParaRPr>
                    </a:p>
                  </a:txBody>
                  <a:tcPr anchor="ctr"/>
                </a:tc>
                <a:tc>
                  <a:txBody>
                    <a:bodyPr/>
                    <a:lstStyle/>
                    <a:p>
                      <a:pPr algn="ctr"/>
                      <a:r>
                        <a:rPr lang="en-PH" sz="2100" dirty="0">
                          <a:latin typeface="Roboto" panose="020B0604020202020204" charset="0"/>
                          <a:ea typeface="Roboto" panose="020B0604020202020204" charset="0"/>
                        </a:rPr>
                        <a:t>G</a:t>
                      </a:r>
                      <a:endParaRPr lang="en-PH" sz="2100" b="1" dirty="0">
                        <a:latin typeface="Roboto" panose="020B0604020202020204" charset="0"/>
                        <a:ea typeface="Roboto" panose="020B0604020202020204" charset="0"/>
                      </a:endParaRPr>
                    </a:p>
                  </a:txBody>
                  <a:tcPr anchor="ctr"/>
                </a:tc>
                <a:tc>
                  <a:txBody>
                    <a:bodyPr/>
                    <a:lstStyle/>
                    <a:p>
                      <a:pPr algn="ctr"/>
                      <a:r>
                        <a:rPr lang="en-PH" sz="2100" dirty="0">
                          <a:latin typeface="Roboto" panose="020B0604020202020204" charset="0"/>
                          <a:ea typeface="Roboto" panose="020B0604020202020204" charset="0"/>
                        </a:rPr>
                        <a:t>15%</a:t>
                      </a:r>
                      <a:endParaRPr lang="en-PH" sz="2100" b="1" dirty="0">
                        <a:latin typeface="Roboto" panose="020B0604020202020204" charset="0"/>
                        <a:ea typeface="Roboto" panose="020B0604020202020204" charset="0"/>
                      </a:endParaRPr>
                    </a:p>
                  </a:txBody>
                  <a:tcPr anchor="ctr"/>
                </a:tc>
                <a:extLst>
                  <a:ext uri="{0D108BD9-81ED-4DB2-BD59-A6C34878D82A}">
                    <a16:rowId xmlns:a16="http://schemas.microsoft.com/office/drawing/2014/main" xmlns="" val="2332505515"/>
                  </a:ext>
                </a:extLst>
              </a:tr>
              <a:tr h="1064118">
                <a:tc>
                  <a:txBody>
                    <a:bodyPr/>
                    <a:lstStyle/>
                    <a:p>
                      <a:r>
                        <a:rPr lang="en-PH" sz="2100" dirty="0" smtClean="0">
                          <a:latin typeface="Roboto" panose="020B0604020202020204" charset="0"/>
                          <a:ea typeface="Roboto" panose="020B0604020202020204" charset="0"/>
                        </a:rPr>
                        <a:t>Certain Income Payments Made</a:t>
                      </a:r>
                      <a:r>
                        <a:rPr lang="en-PH" sz="2100" baseline="0" dirty="0" smtClean="0">
                          <a:latin typeface="Roboto" panose="020B0604020202020204" charset="0"/>
                          <a:ea typeface="Roboto" panose="020B0604020202020204" charset="0"/>
                        </a:rPr>
                        <a:t> by Credit Card Companies</a:t>
                      </a:r>
                      <a:endParaRPr lang="en-PH" sz="2100" b="1" dirty="0">
                        <a:latin typeface="Roboto" panose="020B0604020202020204" charset="0"/>
                        <a:ea typeface="Roboto" panose="020B0604020202020204" charset="0"/>
                      </a:endParaRPr>
                    </a:p>
                  </a:txBody>
                  <a:tcPr anchor="ctr"/>
                </a:tc>
                <a:tc>
                  <a:txBody>
                    <a:bodyPr/>
                    <a:lstStyle/>
                    <a:p>
                      <a:pPr algn="ctr"/>
                      <a:r>
                        <a:rPr lang="en-PH" sz="2100" dirty="0">
                          <a:latin typeface="Roboto" panose="020B0604020202020204" charset="0"/>
                          <a:ea typeface="Roboto" panose="020B0604020202020204" charset="0"/>
                        </a:rPr>
                        <a:t>L</a:t>
                      </a:r>
                      <a:endParaRPr lang="en-PH" sz="2100" b="1" dirty="0">
                        <a:latin typeface="Roboto" panose="020B0604020202020204" charset="0"/>
                        <a:ea typeface="Roboto" panose="020B0604020202020204" charset="0"/>
                      </a:endParaRPr>
                    </a:p>
                  </a:txBody>
                  <a:tcPr anchor="ctr"/>
                </a:tc>
                <a:tc>
                  <a:txBody>
                    <a:bodyPr/>
                    <a:lstStyle/>
                    <a:p>
                      <a:pPr algn="ctr"/>
                      <a:r>
                        <a:rPr lang="en-PH" sz="2100" dirty="0">
                          <a:latin typeface="Roboto" panose="020B0604020202020204" charset="0"/>
                          <a:ea typeface="Roboto" panose="020B0604020202020204" charset="0"/>
                        </a:rPr>
                        <a:t>H</a:t>
                      </a:r>
                      <a:endParaRPr lang="en-PH" sz="2100" b="1" dirty="0">
                        <a:latin typeface="Roboto" panose="020B0604020202020204" charset="0"/>
                        <a:ea typeface="Roboto" panose="020B0604020202020204" charset="0"/>
                      </a:endParaRPr>
                    </a:p>
                  </a:txBody>
                  <a:tcPr anchor="ctr"/>
                </a:tc>
                <a:tc>
                  <a:txBody>
                    <a:bodyPr/>
                    <a:lstStyle/>
                    <a:p>
                      <a:pPr algn="ctr"/>
                      <a:r>
                        <a:rPr lang="en-PH" sz="2100" dirty="0">
                          <a:latin typeface="Roboto" panose="020B0604020202020204" charset="0"/>
                          <a:ea typeface="Roboto" panose="020B0604020202020204" charset="0"/>
                        </a:rPr>
                        <a:t>1% of ½ of Gross</a:t>
                      </a:r>
                      <a:endParaRPr lang="en-PH" sz="2100" b="1" dirty="0">
                        <a:latin typeface="Roboto" panose="020B0604020202020204" charset="0"/>
                        <a:ea typeface="Roboto" panose="020B0604020202020204" charset="0"/>
                      </a:endParaRPr>
                    </a:p>
                  </a:txBody>
                  <a:tcPr anchor="ctr"/>
                </a:tc>
                <a:extLst>
                  <a:ext uri="{0D108BD9-81ED-4DB2-BD59-A6C34878D82A}">
                    <a16:rowId xmlns:a16="http://schemas.microsoft.com/office/drawing/2014/main" xmlns="" val="127607976"/>
                  </a:ext>
                </a:extLst>
              </a:tr>
              <a:tr h="792908">
                <a:tc>
                  <a:txBody>
                    <a:bodyPr/>
                    <a:lstStyle/>
                    <a:p>
                      <a:r>
                        <a:rPr lang="en-PH" sz="2100" dirty="0" smtClean="0">
                          <a:latin typeface="Roboto" panose="020B0604020202020204" charset="0"/>
                          <a:ea typeface="Roboto" panose="020B0604020202020204" charset="0"/>
                        </a:rPr>
                        <a:t>Income Payments</a:t>
                      </a:r>
                      <a:r>
                        <a:rPr lang="en-PH" sz="2100" baseline="0" dirty="0" smtClean="0">
                          <a:latin typeface="Roboto" panose="020B0604020202020204" charset="0"/>
                          <a:ea typeface="Roboto" panose="020B0604020202020204" charset="0"/>
                        </a:rPr>
                        <a:t> Made by Top Withholding Agents</a:t>
                      </a:r>
                      <a:endParaRPr lang="en-PH" sz="2100" b="1" dirty="0">
                        <a:latin typeface="Roboto" panose="020B0604020202020204" charset="0"/>
                        <a:ea typeface="Roboto" panose="020B0604020202020204" charset="0"/>
                      </a:endParaRPr>
                    </a:p>
                  </a:txBody>
                  <a:tcPr anchor="ctr"/>
                </a:tc>
                <a:tc>
                  <a:txBody>
                    <a:bodyPr/>
                    <a:lstStyle/>
                    <a:p>
                      <a:pPr algn="ctr"/>
                      <a:r>
                        <a:rPr lang="en-PH" sz="2100" dirty="0">
                          <a:latin typeface="Roboto" panose="020B0604020202020204" charset="0"/>
                          <a:ea typeface="Roboto" panose="020B0604020202020204" charset="0"/>
                        </a:rPr>
                        <a:t>M,</a:t>
                      </a:r>
                      <a:r>
                        <a:rPr lang="en-PH" sz="2100" baseline="0" dirty="0">
                          <a:latin typeface="Roboto" panose="020B0604020202020204" charset="0"/>
                          <a:ea typeface="Roboto" panose="020B0604020202020204" charset="0"/>
                        </a:rPr>
                        <a:t> W</a:t>
                      </a:r>
                      <a:endParaRPr lang="en-PH" sz="2100" b="1" dirty="0">
                        <a:latin typeface="Roboto" panose="020B0604020202020204" charset="0"/>
                        <a:ea typeface="Roboto" panose="020B0604020202020204" charset="0"/>
                      </a:endParaRPr>
                    </a:p>
                  </a:txBody>
                  <a:tcPr anchor="ctr"/>
                </a:tc>
                <a:tc>
                  <a:txBody>
                    <a:bodyPr/>
                    <a:lstStyle/>
                    <a:p>
                      <a:pPr algn="ctr"/>
                      <a:r>
                        <a:rPr lang="en-PH" sz="2100" dirty="0">
                          <a:latin typeface="Roboto" panose="020B0604020202020204" charset="0"/>
                          <a:ea typeface="Roboto" panose="020B0604020202020204" charset="0"/>
                        </a:rPr>
                        <a:t>I</a:t>
                      </a:r>
                      <a:endParaRPr lang="en-PH" sz="2100" b="1" dirty="0">
                        <a:latin typeface="Roboto" panose="020B0604020202020204" charset="0"/>
                        <a:ea typeface="Roboto" panose="020B0604020202020204" charset="0"/>
                      </a:endParaRPr>
                    </a:p>
                  </a:txBody>
                  <a:tcPr anchor="ctr"/>
                </a:tc>
                <a:tc>
                  <a:txBody>
                    <a:bodyPr/>
                    <a:lstStyle/>
                    <a:p>
                      <a:pPr algn="ctr"/>
                      <a:r>
                        <a:rPr lang="en-PH" sz="2100" dirty="0">
                          <a:latin typeface="Roboto" panose="020B0604020202020204" charset="0"/>
                          <a:ea typeface="Roboto" panose="020B0604020202020204" charset="0"/>
                        </a:rPr>
                        <a:t>1% / 2%</a:t>
                      </a:r>
                      <a:endParaRPr lang="en-PH" sz="2100" b="1" dirty="0">
                        <a:latin typeface="Roboto" panose="020B0604020202020204" charset="0"/>
                        <a:ea typeface="Roboto" panose="020B0604020202020204" charset="0"/>
                      </a:endParaRPr>
                    </a:p>
                  </a:txBody>
                  <a:tcPr anchor="ctr"/>
                </a:tc>
                <a:extLst>
                  <a:ext uri="{0D108BD9-81ED-4DB2-BD59-A6C34878D82A}">
                    <a16:rowId xmlns:a16="http://schemas.microsoft.com/office/drawing/2014/main" xmlns="" val="1362232645"/>
                  </a:ext>
                </a:extLst>
              </a:tr>
              <a:tr h="740256">
                <a:tc>
                  <a:txBody>
                    <a:bodyPr/>
                    <a:lstStyle/>
                    <a:p>
                      <a:r>
                        <a:rPr lang="en-PH" sz="2100" dirty="0" smtClean="0">
                          <a:latin typeface="Roboto" panose="020B0604020202020204" charset="0"/>
                          <a:ea typeface="Roboto" panose="020B0604020202020204" charset="0"/>
                        </a:rPr>
                        <a:t>Income Payments made by</a:t>
                      </a:r>
                      <a:r>
                        <a:rPr lang="en-PH" sz="2100" baseline="0" dirty="0" smtClean="0">
                          <a:latin typeface="Roboto" panose="020B0604020202020204" charset="0"/>
                          <a:ea typeface="Roboto" panose="020B0604020202020204" charset="0"/>
                        </a:rPr>
                        <a:t> the Government</a:t>
                      </a:r>
                      <a:endParaRPr lang="en-PH" sz="2100" b="1" dirty="0">
                        <a:latin typeface="Roboto" panose="020B0604020202020204" charset="0"/>
                        <a:ea typeface="Roboto" panose="020B0604020202020204" charset="0"/>
                      </a:endParaRPr>
                    </a:p>
                  </a:txBody>
                  <a:tcPr anchor="ctr"/>
                </a:tc>
                <a:tc>
                  <a:txBody>
                    <a:bodyPr/>
                    <a:lstStyle/>
                    <a:p>
                      <a:pPr algn="ctr"/>
                      <a:r>
                        <a:rPr lang="en-PH" sz="2100" dirty="0">
                          <a:latin typeface="Roboto" panose="020B0604020202020204" charset="0"/>
                          <a:ea typeface="Roboto" panose="020B0604020202020204" charset="0"/>
                        </a:rPr>
                        <a:t>N</a:t>
                      </a:r>
                      <a:endParaRPr lang="en-PH" sz="2100" b="1" dirty="0">
                        <a:latin typeface="Roboto" panose="020B0604020202020204" charset="0"/>
                        <a:ea typeface="Roboto" panose="020B0604020202020204" charset="0"/>
                      </a:endParaRPr>
                    </a:p>
                  </a:txBody>
                  <a:tcPr anchor="ctr"/>
                </a:tc>
                <a:tc>
                  <a:txBody>
                    <a:bodyPr/>
                    <a:lstStyle/>
                    <a:p>
                      <a:pPr algn="ctr"/>
                      <a:r>
                        <a:rPr lang="en-PH" sz="2100" dirty="0">
                          <a:latin typeface="Roboto" panose="020B0604020202020204" charset="0"/>
                          <a:ea typeface="Roboto" panose="020B0604020202020204" charset="0"/>
                        </a:rPr>
                        <a:t>J</a:t>
                      </a:r>
                      <a:endParaRPr lang="en-PH" sz="2100" b="1" dirty="0">
                        <a:latin typeface="Roboto" panose="020B0604020202020204" charset="0"/>
                        <a:ea typeface="Roboto" panose="020B060402020202020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PH" sz="2100" dirty="0">
                          <a:latin typeface="Roboto" panose="020B0604020202020204" charset="0"/>
                          <a:ea typeface="Roboto" panose="020B0604020202020204" charset="0"/>
                        </a:rPr>
                        <a:t>1% / 2%</a:t>
                      </a:r>
                      <a:endParaRPr lang="en-PH" sz="2100" b="1" dirty="0">
                        <a:latin typeface="Roboto" panose="020B0604020202020204" charset="0"/>
                        <a:ea typeface="Roboto" panose="020B0604020202020204" charset="0"/>
                      </a:endParaRPr>
                    </a:p>
                  </a:txBody>
                  <a:tcPr anchor="ctr"/>
                </a:tc>
                <a:extLst>
                  <a:ext uri="{0D108BD9-81ED-4DB2-BD59-A6C34878D82A}">
                    <a16:rowId xmlns:a16="http://schemas.microsoft.com/office/drawing/2014/main" xmlns="" val="4214773264"/>
                  </a:ext>
                </a:extLst>
              </a:tr>
              <a:tr h="440504">
                <a:tc>
                  <a:txBody>
                    <a:bodyPr/>
                    <a:lstStyle/>
                    <a:p>
                      <a:r>
                        <a:rPr lang="en-PH" sz="2100" dirty="0" smtClean="0">
                          <a:latin typeface="Roboto" panose="020B0604020202020204" charset="0"/>
                          <a:ea typeface="Roboto" panose="020B0604020202020204" charset="0"/>
                        </a:rPr>
                        <a:t>Tolling Fees Paid</a:t>
                      </a:r>
                      <a:r>
                        <a:rPr lang="en-PH" sz="2100" baseline="0" dirty="0" smtClean="0">
                          <a:latin typeface="Roboto" panose="020B0604020202020204" charset="0"/>
                          <a:ea typeface="Roboto" panose="020B0604020202020204" charset="0"/>
                        </a:rPr>
                        <a:t> by the Refineries</a:t>
                      </a:r>
                      <a:endParaRPr lang="en-PH" sz="2100" b="1" dirty="0">
                        <a:latin typeface="Roboto" panose="020B0604020202020204" charset="0"/>
                        <a:ea typeface="Roboto" panose="020B0604020202020204" charset="0"/>
                      </a:endParaRPr>
                    </a:p>
                  </a:txBody>
                  <a:tcPr anchor="ctr"/>
                </a:tc>
                <a:tc>
                  <a:txBody>
                    <a:bodyPr/>
                    <a:lstStyle/>
                    <a:p>
                      <a:pPr algn="ctr"/>
                      <a:r>
                        <a:rPr lang="en-PH" sz="2100" dirty="0">
                          <a:latin typeface="Roboto" panose="020B0604020202020204" charset="0"/>
                          <a:ea typeface="Roboto" panose="020B0604020202020204" charset="0"/>
                        </a:rPr>
                        <a:t>P</a:t>
                      </a:r>
                      <a:endParaRPr lang="en-PH" sz="2100" b="1" dirty="0">
                        <a:latin typeface="Roboto" panose="020B0604020202020204" charset="0"/>
                        <a:ea typeface="Roboto" panose="020B0604020202020204" charset="0"/>
                      </a:endParaRPr>
                    </a:p>
                  </a:txBody>
                  <a:tcPr anchor="ctr"/>
                </a:tc>
                <a:tc>
                  <a:txBody>
                    <a:bodyPr/>
                    <a:lstStyle/>
                    <a:p>
                      <a:pPr algn="ctr"/>
                      <a:r>
                        <a:rPr lang="en-PH" sz="2100" dirty="0">
                          <a:latin typeface="Roboto" panose="020B0604020202020204" charset="0"/>
                          <a:ea typeface="Roboto" panose="020B0604020202020204" charset="0"/>
                        </a:rPr>
                        <a:t>K</a:t>
                      </a:r>
                      <a:endParaRPr lang="en-PH" sz="2100" b="1" dirty="0">
                        <a:latin typeface="Roboto" panose="020B0604020202020204" charset="0"/>
                        <a:ea typeface="Roboto" panose="020B0604020202020204" charset="0"/>
                      </a:endParaRPr>
                    </a:p>
                  </a:txBody>
                  <a:tcPr anchor="ctr"/>
                </a:tc>
                <a:tc>
                  <a:txBody>
                    <a:bodyPr/>
                    <a:lstStyle/>
                    <a:p>
                      <a:pPr algn="ctr"/>
                      <a:r>
                        <a:rPr lang="en-PH" sz="2100" dirty="0">
                          <a:latin typeface="Roboto" panose="020B0604020202020204" charset="0"/>
                          <a:ea typeface="Roboto" panose="020B0604020202020204" charset="0"/>
                        </a:rPr>
                        <a:t>5%</a:t>
                      </a:r>
                      <a:endParaRPr lang="en-PH" sz="2100" b="1" dirty="0">
                        <a:latin typeface="Roboto" panose="020B0604020202020204" charset="0"/>
                        <a:ea typeface="Roboto" panose="020B0604020202020204" charset="0"/>
                      </a:endParaRPr>
                    </a:p>
                  </a:txBody>
                  <a:tcPr anchor="ctr"/>
                </a:tc>
                <a:extLst>
                  <a:ext uri="{0D108BD9-81ED-4DB2-BD59-A6C34878D82A}">
                    <a16:rowId xmlns:a16="http://schemas.microsoft.com/office/drawing/2014/main" xmlns="" val="887565275"/>
                  </a:ext>
                </a:extLst>
              </a:tr>
            </a:tbl>
          </a:graphicData>
        </a:graphic>
      </p:graphicFrame>
      <p:sp>
        <p:nvSpPr>
          <p:cNvPr id="3" name="Slide Number Placeholder 2"/>
          <p:cNvSpPr>
            <a:spLocks noGrp="1"/>
          </p:cNvSpPr>
          <p:nvPr>
            <p:ph type="sldNum" sz="quarter" idx="12"/>
          </p:nvPr>
        </p:nvSpPr>
        <p:spPr/>
        <p:txBody>
          <a:bodyPr/>
          <a:lstStyle/>
          <a:p>
            <a:fld id="{CC19824D-3DE4-4993-9CE3-20E64F22A652}" type="slidenum">
              <a:rPr lang="en-PH" smtClean="0"/>
              <a:pPr/>
              <a:t>33</a:t>
            </a:fld>
            <a:endParaRPr lang="en-PH" dirty="0"/>
          </a:p>
        </p:txBody>
      </p:sp>
      <p:sp>
        <p:nvSpPr>
          <p:cNvPr id="7" name="Title 1"/>
          <p:cNvSpPr txBox="1">
            <a:spLocks/>
          </p:cNvSpPr>
          <p:nvPr/>
        </p:nvSpPr>
        <p:spPr>
          <a:xfrm>
            <a:off x="735256" y="194699"/>
            <a:ext cx="10364544" cy="1040895"/>
          </a:xfrm>
          <a:prstGeom prst="rect">
            <a:avLst/>
          </a:prstGeom>
          <a:noFill/>
          <a:ln>
            <a:noFill/>
          </a:ln>
        </p:spPr>
        <p:txBody>
          <a:bodyPr lIns="91425" tIns="91425" rIns="91425" bIns="91425" anchor="t"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2800" kern="0" dirty="0" smtClean="0">
                <a:solidFill>
                  <a:srgbClr val="000066"/>
                </a:solidFill>
                <a:latin typeface="Roboto" panose="020B0604020202020204" charset="0"/>
                <a:ea typeface="Roboto" panose="020B0604020202020204" charset="0"/>
              </a:rPr>
              <a:t>Section 2.57.2 Income Payments Subject to Creditable Withholding Tax</a:t>
            </a:r>
            <a:endParaRPr lang="en-PH" sz="2800" kern="0" dirty="0">
              <a:solidFill>
                <a:srgbClr val="000066"/>
              </a:solidFill>
              <a:latin typeface="Roboto" panose="020B0604020202020204" charset="0"/>
              <a:ea typeface="Roboto" panose="020B0604020202020204" charset="0"/>
            </a:endParaRPr>
          </a:p>
        </p:txBody>
      </p:sp>
    </p:spTree>
    <p:extLst>
      <p:ext uri="{BB962C8B-B14F-4D97-AF65-F5344CB8AC3E}">
        <p14:creationId xmlns:p14="http://schemas.microsoft.com/office/powerpoint/2010/main" xmlns="" val="7194453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xmlns="" val="413966516"/>
              </p:ext>
            </p:extLst>
          </p:nvPr>
        </p:nvGraphicFramePr>
        <p:xfrm>
          <a:off x="735256" y="1235594"/>
          <a:ext cx="10890683" cy="4886758"/>
        </p:xfrm>
        <a:graphic>
          <a:graphicData uri="http://schemas.openxmlformats.org/drawingml/2006/table">
            <a:tbl>
              <a:tblPr firstRow="1" bandRow="1">
                <a:tableStyleId>{5C22544A-7EE6-4342-B048-85BDC9FD1C3A}</a:tableStyleId>
              </a:tblPr>
              <a:tblGrid>
                <a:gridCol w="6557085">
                  <a:extLst>
                    <a:ext uri="{9D8B030D-6E8A-4147-A177-3AD203B41FA5}">
                      <a16:colId xmlns:a16="http://schemas.microsoft.com/office/drawing/2014/main" xmlns="" val="2530779011"/>
                    </a:ext>
                  </a:extLst>
                </a:gridCol>
                <a:gridCol w="1512401">
                  <a:extLst>
                    <a:ext uri="{9D8B030D-6E8A-4147-A177-3AD203B41FA5}">
                      <a16:colId xmlns:a16="http://schemas.microsoft.com/office/drawing/2014/main" xmlns="" val="399203602"/>
                    </a:ext>
                  </a:extLst>
                </a:gridCol>
                <a:gridCol w="1505458">
                  <a:extLst>
                    <a:ext uri="{9D8B030D-6E8A-4147-A177-3AD203B41FA5}">
                      <a16:colId xmlns:a16="http://schemas.microsoft.com/office/drawing/2014/main" xmlns="" val="716498877"/>
                    </a:ext>
                  </a:extLst>
                </a:gridCol>
                <a:gridCol w="1315739">
                  <a:extLst>
                    <a:ext uri="{9D8B030D-6E8A-4147-A177-3AD203B41FA5}">
                      <a16:colId xmlns:a16="http://schemas.microsoft.com/office/drawing/2014/main" xmlns="" val="20003"/>
                    </a:ext>
                  </a:extLst>
                </a:gridCol>
              </a:tblGrid>
              <a:tr h="923406">
                <a:tc>
                  <a:txBody>
                    <a:bodyPr/>
                    <a:lstStyle/>
                    <a:p>
                      <a:pPr algn="ctr"/>
                      <a:r>
                        <a:rPr lang="en-PH" sz="2400" dirty="0" smtClean="0">
                          <a:latin typeface="Roboto" panose="020B0604020202020204" charset="0"/>
                          <a:ea typeface="Roboto" panose="020B0604020202020204" charset="0"/>
                        </a:rPr>
                        <a:t>Nature of</a:t>
                      </a:r>
                      <a:r>
                        <a:rPr lang="en-PH" sz="2400" baseline="0" dirty="0" smtClean="0">
                          <a:latin typeface="Roboto" panose="020B0604020202020204" charset="0"/>
                          <a:ea typeface="Roboto" panose="020B0604020202020204" charset="0"/>
                        </a:rPr>
                        <a:t> Income Payments</a:t>
                      </a:r>
                      <a:endParaRPr lang="en-PH" sz="2400" dirty="0">
                        <a:latin typeface="Roboto" panose="020B0604020202020204" charset="0"/>
                        <a:ea typeface="Roboto" panose="020B0604020202020204" charset="0"/>
                      </a:endParaRPr>
                    </a:p>
                    <a:p>
                      <a:pPr algn="ctr"/>
                      <a:r>
                        <a:rPr lang="en-PH" sz="2400" dirty="0">
                          <a:latin typeface="Roboto" panose="020B0604020202020204" charset="0"/>
                          <a:ea typeface="Roboto" panose="020B0604020202020204" charset="0"/>
                        </a:rPr>
                        <a:t>(</a:t>
                      </a:r>
                      <a:r>
                        <a:rPr lang="en-PH" sz="2400" dirty="0" smtClean="0">
                          <a:latin typeface="Roboto" panose="020B0604020202020204" charset="0"/>
                          <a:ea typeface="Roboto" panose="020B0604020202020204" charset="0"/>
                        </a:rPr>
                        <a:t>No Change in Rate)</a:t>
                      </a:r>
                      <a:endParaRPr lang="en-PH" sz="2400" dirty="0">
                        <a:latin typeface="Roboto" panose="020B0604020202020204" charset="0"/>
                        <a:ea typeface="Roboto" panose="020B0604020202020204" charset="0"/>
                      </a:endParaRPr>
                    </a:p>
                  </a:txBody>
                  <a:tcPr/>
                </a:tc>
                <a:tc>
                  <a:txBody>
                    <a:bodyPr/>
                    <a:lstStyle/>
                    <a:p>
                      <a:pPr algn="ctr"/>
                      <a:r>
                        <a:rPr lang="en-PH" sz="2400" baseline="0" dirty="0" smtClean="0">
                          <a:latin typeface="Roboto" panose="020B0604020202020204" charset="0"/>
                          <a:ea typeface="Roboto" panose="020B0604020202020204" charset="0"/>
                        </a:rPr>
                        <a:t>Old  </a:t>
                      </a:r>
                    </a:p>
                    <a:p>
                      <a:pPr algn="ctr"/>
                      <a:r>
                        <a:rPr lang="en-PH" sz="2400" baseline="0" dirty="0" smtClean="0">
                          <a:latin typeface="Roboto" panose="020B0604020202020204" charset="0"/>
                          <a:ea typeface="Roboto" panose="020B0604020202020204" charset="0"/>
                        </a:rPr>
                        <a:t>Sub Sec </a:t>
                      </a:r>
                      <a:endParaRPr lang="en-PH" sz="2400" dirty="0">
                        <a:latin typeface="Roboto" panose="020B0604020202020204" charset="0"/>
                        <a:ea typeface="Roboto" panose="020B0604020202020204" charset="0"/>
                      </a:endParaRPr>
                    </a:p>
                  </a:txBody>
                  <a:tcPr anchor="ctr"/>
                </a:tc>
                <a:tc>
                  <a:txBody>
                    <a:bodyPr/>
                    <a:lstStyle/>
                    <a:p>
                      <a:pPr algn="ctr"/>
                      <a:r>
                        <a:rPr lang="en-PH" sz="2400" dirty="0" smtClean="0">
                          <a:latin typeface="Roboto" panose="020B0604020202020204" charset="0"/>
                          <a:ea typeface="Roboto" panose="020B0604020202020204" charset="0"/>
                        </a:rPr>
                        <a:t>New  </a:t>
                      </a:r>
                    </a:p>
                    <a:p>
                      <a:pPr algn="ctr"/>
                      <a:r>
                        <a:rPr lang="en-PH" sz="2400" dirty="0" smtClean="0">
                          <a:latin typeface="Roboto" panose="020B0604020202020204" charset="0"/>
                          <a:ea typeface="Roboto" panose="020B0604020202020204" charset="0"/>
                        </a:rPr>
                        <a:t>Sub Sec </a:t>
                      </a:r>
                      <a:endParaRPr lang="en-PH" sz="2400" dirty="0">
                        <a:latin typeface="Roboto" panose="020B0604020202020204" charset="0"/>
                        <a:ea typeface="Roboto" panose="020B0604020202020204" charset="0"/>
                      </a:endParaRPr>
                    </a:p>
                  </a:txBody>
                  <a:tcPr anchor="ctr"/>
                </a:tc>
                <a:tc>
                  <a:txBody>
                    <a:bodyPr/>
                    <a:lstStyle/>
                    <a:p>
                      <a:pPr algn="ctr"/>
                      <a:r>
                        <a:rPr lang="en-PH" sz="2400" dirty="0" smtClean="0">
                          <a:latin typeface="Roboto" panose="020B0604020202020204" charset="0"/>
                          <a:ea typeface="Roboto" panose="020B0604020202020204" charset="0"/>
                        </a:rPr>
                        <a:t>Rate</a:t>
                      </a:r>
                      <a:endParaRPr lang="en-PH" sz="2400" dirty="0">
                        <a:latin typeface="Roboto" panose="020B0604020202020204" charset="0"/>
                        <a:ea typeface="Roboto" panose="020B0604020202020204" charset="0"/>
                      </a:endParaRPr>
                    </a:p>
                  </a:txBody>
                  <a:tcPr anchor="ctr"/>
                </a:tc>
                <a:extLst>
                  <a:ext uri="{0D108BD9-81ED-4DB2-BD59-A6C34878D82A}">
                    <a16:rowId xmlns:a16="http://schemas.microsoft.com/office/drawing/2014/main" xmlns="" val="29512015"/>
                  </a:ext>
                </a:extLst>
              </a:tr>
              <a:tr h="889000">
                <a:tc>
                  <a:txBody>
                    <a:bodyPr/>
                    <a:lstStyle/>
                    <a:p>
                      <a:r>
                        <a:rPr lang="en-PH" sz="2400" dirty="0" smtClean="0">
                          <a:latin typeface="Roboto" panose="020B0604020202020204" charset="0"/>
                          <a:ea typeface="Roboto" panose="020B0604020202020204" charset="0"/>
                        </a:rPr>
                        <a:t>Payments Made</a:t>
                      </a:r>
                      <a:r>
                        <a:rPr lang="en-PH" sz="2400" baseline="0" dirty="0" smtClean="0">
                          <a:latin typeface="Roboto" panose="020B0604020202020204" charset="0"/>
                          <a:ea typeface="Roboto" panose="020B0604020202020204" charset="0"/>
                        </a:rPr>
                        <a:t> by Pre-Need Companies to Funeral Parlors </a:t>
                      </a:r>
                      <a:endParaRPr lang="en-PH" sz="2400" b="1" dirty="0">
                        <a:latin typeface="Roboto" panose="020B0604020202020204" charset="0"/>
                        <a:ea typeface="Roboto" panose="020B0604020202020204" charset="0"/>
                      </a:endParaRPr>
                    </a:p>
                  </a:txBody>
                  <a:tcPr anchor="ctr"/>
                </a:tc>
                <a:tc>
                  <a:txBody>
                    <a:bodyPr/>
                    <a:lstStyle/>
                    <a:p>
                      <a:pPr algn="ctr"/>
                      <a:r>
                        <a:rPr lang="en-PH" sz="2400" dirty="0">
                          <a:latin typeface="Roboto" panose="020B0604020202020204" charset="0"/>
                          <a:ea typeface="Roboto" panose="020B0604020202020204" charset="0"/>
                        </a:rPr>
                        <a:t>Q</a:t>
                      </a:r>
                      <a:endParaRPr lang="en-PH" sz="2400" b="1" dirty="0">
                        <a:latin typeface="Roboto" panose="020B0604020202020204" charset="0"/>
                        <a:ea typeface="Roboto" panose="020B0604020202020204" charset="0"/>
                      </a:endParaRPr>
                    </a:p>
                  </a:txBody>
                  <a:tcPr anchor="ctr"/>
                </a:tc>
                <a:tc>
                  <a:txBody>
                    <a:bodyPr/>
                    <a:lstStyle/>
                    <a:p>
                      <a:pPr algn="ctr"/>
                      <a:r>
                        <a:rPr lang="en-PH" sz="2400" dirty="0">
                          <a:latin typeface="Roboto" panose="020B0604020202020204" charset="0"/>
                          <a:ea typeface="Roboto" panose="020B0604020202020204" charset="0"/>
                        </a:rPr>
                        <a:t>L</a:t>
                      </a:r>
                      <a:endParaRPr lang="en-PH" sz="2400" b="1" dirty="0">
                        <a:latin typeface="Roboto" panose="020B0604020202020204" charset="0"/>
                        <a:ea typeface="Roboto" panose="020B0604020202020204" charset="0"/>
                      </a:endParaRPr>
                    </a:p>
                  </a:txBody>
                  <a:tcPr anchor="ctr"/>
                </a:tc>
                <a:tc>
                  <a:txBody>
                    <a:bodyPr/>
                    <a:lstStyle/>
                    <a:p>
                      <a:pPr algn="ctr"/>
                      <a:r>
                        <a:rPr lang="en-PH" sz="2400" dirty="0">
                          <a:latin typeface="Roboto" panose="020B0604020202020204" charset="0"/>
                          <a:ea typeface="Roboto" panose="020B0604020202020204" charset="0"/>
                        </a:rPr>
                        <a:t>1%</a:t>
                      </a:r>
                      <a:endParaRPr lang="en-PH" sz="2400" b="1" dirty="0">
                        <a:latin typeface="Roboto" panose="020B0604020202020204" charset="0"/>
                        <a:ea typeface="Roboto" panose="020B0604020202020204" charset="0"/>
                      </a:endParaRPr>
                    </a:p>
                  </a:txBody>
                  <a:tcPr anchor="ctr"/>
                </a:tc>
                <a:extLst>
                  <a:ext uri="{0D108BD9-81ED-4DB2-BD59-A6C34878D82A}">
                    <a16:rowId xmlns:a16="http://schemas.microsoft.com/office/drawing/2014/main" xmlns="" val="2934802144"/>
                  </a:ext>
                </a:extLst>
              </a:tr>
              <a:tr h="510540">
                <a:tc>
                  <a:txBody>
                    <a:bodyPr/>
                    <a:lstStyle/>
                    <a:p>
                      <a:r>
                        <a:rPr lang="en-PH" sz="2400" dirty="0" smtClean="0">
                          <a:latin typeface="Roboto" panose="020B0604020202020204" charset="0"/>
                          <a:ea typeface="Roboto" panose="020B0604020202020204" charset="0"/>
                        </a:rPr>
                        <a:t>Payments Made</a:t>
                      </a:r>
                      <a:r>
                        <a:rPr lang="en-PH" sz="2400" baseline="0" dirty="0" smtClean="0">
                          <a:latin typeface="Roboto" panose="020B0604020202020204" charset="0"/>
                          <a:ea typeface="Roboto" panose="020B0604020202020204" charset="0"/>
                        </a:rPr>
                        <a:t> to Embalmers</a:t>
                      </a:r>
                      <a:endParaRPr lang="en-PH" sz="2400" b="1" dirty="0">
                        <a:latin typeface="Roboto" panose="020B0604020202020204" charset="0"/>
                        <a:ea typeface="Roboto" panose="020B0604020202020204" charset="0"/>
                      </a:endParaRPr>
                    </a:p>
                  </a:txBody>
                  <a:tcPr anchor="ctr"/>
                </a:tc>
                <a:tc>
                  <a:txBody>
                    <a:bodyPr/>
                    <a:lstStyle/>
                    <a:p>
                      <a:pPr algn="ctr"/>
                      <a:r>
                        <a:rPr lang="en-PH" sz="2400" dirty="0">
                          <a:latin typeface="Roboto" panose="020B0604020202020204" charset="0"/>
                          <a:ea typeface="Roboto" panose="020B0604020202020204" charset="0"/>
                        </a:rPr>
                        <a:t>R</a:t>
                      </a:r>
                      <a:endParaRPr lang="en-PH" sz="2400" b="1" dirty="0">
                        <a:latin typeface="Roboto" panose="020B0604020202020204" charset="0"/>
                        <a:ea typeface="Roboto" panose="020B0604020202020204" charset="0"/>
                      </a:endParaRPr>
                    </a:p>
                  </a:txBody>
                  <a:tcPr anchor="ctr"/>
                </a:tc>
                <a:tc>
                  <a:txBody>
                    <a:bodyPr/>
                    <a:lstStyle/>
                    <a:p>
                      <a:pPr algn="ctr"/>
                      <a:r>
                        <a:rPr lang="en-PH" sz="2400" dirty="0">
                          <a:latin typeface="Roboto" panose="020B0604020202020204" charset="0"/>
                          <a:ea typeface="Roboto" panose="020B0604020202020204" charset="0"/>
                        </a:rPr>
                        <a:t>M</a:t>
                      </a:r>
                      <a:endParaRPr lang="en-PH" sz="2400" b="1" dirty="0">
                        <a:latin typeface="Roboto" panose="020B0604020202020204" charset="0"/>
                        <a:ea typeface="Roboto" panose="020B0604020202020204" charset="0"/>
                      </a:endParaRPr>
                    </a:p>
                  </a:txBody>
                  <a:tcPr anchor="ctr"/>
                </a:tc>
                <a:tc>
                  <a:txBody>
                    <a:bodyPr/>
                    <a:lstStyle/>
                    <a:p>
                      <a:pPr algn="ctr"/>
                      <a:r>
                        <a:rPr lang="en-PH" sz="2400" dirty="0">
                          <a:latin typeface="Roboto" panose="020B0604020202020204" charset="0"/>
                          <a:ea typeface="Roboto" panose="020B0604020202020204" charset="0"/>
                        </a:rPr>
                        <a:t>1%</a:t>
                      </a:r>
                      <a:endParaRPr lang="en-PH" sz="2400" b="1" dirty="0">
                        <a:latin typeface="Roboto" panose="020B0604020202020204" charset="0"/>
                        <a:ea typeface="Roboto" panose="020B0604020202020204" charset="0"/>
                      </a:endParaRPr>
                    </a:p>
                  </a:txBody>
                  <a:tcPr anchor="ctr"/>
                </a:tc>
                <a:extLst>
                  <a:ext uri="{0D108BD9-81ED-4DB2-BD59-A6C34878D82A}">
                    <a16:rowId xmlns:a16="http://schemas.microsoft.com/office/drawing/2014/main" xmlns="" val="3706474363"/>
                  </a:ext>
                </a:extLst>
              </a:tr>
              <a:tr h="803645">
                <a:tc>
                  <a:txBody>
                    <a:bodyPr/>
                    <a:lstStyle/>
                    <a:p>
                      <a:r>
                        <a:rPr lang="en-PH" sz="2400" dirty="0" smtClean="0">
                          <a:latin typeface="Roboto" panose="020B0604020202020204" charset="0"/>
                          <a:ea typeface="Roboto" panose="020B0604020202020204" charset="0"/>
                        </a:rPr>
                        <a:t>Payments Made to Suppliers of Agricultural Products</a:t>
                      </a:r>
                      <a:endParaRPr lang="en-PH" sz="2400" b="1" dirty="0">
                        <a:latin typeface="Roboto" panose="020B0604020202020204" charset="0"/>
                        <a:ea typeface="Roboto" panose="020B0604020202020204" charset="0"/>
                      </a:endParaRPr>
                    </a:p>
                  </a:txBody>
                  <a:tcPr anchor="ctr"/>
                </a:tc>
                <a:tc>
                  <a:txBody>
                    <a:bodyPr/>
                    <a:lstStyle/>
                    <a:p>
                      <a:pPr algn="ctr"/>
                      <a:r>
                        <a:rPr lang="en-PH" sz="2400" dirty="0">
                          <a:latin typeface="Roboto" panose="020B0604020202020204" charset="0"/>
                          <a:ea typeface="Roboto" panose="020B0604020202020204" charset="0"/>
                        </a:rPr>
                        <a:t>S</a:t>
                      </a:r>
                      <a:endParaRPr lang="en-PH" sz="2400" b="1" dirty="0">
                        <a:latin typeface="Roboto" panose="020B0604020202020204" charset="0"/>
                        <a:ea typeface="Roboto" panose="020B0604020202020204" charset="0"/>
                      </a:endParaRPr>
                    </a:p>
                  </a:txBody>
                  <a:tcPr anchor="ctr"/>
                </a:tc>
                <a:tc>
                  <a:txBody>
                    <a:bodyPr/>
                    <a:lstStyle/>
                    <a:p>
                      <a:pPr algn="ctr"/>
                      <a:r>
                        <a:rPr lang="en-PH" sz="2400" dirty="0">
                          <a:latin typeface="Roboto" panose="020B0604020202020204" charset="0"/>
                          <a:ea typeface="Roboto" panose="020B0604020202020204" charset="0"/>
                        </a:rPr>
                        <a:t>N</a:t>
                      </a:r>
                      <a:endParaRPr lang="en-PH" sz="2400" b="1" dirty="0">
                        <a:latin typeface="Roboto" panose="020B0604020202020204" charset="0"/>
                        <a:ea typeface="Roboto" panose="020B0604020202020204" charset="0"/>
                      </a:endParaRPr>
                    </a:p>
                  </a:txBody>
                  <a:tcPr anchor="ctr"/>
                </a:tc>
                <a:tc>
                  <a:txBody>
                    <a:bodyPr/>
                    <a:lstStyle/>
                    <a:p>
                      <a:pPr algn="ctr"/>
                      <a:r>
                        <a:rPr lang="en-PH" sz="2400" dirty="0">
                          <a:latin typeface="Roboto" panose="020B0604020202020204" charset="0"/>
                          <a:ea typeface="Roboto" panose="020B0604020202020204" charset="0"/>
                        </a:rPr>
                        <a:t>1%</a:t>
                      </a:r>
                      <a:endParaRPr lang="en-PH" sz="2400" b="1" dirty="0">
                        <a:latin typeface="Roboto" panose="020B0604020202020204" charset="0"/>
                        <a:ea typeface="Roboto" panose="020B0604020202020204" charset="0"/>
                      </a:endParaRPr>
                    </a:p>
                  </a:txBody>
                  <a:tcPr anchor="ctr"/>
                </a:tc>
                <a:extLst>
                  <a:ext uri="{0D108BD9-81ED-4DB2-BD59-A6C34878D82A}">
                    <a16:rowId xmlns:a16="http://schemas.microsoft.com/office/drawing/2014/main" xmlns="" val="418211595"/>
                  </a:ext>
                </a:extLst>
              </a:tr>
              <a:tr h="1084580">
                <a:tc>
                  <a:txBody>
                    <a:bodyPr/>
                    <a:lstStyle/>
                    <a:p>
                      <a:r>
                        <a:rPr lang="en-PH" sz="2400" dirty="0" smtClean="0">
                          <a:latin typeface="Roboto" panose="020B0604020202020204" charset="0"/>
                          <a:ea typeface="Roboto" panose="020B0604020202020204" charset="0"/>
                        </a:rPr>
                        <a:t>Income Payments on Purchases of Minerals, Mineral Products and Quarry Resources</a:t>
                      </a:r>
                      <a:endParaRPr lang="en-PH" sz="2400" b="1" dirty="0">
                        <a:latin typeface="Roboto" panose="020B0604020202020204" charset="0"/>
                        <a:ea typeface="Roboto" panose="020B0604020202020204" charset="0"/>
                      </a:endParaRPr>
                    </a:p>
                  </a:txBody>
                  <a:tcPr anchor="ctr"/>
                </a:tc>
                <a:tc>
                  <a:txBody>
                    <a:bodyPr/>
                    <a:lstStyle/>
                    <a:p>
                      <a:pPr algn="ctr"/>
                      <a:r>
                        <a:rPr lang="en-PH" sz="2400" dirty="0">
                          <a:latin typeface="Roboto" panose="020B0604020202020204" charset="0"/>
                          <a:ea typeface="Roboto" panose="020B0604020202020204" charset="0"/>
                        </a:rPr>
                        <a:t>T</a:t>
                      </a:r>
                      <a:endParaRPr lang="en-PH" sz="2400" b="1" dirty="0">
                        <a:latin typeface="Roboto" panose="020B0604020202020204" charset="0"/>
                        <a:ea typeface="Roboto" panose="020B0604020202020204" charset="0"/>
                      </a:endParaRPr>
                    </a:p>
                  </a:txBody>
                  <a:tcPr anchor="ctr"/>
                </a:tc>
                <a:tc>
                  <a:txBody>
                    <a:bodyPr/>
                    <a:lstStyle/>
                    <a:p>
                      <a:pPr algn="ctr"/>
                      <a:r>
                        <a:rPr lang="en-PH" sz="2400" dirty="0">
                          <a:latin typeface="Roboto" panose="020B0604020202020204" charset="0"/>
                          <a:ea typeface="Roboto" panose="020B0604020202020204" charset="0"/>
                        </a:rPr>
                        <a:t>O</a:t>
                      </a:r>
                      <a:endParaRPr lang="en-PH" sz="2400" b="1" dirty="0">
                        <a:latin typeface="Roboto" panose="020B0604020202020204" charset="0"/>
                        <a:ea typeface="Roboto" panose="020B0604020202020204" charset="0"/>
                      </a:endParaRPr>
                    </a:p>
                  </a:txBody>
                  <a:tcPr anchor="ctr"/>
                </a:tc>
                <a:tc>
                  <a:txBody>
                    <a:bodyPr/>
                    <a:lstStyle/>
                    <a:p>
                      <a:pPr algn="ctr"/>
                      <a:r>
                        <a:rPr lang="en-PH" sz="2400" dirty="0">
                          <a:latin typeface="Roboto" panose="020B0604020202020204" charset="0"/>
                          <a:ea typeface="Roboto" panose="020B0604020202020204" charset="0"/>
                        </a:rPr>
                        <a:t>1% / 5%</a:t>
                      </a:r>
                      <a:endParaRPr lang="en-PH" sz="2400" b="1" dirty="0">
                        <a:latin typeface="Roboto" panose="020B0604020202020204" charset="0"/>
                        <a:ea typeface="Roboto" panose="020B0604020202020204" charset="0"/>
                      </a:endParaRPr>
                    </a:p>
                  </a:txBody>
                  <a:tcPr anchor="ctr"/>
                </a:tc>
                <a:extLst>
                  <a:ext uri="{0D108BD9-81ED-4DB2-BD59-A6C34878D82A}">
                    <a16:rowId xmlns:a16="http://schemas.microsoft.com/office/drawing/2014/main" xmlns="" val="804710109"/>
                  </a:ext>
                </a:extLst>
              </a:tr>
              <a:tr h="656272">
                <a:tc>
                  <a:txBody>
                    <a:bodyPr/>
                    <a:lstStyle/>
                    <a:p>
                      <a:r>
                        <a:rPr lang="en-PH" sz="2400" dirty="0">
                          <a:latin typeface="Roboto" panose="020B0604020202020204" charset="0"/>
                          <a:ea typeface="Roboto" panose="020B0604020202020204" charset="0"/>
                        </a:rPr>
                        <a:t>MERALCO </a:t>
                      </a:r>
                      <a:r>
                        <a:rPr lang="en-PH" sz="2400" dirty="0" smtClean="0">
                          <a:latin typeface="Roboto" panose="020B0604020202020204" charset="0"/>
                          <a:ea typeface="Roboto" panose="020B0604020202020204" charset="0"/>
                        </a:rPr>
                        <a:t>Payments</a:t>
                      </a:r>
                      <a:endParaRPr lang="en-PH" sz="2400" b="1" dirty="0">
                        <a:latin typeface="Roboto" panose="020B0604020202020204" charset="0"/>
                        <a:ea typeface="Roboto" panose="020B0604020202020204" charset="0"/>
                      </a:endParaRPr>
                    </a:p>
                  </a:txBody>
                  <a:tcPr anchor="ctr"/>
                </a:tc>
                <a:tc>
                  <a:txBody>
                    <a:bodyPr/>
                    <a:lstStyle/>
                    <a:p>
                      <a:pPr algn="ctr"/>
                      <a:r>
                        <a:rPr lang="en-PH" sz="2400" dirty="0">
                          <a:latin typeface="Roboto" panose="020B0604020202020204" charset="0"/>
                          <a:ea typeface="Roboto" panose="020B0604020202020204" charset="0"/>
                        </a:rPr>
                        <a:t>U</a:t>
                      </a:r>
                      <a:endParaRPr lang="en-PH" sz="2400" b="1" dirty="0">
                        <a:latin typeface="Roboto" panose="020B0604020202020204" charset="0"/>
                        <a:ea typeface="Roboto" panose="020B0604020202020204" charset="0"/>
                      </a:endParaRPr>
                    </a:p>
                  </a:txBody>
                  <a:tcPr anchor="ctr"/>
                </a:tc>
                <a:tc>
                  <a:txBody>
                    <a:bodyPr/>
                    <a:lstStyle/>
                    <a:p>
                      <a:pPr algn="ctr"/>
                      <a:r>
                        <a:rPr lang="en-PH" sz="2400" dirty="0">
                          <a:latin typeface="Roboto" panose="020B0604020202020204" charset="0"/>
                          <a:ea typeface="Roboto" panose="020B0604020202020204" charset="0"/>
                        </a:rPr>
                        <a:t>P</a:t>
                      </a:r>
                      <a:endParaRPr lang="en-PH" sz="2400" b="1" dirty="0">
                        <a:latin typeface="Roboto" panose="020B0604020202020204" charset="0"/>
                        <a:ea typeface="Roboto" panose="020B0604020202020204" charset="0"/>
                      </a:endParaRPr>
                    </a:p>
                  </a:txBody>
                  <a:tcPr anchor="ctr"/>
                </a:tc>
                <a:tc>
                  <a:txBody>
                    <a:bodyPr/>
                    <a:lstStyle/>
                    <a:p>
                      <a:pPr algn="ctr"/>
                      <a:r>
                        <a:rPr lang="en-PH" sz="2400" dirty="0">
                          <a:latin typeface="Roboto" panose="020B0604020202020204" charset="0"/>
                          <a:ea typeface="Roboto" panose="020B0604020202020204" charset="0"/>
                        </a:rPr>
                        <a:t>10%</a:t>
                      </a:r>
                      <a:endParaRPr lang="en-PH" sz="2400" b="1" dirty="0">
                        <a:latin typeface="Roboto" panose="020B0604020202020204" charset="0"/>
                        <a:ea typeface="Roboto" panose="020B0604020202020204" charset="0"/>
                      </a:endParaRPr>
                    </a:p>
                  </a:txBody>
                  <a:tcPr anchor="ctr"/>
                </a:tc>
                <a:extLst>
                  <a:ext uri="{0D108BD9-81ED-4DB2-BD59-A6C34878D82A}">
                    <a16:rowId xmlns:a16="http://schemas.microsoft.com/office/drawing/2014/main" xmlns="" val="3374785986"/>
                  </a:ext>
                </a:extLst>
              </a:tr>
            </a:tbl>
          </a:graphicData>
        </a:graphic>
      </p:graphicFrame>
      <p:sp>
        <p:nvSpPr>
          <p:cNvPr id="3" name="Slide Number Placeholder 2"/>
          <p:cNvSpPr>
            <a:spLocks noGrp="1"/>
          </p:cNvSpPr>
          <p:nvPr>
            <p:ph type="sldNum" sz="quarter" idx="12"/>
          </p:nvPr>
        </p:nvSpPr>
        <p:spPr/>
        <p:txBody>
          <a:bodyPr/>
          <a:lstStyle/>
          <a:p>
            <a:fld id="{CC19824D-3DE4-4993-9CE3-20E64F22A652}" type="slidenum">
              <a:rPr lang="en-PH" smtClean="0"/>
              <a:pPr/>
              <a:t>34</a:t>
            </a:fld>
            <a:endParaRPr lang="en-PH" dirty="0"/>
          </a:p>
        </p:txBody>
      </p:sp>
      <p:sp>
        <p:nvSpPr>
          <p:cNvPr id="7" name="Title 1"/>
          <p:cNvSpPr txBox="1">
            <a:spLocks/>
          </p:cNvSpPr>
          <p:nvPr/>
        </p:nvSpPr>
        <p:spPr>
          <a:xfrm>
            <a:off x="735256" y="194699"/>
            <a:ext cx="10364544" cy="1040895"/>
          </a:xfrm>
          <a:prstGeom prst="rect">
            <a:avLst/>
          </a:prstGeom>
          <a:noFill/>
          <a:ln>
            <a:noFill/>
          </a:ln>
        </p:spPr>
        <p:txBody>
          <a:bodyPr lIns="91425" tIns="91425" rIns="91425" bIns="91425" anchor="t"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2800" kern="0" dirty="0" smtClean="0">
                <a:solidFill>
                  <a:srgbClr val="000066"/>
                </a:solidFill>
                <a:latin typeface="Roboto" panose="020B0604020202020204" charset="0"/>
                <a:ea typeface="Roboto" panose="020B0604020202020204" charset="0"/>
              </a:rPr>
              <a:t>Section 2.57.2 Income Payments Subject to Creditable Withholding Tax</a:t>
            </a:r>
            <a:endParaRPr lang="en-PH" sz="2800" kern="0" dirty="0">
              <a:solidFill>
                <a:srgbClr val="000066"/>
              </a:solidFill>
              <a:latin typeface="Roboto" panose="020B0604020202020204" charset="0"/>
              <a:ea typeface="Roboto" panose="020B0604020202020204" charset="0"/>
            </a:endParaRPr>
          </a:p>
        </p:txBody>
      </p:sp>
    </p:spTree>
    <p:extLst>
      <p:ext uri="{BB962C8B-B14F-4D97-AF65-F5344CB8AC3E}">
        <p14:creationId xmlns:p14="http://schemas.microsoft.com/office/powerpoint/2010/main" xmlns="" val="39593422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xmlns="" val="3203230997"/>
              </p:ext>
            </p:extLst>
          </p:nvPr>
        </p:nvGraphicFramePr>
        <p:xfrm>
          <a:off x="735256" y="1226588"/>
          <a:ext cx="10822192" cy="4875064"/>
        </p:xfrm>
        <a:graphic>
          <a:graphicData uri="http://schemas.openxmlformats.org/drawingml/2006/table">
            <a:tbl>
              <a:tblPr firstRow="1" bandRow="1">
                <a:tableStyleId>{5C22544A-7EE6-4342-B048-85BDC9FD1C3A}</a:tableStyleId>
              </a:tblPr>
              <a:tblGrid>
                <a:gridCol w="6515849">
                  <a:extLst>
                    <a:ext uri="{9D8B030D-6E8A-4147-A177-3AD203B41FA5}">
                      <a16:colId xmlns:a16="http://schemas.microsoft.com/office/drawing/2014/main" xmlns="" val="2530779011"/>
                    </a:ext>
                  </a:extLst>
                </a:gridCol>
                <a:gridCol w="1502889">
                  <a:extLst>
                    <a:ext uri="{9D8B030D-6E8A-4147-A177-3AD203B41FA5}">
                      <a16:colId xmlns:a16="http://schemas.microsoft.com/office/drawing/2014/main" xmlns="" val="399203602"/>
                    </a:ext>
                  </a:extLst>
                </a:gridCol>
                <a:gridCol w="1401727">
                  <a:extLst>
                    <a:ext uri="{9D8B030D-6E8A-4147-A177-3AD203B41FA5}">
                      <a16:colId xmlns:a16="http://schemas.microsoft.com/office/drawing/2014/main" xmlns="" val="716498877"/>
                    </a:ext>
                  </a:extLst>
                </a:gridCol>
                <a:gridCol w="1401727">
                  <a:extLst>
                    <a:ext uri="{9D8B030D-6E8A-4147-A177-3AD203B41FA5}">
                      <a16:colId xmlns:a16="http://schemas.microsoft.com/office/drawing/2014/main" xmlns="" val="20003"/>
                    </a:ext>
                  </a:extLst>
                </a:gridCol>
              </a:tblGrid>
              <a:tr h="923291">
                <a:tc>
                  <a:txBody>
                    <a:bodyPr/>
                    <a:lstStyle/>
                    <a:p>
                      <a:pPr algn="ctr"/>
                      <a:r>
                        <a:rPr lang="en-PH" sz="2000" dirty="0" smtClean="0">
                          <a:latin typeface="Roboto" panose="020B0604020202020204" charset="0"/>
                          <a:ea typeface="Roboto" panose="020B0604020202020204" charset="0"/>
                        </a:rPr>
                        <a:t>Nature of</a:t>
                      </a:r>
                      <a:r>
                        <a:rPr lang="en-PH" sz="2000" baseline="0" dirty="0" smtClean="0">
                          <a:latin typeface="Roboto" panose="020B0604020202020204" charset="0"/>
                          <a:ea typeface="Roboto" panose="020B0604020202020204" charset="0"/>
                        </a:rPr>
                        <a:t> Income Payments</a:t>
                      </a:r>
                      <a:endParaRPr lang="en-PH" sz="2000" dirty="0">
                        <a:latin typeface="Roboto" panose="020B0604020202020204" charset="0"/>
                        <a:ea typeface="Roboto" panose="020B0604020202020204" charset="0"/>
                      </a:endParaRPr>
                    </a:p>
                    <a:p>
                      <a:pPr algn="ctr"/>
                      <a:r>
                        <a:rPr lang="en-PH" sz="2000" dirty="0">
                          <a:latin typeface="Roboto" panose="020B0604020202020204" charset="0"/>
                          <a:ea typeface="Roboto" panose="020B0604020202020204" charset="0"/>
                        </a:rPr>
                        <a:t>(</a:t>
                      </a:r>
                      <a:r>
                        <a:rPr lang="en-PH" sz="2000" dirty="0" smtClean="0">
                          <a:latin typeface="Roboto" panose="020B0604020202020204" charset="0"/>
                          <a:ea typeface="Roboto" panose="020B0604020202020204" charset="0"/>
                        </a:rPr>
                        <a:t>No Change in Rate)</a:t>
                      </a:r>
                      <a:endParaRPr lang="en-PH" sz="2000" dirty="0">
                        <a:latin typeface="Roboto" panose="020B0604020202020204" charset="0"/>
                        <a:ea typeface="Roboto" panose="020B0604020202020204" charset="0"/>
                      </a:endParaRPr>
                    </a:p>
                  </a:txBody>
                  <a:tcPr/>
                </a:tc>
                <a:tc>
                  <a:txBody>
                    <a:bodyPr/>
                    <a:lstStyle/>
                    <a:p>
                      <a:pPr algn="ctr"/>
                      <a:r>
                        <a:rPr lang="en-PH" sz="2000" baseline="0" dirty="0" smtClean="0">
                          <a:latin typeface="Roboto" panose="020B0604020202020204" charset="0"/>
                          <a:ea typeface="Roboto" panose="020B0604020202020204" charset="0"/>
                        </a:rPr>
                        <a:t>Old  </a:t>
                      </a:r>
                    </a:p>
                    <a:p>
                      <a:pPr algn="ctr"/>
                      <a:r>
                        <a:rPr lang="en-PH" sz="2000" baseline="0" dirty="0" smtClean="0">
                          <a:latin typeface="Roboto" panose="020B0604020202020204" charset="0"/>
                          <a:ea typeface="Roboto" panose="020B0604020202020204" charset="0"/>
                        </a:rPr>
                        <a:t>Sub Sec </a:t>
                      </a:r>
                      <a:endParaRPr lang="en-PH" sz="2000" dirty="0">
                        <a:latin typeface="Roboto" panose="020B0604020202020204" charset="0"/>
                        <a:ea typeface="Roboto" panose="020B0604020202020204" charset="0"/>
                      </a:endParaRPr>
                    </a:p>
                  </a:txBody>
                  <a:tcPr anchor="ctr"/>
                </a:tc>
                <a:tc>
                  <a:txBody>
                    <a:bodyPr/>
                    <a:lstStyle/>
                    <a:p>
                      <a:pPr algn="ctr"/>
                      <a:r>
                        <a:rPr lang="en-PH" sz="2000" dirty="0" smtClean="0">
                          <a:latin typeface="Roboto" panose="020B0604020202020204" charset="0"/>
                          <a:ea typeface="Roboto" panose="020B0604020202020204" charset="0"/>
                        </a:rPr>
                        <a:t>New  </a:t>
                      </a:r>
                    </a:p>
                    <a:p>
                      <a:pPr algn="ctr"/>
                      <a:r>
                        <a:rPr lang="en-PH" sz="2000" dirty="0" smtClean="0">
                          <a:latin typeface="Roboto" panose="020B0604020202020204" charset="0"/>
                          <a:ea typeface="Roboto" panose="020B0604020202020204" charset="0"/>
                        </a:rPr>
                        <a:t>Sub Sec </a:t>
                      </a:r>
                      <a:endParaRPr lang="en-PH" sz="2000" dirty="0">
                        <a:latin typeface="Roboto" panose="020B0604020202020204" charset="0"/>
                        <a:ea typeface="Roboto" panose="020B0604020202020204" charset="0"/>
                      </a:endParaRPr>
                    </a:p>
                  </a:txBody>
                  <a:tcPr anchor="ctr"/>
                </a:tc>
                <a:tc>
                  <a:txBody>
                    <a:bodyPr/>
                    <a:lstStyle/>
                    <a:p>
                      <a:pPr algn="ctr"/>
                      <a:r>
                        <a:rPr lang="en-PH" sz="2000" dirty="0" smtClean="0">
                          <a:latin typeface="Roboto" panose="020B0604020202020204" charset="0"/>
                          <a:ea typeface="Roboto" panose="020B0604020202020204" charset="0"/>
                        </a:rPr>
                        <a:t>Rate</a:t>
                      </a:r>
                      <a:endParaRPr lang="en-PH" sz="2000" dirty="0">
                        <a:latin typeface="Roboto" panose="020B0604020202020204" charset="0"/>
                        <a:ea typeface="Roboto" panose="020B0604020202020204" charset="0"/>
                      </a:endParaRPr>
                    </a:p>
                  </a:txBody>
                  <a:tcPr anchor="ctr"/>
                </a:tc>
                <a:extLst>
                  <a:ext uri="{0D108BD9-81ED-4DB2-BD59-A6C34878D82A}">
                    <a16:rowId xmlns:a16="http://schemas.microsoft.com/office/drawing/2014/main" xmlns="" val="29512015"/>
                  </a:ext>
                </a:extLst>
              </a:tr>
              <a:tr h="758421">
                <a:tc>
                  <a:txBody>
                    <a:bodyPr/>
                    <a:lstStyle/>
                    <a:p>
                      <a:r>
                        <a:rPr lang="en-PH" sz="2000" dirty="0" smtClean="0">
                          <a:latin typeface="Roboto" panose="020B0604020202020204" charset="0"/>
                          <a:ea typeface="Roboto" panose="020B0604020202020204" charset="0"/>
                        </a:rPr>
                        <a:t>Interest Income on the Refund Paid by</a:t>
                      </a:r>
                      <a:r>
                        <a:rPr lang="en-PH" sz="2000" baseline="0" dirty="0" smtClean="0">
                          <a:latin typeface="Roboto" panose="020B0604020202020204" charset="0"/>
                          <a:ea typeface="Roboto" panose="020B0604020202020204" charset="0"/>
                        </a:rPr>
                        <a:t> Other Electric Distribution Utilities (DUs)</a:t>
                      </a:r>
                      <a:endParaRPr lang="en-PH" sz="2000" b="1" dirty="0">
                        <a:latin typeface="Roboto" panose="020B0604020202020204" charset="0"/>
                        <a:ea typeface="Roboto" panose="020B0604020202020204" charset="0"/>
                      </a:endParaRPr>
                    </a:p>
                  </a:txBody>
                  <a:tcPr/>
                </a:tc>
                <a:tc>
                  <a:txBody>
                    <a:bodyPr/>
                    <a:lstStyle/>
                    <a:p>
                      <a:pPr algn="ctr"/>
                      <a:r>
                        <a:rPr lang="en-PH" sz="2000" dirty="0">
                          <a:latin typeface="Roboto" panose="020B0604020202020204" charset="0"/>
                          <a:ea typeface="Roboto" panose="020B0604020202020204" charset="0"/>
                        </a:rPr>
                        <a:t>V</a:t>
                      </a:r>
                      <a:endParaRPr lang="en-PH" sz="2000" b="1" dirty="0">
                        <a:latin typeface="Roboto" panose="020B0604020202020204" charset="0"/>
                        <a:ea typeface="Roboto" panose="020B0604020202020204" charset="0"/>
                      </a:endParaRPr>
                    </a:p>
                  </a:txBody>
                  <a:tcPr anchor="ctr"/>
                </a:tc>
                <a:tc>
                  <a:txBody>
                    <a:bodyPr/>
                    <a:lstStyle/>
                    <a:p>
                      <a:pPr algn="ctr"/>
                      <a:r>
                        <a:rPr lang="en-PH" sz="2000" dirty="0">
                          <a:latin typeface="Roboto" panose="020B0604020202020204" charset="0"/>
                          <a:ea typeface="Roboto" panose="020B0604020202020204" charset="0"/>
                        </a:rPr>
                        <a:t>Q</a:t>
                      </a:r>
                      <a:endParaRPr lang="en-PH" sz="2000" b="1" dirty="0">
                        <a:latin typeface="Roboto" panose="020B0604020202020204" charset="0"/>
                        <a:ea typeface="Roboto" panose="020B0604020202020204" charset="0"/>
                      </a:endParaRPr>
                    </a:p>
                  </a:txBody>
                  <a:tcPr anchor="ctr"/>
                </a:tc>
                <a:tc>
                  <a:txBody>
                    <a:bodyPr/>
                    <a:lstStyle/>
                    <a:p>
                      <a:pPr algn="ctr"/>
                      <a:r>
                        <a:rPr lang="en-PH" sz="2000" dirty="0">
                          <a:latin typeface="Roboto" panose="020B0604020202020204" charset="0"/>
                          <a:ea typeface="Roboto" panose="020B0604020202020204" charset="0"/>
                        </a:rPr>
                        <a:t>10%</a:t>
                      </a:r>
                      <a:r>
                        <a:rPr lang="en-PH" sz="2000" baseline="0" dirty="0">
                          <a:latin typeface="Roboto" panose="020B0604020202020204" charset="0"/>
                          <a:ea typeface="Roboto" panose="020B0604020202020204" charset="0"/>
                        </a:rPr>
                        <a:t> / 20%</a:t>
                      </a:r>
                      <a:endParaRPr lang="en-PH" sz="2000" b="1" dirty="0">
                        <a:latin typeface="Roboto" panose="020B0604020202020204" charset="0"/>
                        <a:ea typeface="Roboto" panose="020B0604020202020204" charset="0"/>
                      </a:endParaRPr>
                    </a:p>
                  </a:txBody>
                  <a:tcPr anchor="ctr"/>
                </a:tc>
                <a:extLst>
                  <a:ext uri="{0D108BD9-81ED-4DB2-BD59-A6C34878D82A}">
                    <a16:rowId xmlns:a16="http://schemas.microsoft.com/office/drawing/2014/main" xmlns="" val="2934802144"/>
                  </a:ext>
                </a:extLst>
              </a:tr>
              <a:tr h="901700">
                <a:tc>
                  <a:txBody>
                    <a:bodyPr/>
                    <a:lstStyle/>
                    <a:p>
                      <a:r>
                        <a:rPr lang="en-PH" sz="2000" dirty="0" smtClean="0">
                          <a:latin typeface="Roboto" panose="020B0604020202020204" charset="0"/>
                          <a:ea typeface="Roboto" panose="020B0604020202020204" charset="0"/>
                        </a:rPr>
                        <a:t>Income Payments</a:t>
                      </a:r>
                      <a:r>
                        <a:rPr lang="en-PH" sz="2000" baseline="0" dirty="0" smtClean="0">
                          <a:latin typeface="Roboto" panose="020B0604020202020204" charset="0"/>
                          <a:ea typeface="Roboto" panose="020B0604020202020204" charset="0"/>
                        </a:rPr>
                        <a:t> Made by Political Parties and Candidates of Local and National Election</a:t>
                      </a:r>
                      <a:endParaRPr lang="en-PH" sz="2000" b="1" dirty="0">
                        <a:latin typeface="Roboto" panose="020B0604020202020204" charset="0"/>
                        <a:ea typeface="Roboto" panose="020B0604020202020204" charset="0"/>
                      </a:endParaRPr>
                    </a:p>
                  </a:txBody>
                  <a:tcPr/>
                </a:tc>
                <a:tc>
                  <a:txBody>
                    <a:bodyPr/>
                    <a:lstStyle/>
                    <a:p>
                      <a:pPr algn="ctr"/>
                      <a:r>
                        <a:rPr lang="en-PH" sz="2000" dirty="0">
                          <a:latin typeface="Roboto" panose="020B0604020202020204" charset="0"/>
                          <a:ea typeface="Roboto" panose="020B0604020202020204" charset="0"/>
                        </a:rPr>
                        <a:t>X</a:t>
                      </a:r>
                      <a:endParaRPr lang="en-PH" sz="2000" b="1" dirty="0">
                        <a:latin typeface="Roboto" panose="020B0604020202020204" charset="0"/>
                        <a:ea typeface="Roboto" panose="020B0604020202020204" charset="0"/>
                      </a:endParaRPr>
                    </a:p>
                  </a:txBody>
                  <a:tcPr anchor="ctr"/>
                </a:tc>
                <a:tc>
                  <a:txBody>
                    <a:bodyPr/>
                    <a:lstStyle/>
                    <a:p>
                      <a:pPr algn="ctr"/>
                      <a:r>
                        <a:rPr lang="en-PH" sz="2000" dirty="0">
                          <a:latin typeface="Roboto" panose="020B0604020202020204" charset="0"/>
                          <a:ea typeface="Roboto" panose="020B0604020202020204" charset="0"/>
                        </a:rPr>
                        <a:t>R</a:t>
                      </a:r>
                      <a:endParaRPr lang="en-PH" sz="2000" b="1" dirty="0">
                        <a:latin typeface="Roboto" panose="020B0604020202020204" charset="0"/>
                        <a:ea typeface="Roboto" panose="020B0604020202020204" charset="0"/>
                      </a:endParaRPr>
                    </a:p>
                  </a:txBody>
                  <a:tcPr anchor="ctr"/>
                </a:tc>
                <a:tc>
                  <a:txBody>
                    <a:bodyPr/>
                    <a:lstStyle/>
                    <a:p>
                      <a:pPr algn="ctr"/>
                      <a:r>
                        <a:rPr lang="en-PH" sz="2000" dirty="0">
                          <a:latin typeface="Roboto" panose="020B0604020202020204" charset="0"/>
                          <a:ea typeface="Roboto" panose="020B0604020202020204" charset="0"/>
                        </a:rPr>
                        <a:t>5%</a:t>
                      </a:r>
                      <a:endParaRPr lang="en-PH" sz="2000" b="1" dirty="0">
                        <a:latin typeface="Roboto" panose="020B0604020202020204" charset="0"/>
                        <a:ea typeface="Roboto" panose="020B0604020202020204" charset="0"/>
                      </a:endParaRPr>
                    </a:p>
                  </a:txBody>
                  <a:tcPr anchor="ctr"/>
                </a:tc>
                <a:extLst>
                  <a:ext uri="{0D108BD9-81ED-4DB2-BD59-A6C34878D82A}">
                    <a16:rowId xmlns:a16="http://schemas.microsoft.com/office/drawing/2014/main" xmlns="" val="3706474363"/>
                  </a:ext>
                </a:extLst>
              </a:tr>
              <a:tr h="1003300">
                <a:tc>
                  <a:txBody>
                    <a:bodyPr/>
                    <a:lstStyle/>
                    <a:p>
                      <a:r>
                        <a:rPr lang="en-PH" sz="2000" dirty="0" smtClean="0">
                          <a:latin typeface="Roboto" panose="020B0604020202020204" charset="0"/>
                          <a:ea typeface="Roboto" panose="020B0604020202020204" charset="0"/>
                        </a:rPr>
                        <a:t>Interest</a:t>
                      </a:r>
                      <a:r>
                        <a:rPr lang="en-PH" sz="2000" baseline="0" dirty="0" smtClean="0">
                          <a:latin typeface="Roboto" panose="020B0604020202020204" charset="0"/>
                          <a:ea typeface="Roboto" panose="020B0604020202020204" charset="0"/>
                        </a:rPr>
                        <a:t> Income Derived from Any Other Debt Instruments Not Within the Coverage of Deposit Substitutes</a:t>
                      </a:r>
                      <a:endParaRPr lang="en-PH" sz="2000" b="1" dirty="0">
                        <a:latin typeface="Roboto" panose="020B0604020202020204" charset="0"/>
                        <a:ea typeface="Roboto" panose="020B0604020202020204" charset="0"/>
                      </a:endParaRPr>
                    </a:p>
                  </a:txBody>
                  <a:tcPr/>
                </a:tc>
                <a:tc>
                  <a:txBody>
                    <a:bodyPr/>
                    <a:lstStyle/>
                    <a:p>
                      <a:pPr algn="ctr"/>
                      <a:r>
                        <a:rPr lang="en-PH" sz="2000" dirty="0">
                          <a:latin typeface="Roboto" panose="020B0604020202020204" charset="0"/>
                          <a:ea typeface="Roboto" panose="020B0604020202020204" charset="0"/>
                        </a:rPr>
                        <a:t>Y</a:t>
                      </a:r>
                      <a:endParaRPr lang="en-PH" sz="2000" b="1" dirty="0">
                        <a:latin typeface="Roboto" panose="020B0604020202020204" charset="0"/>
                        <a:ea typeface="Roboto" panose="020B0604020202020204" charset="0"/>
                      </a:endParaRPr>
                    </a:p>
                  </a:txBody>
                  <a:tcPr anchor="ctr"/>
                </a:tc>
                <a:tc>
                  <a:txBody>
                    <a:bodyPr/>
                    <a:lstStyle/>
                    <a:p>
                      <a:pPr algn="ctr"/>
                      <a:r>
                        <a:rPr lang="en-PH" sz="2000" dirty="0">
                          <a:latin typeface="Roboto" panose="020B0604020202020204" charset="0"/>
                          <a:ea typeface="Roboto" panose="020B0604020202020204" charset="0"/>
                        </a:rPr>
                        <a:t>S</a:t>
                      </a:r>
                      <a:endParaRPr lang="en-PH" sz="2000" b="1" dirty="0">
                        <a:latin typeface="Roboto" panose="020B0604020202020204" charset="0"/>
                        <a:ea typeface="Roboto" panose="020B0604020202020204" charset="0"/>
                      </a:endParaRPr>
                    </a:p>
                  </a:txBody>
                  <a:tcPr anchor="ctr"/>
                </a:tc>
                <a:tc>
                  <a:txBody>
                    <a:bodyPr/>
                    <a:lstStyle/>
                    <a:p>
                      <a:pPr algn="ctr"/>
                      <a:r>
                        <a:rPr lang="en-PH" sz="2000" dirty="0">
                          <a:latin typeface="Roboto" panose="020B0604020202020204" charset="0"/>
                          <a:ea typeface="Roboto" panose="020B0604020202020204" charset="0"/>
                        </a:rPr>
                        <a:t>20%</a:t>
                      </a:r>
                      <a:endParaRPr lang="en-PH" sz="2000" b="1" dirty="0">
                        <a:latin typeface="Roboto" panose="020B0604020202020204" charset="0"/>
                        <a:ea typeface="Roboto" panose="020B0604020202020204" charset="0"/>
                      </a:endParaRPr>
                    </a:p>
                  </a:txBody>
                  <a:tcPr anchor="ctr"/>
                </a:tc>
                <a:extLst>
                  <a:ext uri="{0D108BD9-81ED-4DB2-BD59-A6C34878D82A}">
                    <a16:rowId xmlns:a16="http://schemas.microsoft.com/office/drawing/2014/main" xmlns="" val="418211595"/>
                  </a:ext>
                </a:extLst>
              </a:tr>
              <a:tr h="645160">
                <a:tc>
                  <a:txBody>
                    <a:bodyPr/>
                    <a:lstStyle/>
                    <a:p>
                      <a:r>
                        <a:rPr lang="en-PH" sz="2000" dirty="0" smtClean="0">
                          <a:latin typeface="Roboto" panose="020B0604020202020204" charset="0"/>
                          <a:ea typeface="Roboto" panose="020B0604020202020204" charset="0"/>
                        </a:rPr>
                        <a:t>Income Payments to Real Estate Investment Trust (REIT)</a:t>
                      </a:r>
                      <a:endParaRPr lang="en-PH" sz="2000" b="1" dirty="0">
                        <a:latin typeface="Roboto" panose="020B0604020202020204" charset="0"/>
                        <a:ea typeface="Roboto" panose="020B0604020202020204" charset="0"/>
                      </a:endParaRPr>
                    </a:p>
                  </a:txBody>
                  <a:tcPr/>
                </a:tc>
                <a:tc>
                  <a:txBody>
                    <a:bodyPr/>
                    <a:lstStyle/>
                    <a:p>
                      <a:pPr algn="ctr"/>
                      <a:r>
                        <a:rPr lang="en-PH" sz="2000" dirty="0">
                          <a:latin typeface="Roboto" panose="020B0604020202020204" charset="0"/>
                          <a:ea typeface="Roboto" panose="020B0604020202020204" charset="0"/>
                        </a:rPr>
                        <a:t>Z</a:t>
                      </a:r>
                      <a:endParaRPr lang="en-PH" sz="2000" b="1" dirty="0">
                        <a:latin typeface="Roboto" panose="020B0604020202020204" charset="0"/>
                        <a:ea typeface="Roboto" panose="020B0604020202020204" charset="0"/>
                      </a:endParaRPr>
                    </a:p>
                  </a:txBody>
                  <a:tcPr anchor="ctr"/>
                </a:tc>
                <a:tc>
                  <a:txBody>
                    <a:bodyPr/>
                    <a:lstStyle/>
                    <a:p>
                      <a:pPr algn="ctr"/>
                      <a:r>
                        <a:rPr lang="en-PH" sz="2000" dirty="0">
                          <a:latin typeface="Roboto" panose="020B0604020202020204" charset="0"/>
                          <a:ea typeface="Roboto" panose="020B0604020202020204" charset="0"/>
                        </a:rPr>
                        <a:t>T</a:t>
                      </a:r>
                      <a:endParaRPr lang="en-PH" sz="2000" b="1" dirty="0">
                        <a:latin typeface="Roboto" panose="020B0604020202020204" charset="0"/>
                        <a:ea typeface="Roboto" panose="020B0604020202020204" charset="0"/>
                      </a:endParaRPr>
                    </a:p>
                  </a:txBody>
                  <a:tcPr anchor="ctr"/>
                </a:tc>
                <a:tc>
                  <a:txBody>
                    <a:bodyPr/>
                    <a:lstStyle/>
                    <a:p>
                      <a:pPr algn="ctr"/>
                      <a:r>
                        <a:rPr lang="en-PH" sz="2000" dirty="0">
                          <a:latin typeface="Roboto" panose="020B0604020202020204" charset="0"/>
                          <a:ea typeface="Roboto" panose="020B0604020202020204" charset="0"/>
                        </a:rPr>
                        <a:t>1%</a:t>
                      </a:r>
                      <a:endParaRPr lang="en-PH" sz="2000" b="1" dirty="0">
                        <a:latin typeface="Roboto" panose="020B0604020202020204" charset="0"/>
                        <a:ea typeface="Roboto" panose="020B0604020202020204" charset="0"/>
                      </a:endParaRPr>
                    </a:p>
                  </a:txBody>
                  <a:tcPr anchor="ctr"/>
                </a:tc>
                <a:extLst>
                  <a:ext uri="{0D108BD9-81ED-4DB2-BD59-A6C34878D82A}">
                    <a16:rowId xmlns:a16="http://schemas.microsoft.com/office/drawing/2014/main" xmlns="" val="804710109"/>
                  </a:ext>
                </a:extLst>
              </a:tr>
              <a:tr h="584772">
                <a:tc>
                  <a:txBody>
                    <a:bodyPr/>
                    <a:lstStyle/>
                    <a:p>
                      <a:r>
                        <a:rPr lang="en-PH" sz="2000" dirty="0" smtClean="0">
                          <a:latin typeface="Roboto" panose="020B0604020202020204" charset="0"/>
                          <a:ea typeface="Roboto" panose="020B0604020202020204" charset="0"/>
                        </a:rPr>
                        <a:t>Income Payments on Sugar</a:t>
                      </a:r>
                      <a:endParaRPr lang="en-PH" sz="2000" b="1" dirty="0">
                        <a:latin typeface="Roboto" panose="020B0604020202020204" charset="0"/>
                        <a:ea typeface="Roboto" panose="020B0604020202020204" charset="0"/>
                      </a:endParaRPr>
                    </a:p>
                  </a:txBody>
                  <a:tcPr/>
                </a:tc>
                <a:tc>
                  <a:txBody>
                    <a:bodyPr/>
                    <a:lstStyle/>
                    <a:p>
                      <a:pPr algn="ctr"/>
                      <a:r>
                        <a:rPr lang="en-PH" sz="2000" dirty="0">
                          <a:latin typeface="Roboto" panose="020B0604020202020204" charset="0"/>
                          <a:ea typeface="Roboto" panose="020B0604020202020204" charset="0"/>
                        </a:rPr>
                        <a:t>AA</a:t>
                      </a:r>
                      <a:endParaRPr lang="en-PH" sz="2000" b="1" dirty="0">
                        <a:latin typeface="Roboto" panose="020B0604020202020204" charset="0"/>
                        <a:ea typeface="Roboto" panose="020B0604020202020204" charset="0"/>
                      </a:endParaRPr>
                    </a:p>
                  </a:txBody>
                  <a:tcPr anchor="ctr"/>
                </a:tc>
                <a:tc>
                  <a:txBody>
                    <a:bodyPr/>
                    <a:lstStyle/>
                    <a:p>
                      <a:pPr algn="ctr"/>
                      <a:r>
                        <a:rPr lang="en-PH" sz="2000" dirty="0">
                          <a:latin typeface="Roboto" panose="020B0604020202020204" charset="0"/>
                          <a:ea typeface="Roboto" panose="020B0604020202020204" charset="0"/>
                        </a:rPr>
                        <a:t>U</a:t>
                      </a:r>
                      <a:endParaRPr lang="en-PH" sz="2000" b="1" dirty="0">
                        <a:latin typeface="Roboto" panose="020B0604020202020204" charset="0"/>
                        <a:ea typeface="Roboto" panose="020B0604020202020204" charset="0"/>
                      </a:endParaRPr>
                    </a:p>
                  </a:txBody>
                  <a:tcPr anchor="ctr"/>
                </a:tc>
                <a:tc>
                  <a:txBody>
                    <a:bodyPr/>
                    <a:lstStyle/>
                    <a:p>
                      <a:pPr algn="ctr"/>
                      <a:r>
                        <a:rPr lang="en-PH" sz="2000" dirty="0">
                          <a:latin typeface="Roboto" panose="020B0604020202020204" charset="0"/>
                          <a:ea typeface="Roboto" panose="020B0604020202020204" charset="0"/>
                        </a:rPr>
                        <a:t>1%</a:t>
                      </a:r>
                      <a:endParaRPr lang="en-PH" sz="2000" b="1" dirty="0">
                        <a:latin typeface="Roboto" panose="020B0604020202020204" charset="0"/>
                        <a:ea typeface="Roboto" panose="020B0604020202020204" charset="0"/>
                      </a:endParaRPr>
                    </a:p>
                  </a:txBody>
                  <a:tcPr anchor="ctr"/>
                </a:tc>
                <a:extLst>
                  <a:ext uri="{0D108BD9-81ED-4DB2-BD59-A6C34878D82A}">
                    <a16:rowId xmlns:a16="http://schemas.microsoft.com/office/drawing/2014/main" xmlns="" val="3374785986"/>
                  </a:ext>
                </a:extLst>
              </a:tr>
            </a:tbl>
          </a:graphicData>
        </a:graphic>
      </p:graphicFrame>
      <p:sp>
        <p:nvSpPr>
          <p:cNvPr id="3" name="Slide Number Placeholder 2"/>
          <p:cNvSpPr>
            <a:spLocks noGrp="1"/>
          </p:cNvSpPr>
          <p:nvPr>
            <p:ph type="sldNum" sz="quarter" idx="12"/>
          </p:nvPr>
        </p:nvSpPr>
        <p:spPr/>
        <p:txBody>
          <a:bodyPr/>
          <a:lstStyle/>
          <a:p>
            <a:fld id="{CC19824D-3DE4-4993-9CE3-20E64F22A652}" type="slidenum">
              <a:rPr lang="en-PH" smtClean="0"/>
              <a:pPr/>
              <a:t>35</a:t>
            </a:fld>
            <a:endParaRPr lang="en-PH" dirty="0"/>
          </a:p>
        </p:txBody>
      </p:sp>
      <p:sp>
        <p:nvSpPr>
          <p:cNvPr id="7" name="Title 1"/>
          <p:cNvSpPr txBox="1">
            <a:spLocks/>
          </p:cNvSpPr>
          <p:nvPr/>
        </p:nvSpPr>
        <p:spPr>
          <a:xfrm>
            <a:off x="735256" y="194699"/>
            <a:ext cx="10364544" cy="1040895"/>
          </a:xfrm>
          <a:prstGeom prst="rect">
            <a:avLst/>
          </a:prstGeom>
          <a:noFill/>
          <a:ln>
            <a:noFill/>
          </a:ln>
        </p:spPr>
        <p:txBody>
          <a:bodyPr lIns="91425" tIns="91425" rIns="91425" bIns="91425" anchor="t"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2800" kern="0" dirty="0" smtClean="0">
                <a:solidFill>
                  <a:srgbClr val="000066"/>
                </a:solidFill>
                <a:latin typeface="Roboto" panose="020B0604020202020204" charset="0"/>
                <a:ea typeface="Roboto" panose="020B0604020202020204" charset="0"/>
              </a:rPr>
              <a:t>Section 2.57.2 Income Payments Subject to Creditable Withholding Tax</a:t>
            </a:r>
            <a:endParaRPr lang="en-PH" sz="2800" kern="0" dirty="0">
              <a:solidFill>
                <a:srgbClr val="000066"/>
              </a:solidFill>
              <a:latin typeface="Roboto" panose="020B0604020202020204" charset="0"/>
              <a:ea typeface="Roboto" panose="020B0604020202020204" charset="0"/>
            </a:endParaRPr>
          </a:p>
        </p:txBody>
      </p:sp>
    </p:spTree>
    <p:extLst>
      <p:ext uri="{BB962C8B-B14F-4D97-AF65-F5344CB8AC3E}">
        <p14:creationId xmlns:p14="http://schemas.microsoft.com/office/powerpoint/2010/main" xmlns="" val="25461717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814" y="1681320"/>
            <a:ext cx="2410407" cy="3624473"/>
          </a:xfrm>
        </p:spPr>
        <p:txBody>
          <a:bodyPr/>
          <a:lstStyle/>
          <a:p>
            <a:r>
              <a:rPr lang="en" sz="3200" dirty="0"/>
              <a:t>Sec. </a:t>
            </a:r>
            <a:r>
              <a:rPr lang="en" sz="3200" dirty="0" smtClean="0"/>
              <a:t>2.57.3  Persons Required to Deduct and Withhold</a:t>
            </a:r>
            <a:endParaRPr lang="en" sz="3200" dirty="0"/>
          </a:p>
        </p:txBody>
      </p:sp>
      <p:sp>
        <p:nvSpPr>
          <p:cNvPr id="3" name="Slide Number Placeholder 2"/>
          <p:cNvSpPr>
            <a:spLocks noGrp="1"/>
          </p:cNvSpPr>
          <p:nvPr>
            <p:ph type="sldNum" idx="12"/>
          </p:nvPr>
        </p:nvSpPr>
        <p:spPr/>
        <p:txBody>
          <a:bodyPr/>
          <a:lstStyle/>
          <a:p>
            <a:fld id="{00000000-1234-1234-1234-123412341234}" type="slidenum">
              <a:rPr lang="en" smtClean="0"/>
              <a:pPr/>
              <a:t>36</a:t>
            </a:fld>
            <a:endParaRPr lang="en"/>
          </a:p>
        </p:txBody>
      </p:sp>
      <p:graphicFrame>
        <p:nvGraphicFramePr>
          <p:cNvPr id="5" name="Content Placeholder 3"/>
          <p:cNvGraphicFramePr>
            <a:graphicFrameLocks/>
          </p:cNvGraphicFramePr>
          <p:nvPr>
            <p:extLst>
              <p:ext uri="{D42A27DB-BD31-4B8C-83A1-F6EECF244321}">
                <p14:modId xmlns:p14="http://schemas.microsoft.com/office/powerpoint/2010/main" xmlns="" val="3025028653"/>
              </p:ext>
            </p:extLst>
          </p:nvPr>
        </p:nvGraphicFramePr>
        <p:xfrm>
          <a:off x="3026671" y="845458"/>
          <a:ext cx="8670029" cy="50096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6007596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814" y="1681320"/>
            <a:ext cx="2410407" cy="3624473"/>
          </a:xfrm>
        </p:spPr>
        <p:txBody>
          <a:bodyPr/>
          <a:lstStyle/>
          <a:p>
            <a:r>
              <a:rPr lang="en" sz="3200" dirty="0"/>
              <a:t>Sec. </a:t>
            </a:r>
            <a:r>
              <a:rPr lang="en" sz="3200" dirty="0" smtClean="0"/>
              <a:t>2.57.3  Persons Required to Deduct and Withhold</a:t>
            </a:r>
            <a:endParaRPr lang="en" sz="3200" dirty="0"/>
          </a:p>
        </p:txBody>
      </p:sp>
      <p:sp>
        <p:nvSpPr>
          <p:cNvPr id="3" name="Slide Number Placeholder 2"/>
          <p:cNvSpPr>
            <a:spLocks noGrp="1"/>
          </p:cNvSpPr>
          <p:nvPr>
            <p:ph type="sldNum" idx="12"/>
          </p:nvPr>
        </p:nvSpPr>
        <p:spPr/>
        <p:txBody>
          <a:bodyPr/>
          <a:lstStyle/>
          <a:p>
            <a:fld id="{00000000-1234-1234-1234-123412341234}" type="slidenum">
              <a:rPr lang="en" smtClean="0"/>
              <a:pPr/>
              <a:t>37</a:t>
            </a:fld>
            <a:endParaRPr lang="en"/>
          </a:p>
        </p:txBody>
      </p:sp>
      <p:graphicFrame>
        <p:nvGraphicFramePr>
          <p:cNvPr id="6" name="Content Placeholder 3"/>
          <p:cNvGraphicFramePr>
            <a:graphicFrameLocks/>
          </p:cNvGraphicFramePr>
          <p:nvPr>
            <p:extLst>
              <p:ext uri="{D42A27DB-BD31-4B8C-83A1-F6EECF244321}">
                <p14:modId xmlns:p14="http://schemas.microsoft.com/office/powerpoint/2010/main" xmlns="" val="769666714"/>
              </p:ext>
            </p:extLst>
          </p:nvPr>
        </p:nvGraphicFramePr>
        <p:xfrm>
          <a:off x="3115571" y="1041399"/>
          <a:ext cx="8758929" cy="56248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94294634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814" y="1681320"/>
            <a:ext cx="2410407" cy="3624473"/>
          </a:xfrm>
        </p:spPr>
        <p:txBody>
          <a:bodyPr/>
          <a:lstStyle/>
          <a:p>
            <a:r>
              <a:rPr lang="en" sz="3200" dirty="0"/>
              <a:t>Sec. </a:t>
            </a:r>
            <a:r>
              <a:rPr lang="en" sz="3200" dirty="0" smtClean="0"/>
              <a:t>2.57.3  Persons Required to Deduct and Withhold</a:t>
            </a:r>
            <a:endParaRPr lang="en" sz="3200" dirty="0"/>
          </a:p>
        </p:txBody>
      </p:sp>
      <p:sp>
        <p:nvSpPr>
          <p:cNvPr id="3" name="Slide Number Placeholder 2"/>
          <p:cNvSpPr>
            <a:spLocks noGrp="1"/>
          </p:cNvSpPr>
          <p:nvPr>
            <p:ph type="sldNum" idx="12"/>
          </p:nvPr>
        </p:nvSpPr>
        <p:spPr/>
        <p:txBody>
          <a:bodyPr/>
          <a:lstStyle/>
          <a:p>
            <a:fld id="{00000000-1234-1234-1234-123412341234}" type="slidenum">
              <a:rPr lang="en" smtClean="0"/>
              <a:pPr/>
              <a:t>38</a:t>
            </a:fld>
            <a:endParaRPr lang="en"/>
          </a:p>
        </p:txBody>
      </p:sp>
      <p:graphicFrame>
        <p:nvGraphicFramePr>
          <p:cNvPr id="5" name="Content Placeholder 3"/>
          <p:cNvGraphicFramePr>
            <a:graphicFrameLocks/>
          </p:cNvGraphicFramePr>
          <p:nvPr>
            <p:extLst>
              <p:ext uri="{D42A27DB-BD31-4B8C-83A1-F6EECF244321}">
                <p14:modId xmlns:p14="http://schemas.microsoft.com/office/powerpoint/2010/main" xmlns="" val="3667246059"/>
              </p:ext>
            </p:extLst>
          </p:nvPr>
        </p:nvGraphicFramePr>
        <p:xfrm>
          <a:off x="3039371" y="1002057"/>
          <a:ext cx="8543029" cy="51480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66151281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814" y="1681320"/>
            <a:ext cx="2410407" cy="3624473"/>
          </a:xfrm>
        </p:spPr>
        <p:txBody>
          <a:bodyPr/>
          <a:lstStyle/>
          <a:p>
            <a:r>
              <a:rPr lang="en" sz="3200" dirty="0"/>
              <a:t>Sec. </a:t>
            </a:r>
            <a:r>
              <a:rPr lang="en" sz="3200" dirty="0" smtClean="0"/>
              <a:t>2.57.3  Persons Required to Deduct and Withhold</a:t>
            </a:r>
            <a:endParaRPr lang="en" sz="3200" dirty="0"/>
          </a:p>
        </p:txBody>
      </p:sp>
      <p:sp>
        <p:nvSpPr>
          <p:cNvPr id="3" name="Slide Number Placeholder 2"/>
          <p:cNvSpPr>
            <a:spLocks noGrp="1"/>
          </p:cNvSpPr>
          <p:nvPr>
            <p:ph type="sldNum" idx="12"/>
          </p:nvPr>
        </p:nvSpPr>
        <p:spPr/>
        <p:txBody>
          <a:bodyPr/>
          <a:lstStyle/>
          <a:p>
            <a:fld id="{00000000-1234-1234-1234-123412341234}" type="slidenum">
              <a:rPr lang="en" smtClean="0"/>
              <a:pPr/>
              <a:t>39</a:t>
            </a:fld>
            <a:endParaRPr lang="en"/>
          </a:p>
        </p:txBody>
      </p:sp>
      <p:graphicFrame>
        <p:nvGraphicFramePr>
          <p:cNvPr id="9" name="Content Placeholder 3"/>
          <p:cNvGraphicFramePr>
            <a:graphicFrameLocks/>
          </p:cNvGraphicFramePr>
          <p:nvPr>
            <p:extLst>
              <p:ext uri="{D42A27DB-BD31-4B8C-83A1-F6EECF244321}">
                <p14:modId xmlns:p14="http://schemas.microsoft.com/office/powerpoint/2010/main" xmlns="" val="3122633414"/>
              </p:ext>
            </p:extLst>
          </p:nvPr>
        </p:nvGraphicFramePr>
        <p:xfrm>
          <a:off x="3058981" y="1210577"/>
          <a:ext cx="8958848" cy="43672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18160494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2622886443"/>
              </p:ext>
            </p:extLst>
          </p:nvPr>
        </p:nvGraphicFramePr>
        <p:xfrm>
          <a:off x="139027" y="193963"/>
          <a:ext cx="11855061" cy="5950400"/>
        </p:xfrm>
        <a:graphic>
          <a:graphicData uri="http://schemas.openxmlformats.org/drawingml/2006/table">
            <a:tbl>
              <a:tblPr firstRow="1" bandRow="1">
                <a:tableStyleId>{5C22544A-7EE6-4342-B048-85BDC9FD1C3A}</a:tableStyleId>
              </a:tblPr>
              <a:tblGrid>
                <a:gridCol w="2413935">
                  <a:extLst>
                    <a:ext uri="{9D8B030D-6E8A-4147-A177-3AD203B41FA5}">
                      <a16:colId xmlns:a16="http://schemas.microsoft.com/office/drawing/2014/main" xmlns="" val="2649586088"/>
                    </a:ext>
                  </a:extLst>
                </a:gridCol>
                <a:gridCol w="3720839">
                  <a:extLst>
                    <a:ext uri="{9D8B030D-6E8A-4147-A177-3AD203B41FA5}">
                      <a16:colId xmlns:a16="http://schemas.microsoft.com/office/drawing/2014/main" xmlns="" val="2430598295"/>
                    </a:ext>
                  </a:extLst>
                </a:gridCol>
                <a:gridCol w="5720287">
                  <a:extLst>
                    <a:ext uri="{9D8B030D-6E8A-4147-A177-3AD203B41FA5}">
                      <a16:colId xmlns:a16="http://schemas.microsoft.com/office/drawing/2014/main" xmlns="" val="2762493601"/>
                    </a:ext>
                  </a:extLst>
                </a:gridCol>
              </a:tblGrid>
              <a:tr h="853440">
                <a:tc>
                  <a:txBody>
                    <a:bodyPr/>
                    <a:lstStyle/>
                    <a:p>
                      <a:pPr algn="ctr"/>
                      <a:r>
                        <a:rPr lang="en-PH" sz="2400" dirty="0"/>
                        <a:t>NIRC Provision</a:t>
                      </a:r>
                      <a:endParaRPr lang="en-PH" sz="2400" dirty="0">
                        <a:latin typeface="Roboto" panose="020B0604020202020204"/>
                      </a:endParaRPr>
                    </a:p>
                  </a:txBody>
                  <a:tcPr marL="121920" marR="121920" marT="60960" marB="60960"/>
                </a:tc>
                <a:tc>
                  <a:txBody>
                    <a:bodyPr/>
                    <a:lstStyle/>
                    <a:p>
                      <a:pPr algn="ctr"/>
                      <a:r>
                        <a:rPr lang="en-PH" sz="2400" dirty="0"/>
                        <a:t>NIRC</a:t>
                      </a:r>
                      <a:endParaRPr lang="en-PH" sz="2400" dirty="0">
                        <a:latin typeface="Roboto" panose="020B0604020202020204"/>
                      </a:endParaRPr>
                    </a:p>
                  </a:txBody>
                  <a:tcPr marL="121920" marR="121920" marT="60960" marB="60960"/>
                </a:tc>
                <a:tc>
                  <a:txBody>
                    <a:bodyPr/>
                    <a:lstStyle/>
                    <a:p>
                      <a:pPr algn="ctr"/>
                      <a:r>
                        <a:rPr lang="en-PH" sz="2400" dirty="0"/>
                        <a:t>TRAIN </a:t>
                      </a:r>
                      <a:endParaRPr lang="en-PH" sz="2400" dirty="0">
                        <a:latin typeface="Roboto" panose="020B0604020202020204"/>
                      </a:endParaRPr>
                    </a:p>
                  </a:txBody>
                  <a:tcPr marL="121920" marR="121920" marT="60960" marB="60960"/>
                </a:tc>
                <a:extLst>
                  <a:ext uri="{0D108BD9-81ED-4DB2-BD59-A6C34878D82A}">
                    <a16:rowId xmlns:a16="http://schemas.microsoft.com/office/drawing/2014/main" xmlns="" val="3858245109"/>
                  </a:ext>
                </a:extLst>
              </a:tr>
              <a:tr h="5096960">
                <a:tc>
                  <a:txBody>
                    <a:bodyPr/>
                    <a:lstStyle/>
                    <a:p>
                      <a:pPr algn="l"/>
                      <a:r>
                        <a:rPr lang="en-PH" sz="2100" u="sng" dirty="0"/>
                        <a:t>Section 24</a:t>
                      </a:r>
                    </a:p>
                    <a:p>
                      <a:pPr algn="l"/>
                      <a:r>
                        <a:rPr lang="en-PH" sz="2100" dirty="0"/>
                        <a:t>Income tax</a:t>
                      </a:r>
                      <a:r>
                        <a:rPr lang="en-PH" sz="2100" baseline="0" dirty="0"/>
                        <a:t> rates on individual citizen and individual resident alien of the Philippines</a:t>
                      </a:r>
                      <a:endParaRPr lang="en-PH" sz="2100" dirty="0">
                        <a:latin typeface="Roboto" panose="020B0604020202020204"/>
                      </a:endParaRPr>
                    </a:p>
                  </a:txBody>
                  <a:tcPr marL="121920" marR="121920" marT="60960" marB="60960"/>
                </a:tc>
                <a:tc>
                  <a:txBody>
                    <a:bodyPr/>
                    <a:lstStyle/>
                    <a:p>
                      <a:pPr marL="0" indent="0" algn="just">
                        <a:buNone/>
                      </a:pPr>
                      <a:endParaRPr lang="en-PH" sz="2100" dirty="0">
                        <a:latin typeface="Roboto" panose="020B0604020202020204"/>
                        <a:ea typeface="Roboto" panose="020B0604020202020204" charset="0"/>
                      </a:endParaRPr>
                    </a:p>
                  </a:txBody>
                  <a:tcPr marL="121920" marR="121920" marT="60960" marB="60960"/>
                </a:tc>
                <a:tc>
                  <a:txBody>
                    <a:bodyPr/>
                    <a:lstStyle/>
                    <a:p>
                      <a:pPr algn="just"/>
                      <a:r>
                        <a:rPr lang="en-PH" sz="1900" dirty="0"/>
                        <a:t>For 2023 onwards:</a:t>
                      </a:r>
                      <a:r>
                        <a:rPr lang="en-PH" sz="1900" baseline="0" dirty="0"/>
                        <a:t>  </a:t>
                      </a:r>
                    </a:p>
                    <a:p>
                      <a:pPr algn="just"/>
                      <a:endParaRPr lang="en-PH" sz="2100" baseline="0" dirty="0"/>
                    </a:p>
                    <a:p>
                      <a:pPr algn="just"/>
                      <a:endParaRPr lang="en-PH" sz="2100" dirty="0">
                        <a:latin typeface="Roboto" panose="020B0604020202020204"/>
                        <a:ea typeface="Roboto" panose="020B0604020202020204" charset="0"/>
                      </a:endParaRPr>
                    </a:p>
                  </a:txBody>
                  <a:tcPr marL="121920" marR="121920" marT="60960" marB="60960"/>
                </a:tc>
                <a:extLst>
                  <a:ext uri="{0D108BD9-81ED-4DB2-BD59-A6C34878D82A}">
                    <a16:rowId xmlns:a16="http://schemas.microsoft.com/office/drawing/2014/main" xmlns="" val="2612049786"/>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xmlns="" val="3466433698"/>
              </p:ext>
            </p:extLst>
          </p:nvPr>
        </p:nvGraphicFramePr>
        <p:xfrm>
          <a:off x="6299201" y="1429955"/>
          <a:ext cx="5669486" cy="4684575"/>
        </p:xfrm>
        <a:graphic>
          <a:graphicData uri="http://schemas.openxmlformats.org/drawingml/2006/table">
            <a:tbl>
              <a:tblPr firstRow="1" bandRow="1">
                <a:tableStyleId>{775DCB02-9BB8-47FD-8907-85C794F793BA}</a:tableStyleId>
              </a:tblPr>
              <a:tblGrid>
                <a:gridCol w="2533985">
                  <a:extLst>
                    <a:ext uri="{9D8B030D-6E8A-4147-A177-3AD203B41FA5}">
                      <a16:colId xmlns:a16="http://schemas.microsoft.com/office/drawing/2014/main" xmlns="" val="4067769993"/>
                    </a:ext>
                  </a:extLst>
                </a:gridCol>
                <a:gridCol w="3135501">
                  <a:extLst>
                    <a:ext uri="{9D8B030D-6E8A-4147-A177-3AD203B41FA5}">
                      <a16:colId xmlns:a16="http://schemas.microsoft.com/office/drawing/2014/main" xmlns="" val="3540926460"/>
                    </a:ext>
                  </a:extLst>
                </a:gridCol>
              </a:tblGrid>
              <a:tr h="690880">
                <a:tc gridSpan="2">
                  <a:txBody>
                    <a:bodyPr/>
                    <a:lstStyle/>
                    <a:p>
                      <a:pPr algn="ctr"/>
                      <a:r>
                        <a:rPr lang="en-US" sz="1900" dirty="0">
                          <a:solidFill>
                            <a:srgbClr val="FF0000"/>
                          </a:solidFill>
                          <a:latin typeface="Roboto" panose="020B0604020202020204"/>
                        </a:rPr>
                        <a:t>Tax Schedule  effective January 1, 2023 onwards</a:t>
                      </a:r>
                    </a:p>
                  </a:txBody>
                  <a:tcPr marL="121920" marR="121920" marT="60960" marB="60960">
                    <a:noFill/>
                  </a:tcPr>
                </a:tc>
                <a:tc hMerge="1">
                  <a:txBody>
                    <a:bodyPr/>
                    <a:lstStyle/>
                    <a:p>
                      <a:endParaRPr lang="en-US" dirty="0"/>
                    </a:p>
                  </a:txBody>
                  <a:tcPr/>
                </a:tc>
                <a:extLst>
                  <a:ext uri="{0D108BD9-81ED-4DB2-BD59-A6C34878D82A}">
                    <a16:rowId xmlns:a16="http://schemas.microsoft.com/office/drawing/2014/main" xmlns="" val="2998328596"/>
                  </a:ext>
                </a:extLst>
              </a:tr>
              <a:tr h="406400">
                <a:tc>
                  <a:txBody>
                    <a:bodyPr/>
                    <a:lstStyle/>
                    <a:p>
                      <a:pPr algn="ctr"/>
                      <a:r>
                        <a:rPr lang="en-US" sz="1900" dirty="0">
                          <a:latin typeface="Roboto" panose="020B0604020202020204"/>
                        </a:rPr>
                        <a:t>Not over P250,000</a:t>
                      </a:r>
                    </a:p>
                  </a:txBody>
                  <a:tcPr marL="121920" marR="121920" marT="60960" marB="60960">
                    <a:noFill/>
                  </a:tcPr>
                </a:tc>
                <a:tc>
                  <a:txBody>
                    <a:bodyPr/>
                    <a:lstStyle/>
                    <a:p>
                      <a:pPr algn="ctr"/>
                      <a:r>
                        <a:rPr lang="en-US" sz="1900" dirty="0">
                          <a:latin typeface="Roboto" panose="020B0604020202020204"/>
                        </a:rPr>
                        <a:t>0% </a:t>
                      </a:r>
                    </a:p>
                  </a:txBody>
                  <a:tcPr marL="121920" marR="121920" marT="60960" marB="60960">
                    <a:noFill/>
                  </a:tcPr>
                </a:tc>
                <a:extLst>
                  <a:ext uri="{0D108BD9-81ED-4DB2-BD59-A6C34878D82A}">
                    <a16:rowId xmlns:a16="http://schemas.microsoft.com/office/drawing/2014/main" xmlns="" val="991028593"/>
                  </a:ext>
                </a:extLst>
              </a:tr>
              <a:tr h="690880">
                <a:tc>
                  <a:txBody>
                    <a:bodyPr/>
                    <a:lstStyle/>
                    <a:p>
                      <a:pPr algn="ctr"/>
                      <a:r>
                        <a:rPr lang="en-US" sz="1900" dirty="0">
                          <a:latin typeface="Roboto" panose="020B0604020202020204"/>
                        </a:rPr>
                        <a:t>Over P250,000 but not over P400,000 </a:t>
                      </a:r>
                    </a:p>
                  </a:txBody>
                  <a:tcPr marL="121920" marR="121920" marT="60960" marB="60960"/>
                </a:tc>
                <a:tc>
                  <a:txBody>
                    <a:bodyPr/>
                    <a:lstStyle/>
                    <a:p>
                      <a:pPr algn="ctr"/>
                      <a:r>
                        <a:rPr lang="en-US" sz="1900" b="1" dirty="0">
                          <a:latin typeface="Roboto" panose="020B0604020202020204"/>
                        </a:rPr>
                        <a:t>15%</a:t>
                      </a:r>
                      <a:r>
                        <a:rPr lang="en-US" sz="1900" dirty="0">
                          <a:latin typeface="Roboto" panose="020B0604020202020204"/>
                        </a:rPr>
                        <a:t> of the excess over P250,000</a:t>
                      </a:r>
                    </a:p>
                  </a:txBody>
                  <a:tcPr marL="121920" marR="121920" marT="60960" marB="60960"/>
                </a:tc>
                <a:extLst>
                  <a:ext uri="{0D108BD9-81ED-4DB2-BD59-A6C34878D82A}">
                    <a16:rowId xmlns:a16="http://schemas.microsoft.com/office/drawing/2014/main" xmlns="" val="3474785734"/>
                  </a:ext>
                </a:extLst>
              </a:tr>
              <a:tr h="690880">
                <a:tc>
                  <a:txBody>
                    <a:bodyPr/>
                    <a:lstStyle/>
                    <a:p>
                      <a:pPr algn="ctr"/>
                      <a:r>
                        <a:rPr lang="en-US" sz="1900" dirty="0">
                          <a:latin typeface="Roboto" panose="020B0604020202020204"/>
                        </a:rPr>
                        <a:t>Over P400,000 but</a:t>
                      </a:r>
                      <a:r>
                        <a:rPr lang="en-US" sz="1900" baseline="0" dirty="0">
                          <a:latin typeface="Roboto" panose="020B0604020202020204"/>
                        </a:rPr>
                        <a:t> not over P800,000</a:t>
                      </a:r>
                      <a:endParaRPr lang="en-US" sz="1900" dirty="0">
                        <a:latin typeface="Roboto" panose="020B0604020202020204"/>
                      </a:endParaRPr>
                    </a:p>
                  </a:txBody>
                  <a:tcPr marL="121920" marR="121920" marT="60960" marB="60960">
                    <a:noFill/>
                  </a:tcPr>
                </a:tc>
                <a:tc>
                  <a:txBody>
                    <a:bodyPr/>
                    <a:lstStyle/>
                    <a:p>
                      <a:pPr algn="ctr"/>
                      <a:r>
                        <a:rPr lang="en-US" sz="1900" dirty="0">
                          <a:latin typeface="Roboto" panose="020B0604020202020204"/>
                        </a:rPr>
                        <a:t>P22,500 +20% of the excess over P400,000</a:t>
                      </a:r>
                    </a:p>
                  </a:txBody>
                  <a:tcPr marL="121920" marR="121920" marT="60960" marB="60960">
                    <a:noFill/>
                  </a:tcPr>
                </a:tc>
                <a:extLst>
                  <a:ext uri="{0D108BD9-81ED-4DB2-BD59-A6C34878D82A}">
                    <a16:rowId xmlns:a16="http://schemas.microsoft.com/office/drawing/2014/main" xmlns="" val="1460337939"/>
                  </a:ext>
                </a:extLst>
              </a:tr>
              <a:tr h="690880">
                <a:tc>
                  <a:txBody>
                    <a:bodyPr/>
                    <a:lstStyle/>
                    <a:p>
                      <a:pPr algn="ctr"/>
                      <a:r>
                        <a:rPr lang="en-US" sz="1900" dirty="0">
                          <a:latin typeface="Roboto" panose="020B0604020202020204"/>
                        </a:rPr>
                        <a:t>Over</a:t>
                      </a:r>
                      <a:r>
                        <a:rPr lang="en-US" sz="1900" baseline="0" dirty="0">
                          <a:latin typeface="Roboto" panose="020B0604020202020204"/>
                        </a:rPr>
                        <a:t> P800,000 but not over P2,000,000</a:t>
                      </a:r>
                      <a:endParaRPr lang="en-US" sz="1900" dirty="0">
                        <a:latin typeface="Roboto" panose="020B0604020202020204"/>
                      </a:endParaRPr>
                    </a:p>
                  </a:txBody>
                  <a:tcPr marL="121920" marR="121920" marT="60960" marB="60960"/>
                </a:tc>
                <a:tc>
                  <a:txBody>
                    <a:bodyPr/>
                    <a:lstStyle/>
                    <a:p>
                      <a:pPr algn="ctr"/>
                      <a:r>
                        <a:rPr lang="en-US" sz="1900" dirty="0">
                          <a:latin typeface="Roboto" panose="020B0604020202020204"/>
                        </a:rPr>
                        <a:t>P102,500 + 25% of the excess over P800,000</a:t>
                      </a:r>
                    </a:p>
                  </a:txBody>
                  <a:tcPr marL="121920" marR="121920" marT="60960" marB="60960"/>
                </a:tc>
                <a:extLst>
                  <a:ext uri="{0D108BD9-81ED-4DB2-BD59-A6C34878D82A}">
                    <a16:rowId xmlns:a16="http://schemas.microsoft.com/office/drawing/2014/main" xmlns="" val="2858057682"/>
                  </a:ext>
                </a:extLst>
              </a:tr>
              <a:tr h="690880">
                <a:tc>
                  <a:txBody>
                    <a:bodyPr/>
                    <a:lstStyle/>
                    <a:p>
                      <a:pPr algn="ctr"/>
                      <a:r>
                        <a:rPr lang="en-US" sz="1900" dirty="0">
                          <a:latin typeface="Roboto" panose="020B0604020202020204"/>
                        </a:rPr>
                        <a:t>Over P2Million but not over P8Million</a:t>
                      </a:r>
                      <a:r>
                        <a:rPr lang="en-US" sz="1900" baseline="0" dirty="0">
                          <a:latin typeface="Roboto" panose="020B0604020202020204"/>
                        </a:rPr>
                        <a:t> </a:t>
                      </a:r>
                      <a:endParaRPr lang="en-US" sz="1900" dirty="0">
                        <a:latin typeface="Roboto" panose="020B0604020202020204"/>
                      </a:endParaRPr>
                    </a:p>
                  </a:txBody>
                  <a:tcPr marL="121920" marR="121920" marT="60960" marB="60960">
                    <a:noFill/>
                  </a:tcPr>
                </a:tc>
                <a:tc>
                  <a:txBody>
                    <a:bodyPr/>
                    <a:lstStyle/>
                    <a:p>
                      <a:pPr algn="ctr"/>
                      <a:r>
                        <a:rPr lang="en-US" sz="1900" dirty="0">
                          <a:latin typeface="Roboto" panose="020B0604020202020204"/>
                        </a:rPr>
                        <a:t>P402,500</a:t>
                      </a:r>
                      <a:r>
                        <a:rPr lang="en-US" sz="1900" baseline="0" dirty="0">
                          <a:latin typeface="Roboto" panose="020B0604020202020204"/>
                        </a:rPr>
                        <a:t> + 30% of the excess over P2Million</a:t>
                      </a:r>
                      <a:endParaRPr lang="en-US" sz="1900" dirty="0">
                        <a:latin typeface="Roboto" panose="020B0604020202020204"/>
                      </a:endParaRPr>
                    </a:p>
                  </a:txBody>
                  <a:tcPr marL="121920" marR="121920" marT="60960" marB="60960">
                    <a:noFill/>
                  </a:tcPr>
                </a:tc>
                <a:extLst>
                  <a:ext uri="{0D108BD9-81ED-4DB2-BD59-A6C34878D82A}">
                    <a16:rowId xmlns:a16="http://schemas.microsoft.com/office/drawing/2014/main" xmlns="" val="4009538530"/>
                  </a:ext>
                </a:extLst>
              </a:tr>
              <a:tr h="767895">
                <a:tc>
                  <a:txBody>
                    <a:bodyPr/>
                    <a:lstStyle/>
                    <a:p>
                      <a:pPr algn="ctr"/>
                      <a:r>
                        <a:rPr lang="en-US" sz="1900" dirty="0">
                          <a:latin typeface="Roboto" panose="020B0604020202020204"/>
                        </a:rPr>
                        <a:t>Over P8Million</a:t>
                      </a:r>
                      <a:r>
                        <a:rPr lang="en-US" sz="1900" baseline="0" dirty="0">
                          <a:latin typeface="Roboto" panose="020B0604020202020204"/>
                        </a:rPr>
                        <a:t> </a:t>
                      </a:r>
                      <a:endParaRPr lang="en-US" sz="1900" dirty="0">
                        <a:latin typeface="Roboto" panose="020B0604020202020204"/>
                      </a:endParaRPr>
                    </a:p>
                  </a:txBody>
                  <a:tcPr marL="121920" marR="121920" marT="60960" marB="60960"/>
                </a:tc>
                <a:tc>
                  <a:txBody>
                    <a:bodyPr/>
                    <a:lstStyle/>
                    <a:p>
                      <a:pPr algn="ctr"/>
                      <a:r>
                        <a:rPr lang="en-US" sz="1900" dirty="0">
                          <a:latin typeface="Roboto" panose="020B0604020202020204"/>
                        </a:rPr>
                        <a:t>P2,202,500</a:t>
                      </a:r>
                      <a:r>
                        <a:rPr lang="en-US" sz="1900" baseline="0" dirty="0">
                          <a:latin typeface="Roboto" panose="020B0604020202020204"/>
                        </a:rPr>
                        <a:t> + 35% of the excess over P8Million</a:t>
                      </a:r>
                      <a:endParaRPr lang="en-US" sz="1900" dirty="0">
                        <a:latin typeface="Roboto" panose="020B0604020202020204"/>
                      </a:endParaRPr>
                    </a:p>
                  </a:txBody>
                  <a:tcPr marL="121920" marR="121920" marT="60960" marB="60960"/>
                </a:tc>
                <a:extLst>
                  <a:ext uri="{0D108BD9-81ED-4DB2-BD59-A6C34878D82A}">
                    <a16:rowId xmlns:a16="http://schemas.microsoft.com/office/drawing/2014/main" xmlns="" val="3304664386"/>
                  </a:ext>
                </a:extLst>
              </a:tr>
            </a:tbl>
          </a:graphicData>
        </a:graphic>
      </p:graphicFrame>
      <p:sp>
        <p:nvSpPr>
          <p:cNvPr id="3" name="Slide Number Placeholder 2"/>
          <p:cNvSpPr>
            <a:spLocks noGrp="1"/>
          </p:cNvSpPr>
          <p:nvPr>
            <p:ph type="sldNum" idx="12"/>
          </p:nvPr>
        </p:nvSpPr>
        <p:spPr/>
        <p:txBody>
          <a:bodyPr/>
          <a:lstStyle/>
          <a:p>
            <a:fld id="{00000000-1234-1234-1234-123412341234}" type="slidenum">
              <a:rPr lang="en" smtClean="0">
                <a:solidFill>
                  <a:srgbClr val="9FC5E8"/>
                </a:solidFill>
              </a:rPr>
              <a:pPr/>
              <a:t>4</a:t>
            </a:fld>
            <a:endParaRPr lang="en">
              <a:solidFill>
                <a:srgbClr val="9FC5E8"/>
              </a:solidFill>
            </a:endParaRPr>
          </a:p>
        </p:txBody>
      </p:sp>
      <p:cxnSp>
        <p:nvCxnSpPr>
          <p:cNvPr id="5" name="Straight Connector 4"/>
          <p:cNvCxnSpPr/>
          <p:nvPr/>
        </p:nvCxnSpPr>
        <p:spPr>
          <a:xfrm flipV="1">
            <a:off x="6315120" y="2108200"/>
            <a:ext cx="5637647" cy="127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4793681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81" y="1592420"/>
            <a:ext cx="2410407" cy="3624473"/>
          </a:xfrm>
        </p:spPr>
        <p:txBody>
          <a:bodyPr/>
          <a:lstStyle/>
          <a:p>
            <a:r>
              <a:rPr lang="en" sz="3000" dirty="0"/>
              <a:t>Sec. </a:t>
            </a:r>
            <a:r>
              <a:rPr lang="en" sz="3000" dirty="0" smtClean="0"/>
              <a:t>2.57.5  Exemption from Withholding of CWT Withhold</a:t>
            </a:r>
            <a:endParaRPr lang="en" sz="3000" dirty="0"/>
          </a:p>
        </p:txBody>
      </p:sp>
      <p:sp>
        <p:nvSpPr>
          <p:cNvPr id="3" name="Slide Number Placeholder 2"/>
          <p:cNvSpPr>
            <a:spLocks noGrp="1"/>
          </p:cNvSpPr>
          <p:nvPr>
            <p:ph type="sldNum" idx="12"/>
          </p:nvPr>
        </p:nvSpPr>
        <p:spPr/>
        <p:txBody>
          <a:bodyPr/>
          <a:lstStyle/>
          <a:p>
            <a:fld id="{00000000-1234-1234-1234-123412341234}" type="slidenum">
              <a:rPr lang="en" smtClean="0"/>
              <a:pPr/>
              <a:t>40</a:t>
            </a:fld>
            <a:endParaRPr lang="en"/>
          </a:p>
        </p:txBody>
      </p:sp>
      <p:graphicFrame>
        <p:nvGraphicFramePr>
          <p:cNvPr id="7" name="Diagram 6"/>
          <p:cNvGraphicFramePr/>
          <p:nvPr>
            <p:extLst>
              <p:ext uri="{D42A27DB-BD31-4B8C-83A1-F6EECF244321}">
                <p14:modId xmlns:p14="http://schemas.microsoft.com/office/powerpoint/2010/main" xmlns="" val="1598683560"/>
              </p:ext>
            </p:extLst>
          </p:nvPr>
        </p:nvGraphicFramePr>
        <p:xfrm>
          <a:off x="3159073" y="541583"/>
          <a:ext cx="8817027" cy="59034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37101321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1702159555"/>
              </p:ext>
            </p:extLst>
          </p:nvPr>
        </p:nvGraphicFramePr>
        <p:xfrm>
          <a:off x="2555033" y="1227092"/>
          <a:ext cx="7747421" cy="48049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p:cNvSpPr>
            <a:spLocks noGrp="1"/>
          </p:cNvSpPr>
          <p:nvPr>
            <p:ph type="sldNum" sz="quarter" idx="12"/>
          </p:nvPr>
        </p:nvSpPr>
        <p:spPr/>
        <p:txBody>
          <a:bodyPr/>
          <a:lstStyle/>
          <a:p>
            <a:fld id="{CC19824D-3DE4-4993-9CE3-20E64F22A652}" type="slidenum">
              <a:rPr lang="en-PH" smtClean="0"/>
              <a:pPr/>
              <a:t>41</a:t>
            </a:fld>
            <a:endParaRPr lang="en-PH" dirty="0"/>
          </a:p>
        </p:txBody>
      </p:sp>
      <p:sp>
        <p:nvSpPr>
          <p:cNvPr id="6" name="Title 1"/>
          <p:cNvSpPr txBox="1">
            <a:spLocks/>
          </p:cNvSpPr>
          <p:nvPr/>
        </p:nvSpPr>
        <p:spPr>
          <a:xfrm>
            <a:off x="1040307" y="186198"/>
            <a:ext cx="10364544" cy="1040895"/>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3600" kern="0" dirty="0" smtClean="0">
                <a:solidFill>
                  <a:srgbClr val="000066"/>
                </a:solidFill>
                <a:latin typeface="Roboto" panose="020B0604020202020204" charset="0"/>
                <a:ea typeface="Roboto" panose="020B0604020202020204" charset="0"/>
              </a:rPr>
              <a:t>Section 2.58 Returns and Payment of Taxes Withheld at Source</a:t>
            </a:r>
            <a:endParaRPr lang="en-PH" sz="3600" kern="0" dirty="0">
              <a:solidFill>
                <a:srgbClr val="000066"/>
              </a:solidFill>
              <a:latin typeface="Roboto" panose="020B0604020202020204" charset="0"/>
              <a:ea typeface="Roboto" panose="020B0604020202020204" charset="0"/>
            </a:endParaRPr>
          </a:p>
        </p:txBody>
      </p:sp>
    </p:spTree>
    <p:extLst>
      <p:ext uri="{BB962C8B-B14F-4D97-AF65-F5344CB8AC3E}">
        <p14:creationId xmlns:p14="http://schemas.microsoft.com/office/powerpoint/2010/main" xmlns="" val="403945580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2231754280"/>
              </p:ext>
            </p:extLst>
          </p:nvPr>
        </p:nvGraphicFramePr>
        <p:xfrm>
          <a:off x="2663825" y="1693864"/>
          <a:ext cx="75438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p:cNvSpPr>
            <a:spLocks noGrp="1"/>
          </p:cNvSpPr>
          <p:nvPr>
            <p:ph type="sldNum" sz="quarter" idx="12"/>
          </p:nvPr>
        </p:nvSpPr>
        <p:spPr/>
        <p:txBody>
          <a:bodyPr/>
          <a:lstStyle/>
          <a:p>
            <a:fld id="{CC19824D-3DE4-4993-9CE3-20E64F22A652}" type="slidenum">
              <a:rPr lang="en-PH" smtClean="0"/>
              <a:pPr/>
              <a:t>42</a:t>
            </a:fld>
            <a:endParaRPr lang="en-PH" dirty="0"/>
          </a:p>
        </p:txBody>
      </p:sp>
      <p:sp>
        <p:nvSpPr>
          <p:cNvPr id="7" name="Title 1"/>
          <p:cNvSpPr txBox="1">
            <a:spLocks/>
          </p:cNvSpPr>
          <p:nvPr/>
        </p:nvSpPr>
        <p:spPr>
          <a:xfrm>
            <a:off x="1040307" y="186198"/>
            <a:ext cx="10364544" cy="1223502"/>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3600" kern="0" dirty="0" smtClean="0">
                <a:solidFill>
                  <a:srgbClr val="000066"/>
                </a:solidFill>
                <a:latin typeface="Roboto" panose="020B0604020202020204" charset="0"/>
                <a:ea typeface="Roboto" panose="020B0604020202020204" charset="0"/>
              </a:rPr>
              <a:t>Section 2.58 Returns and Payment of Taxes Withheld at Source</a:t>
            </a:r>
            <a:endParaRPr lang="en-PH" sz="3600" kern="0" dirty="0">
              <a:solidFill>
                <a:srgbClr val="000066"/>
              </a:solidFill>
              <a:latin typeface="Roboto" panose="020B0604020202020204" charset="0"/>
              <a:ea typeface="Roboto" panose="020B0604020202020204" charset="0"/>
            </a:endParaRPr>
          </a:p>
        </p:txBody>
      </p:sp>
    </p:spTree>
    <p:extLst>
      <p:ext uri="{BB962C8B-B14F-4D97-AF65-F5344CB8AC3E}">
        <p14:creationId xmlns:p14="http://schemas.microsoft.com/office/powerpoint/2010/main" xmlns="" val="2855580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xmlns="" val="3588063881"/>
              </p:ext>
            </p:extLst>
          </p:nvPr>
        </p:nvGraphicFramePr>
        <p:xfrm>
          <a:off x="1688090" y="1742096"/>
          <a:ext cx="5811259" cy="40489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p:cNvSpPr/>
          <p:nvPr/>
        </p:nvSpPr>
        <p:spPr>
          <a:xfrm>
            <a:off x="7772006" y="2053118"/>
            <a:ext cx="3130475" cy="8436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PH" sz="2400" b="1" dirty="0">
                <a:solidFill>
                  <a:srgbClr val="FF0000"/>
                </a:solidFill>
              </a:rPr>
              <a:t>BIR </a:t>
            </a:r>
            <a:r>
              <a:rPr lang="en-PH" sz="2400" b="1" dirty="0" smtClean="0">
                <a:solidFill>
                  <a:srgbClr val="FF0000"/>
                </a:solidFill>
              </a:rPr>
              <a:t>Form 1601-EQ</a:t>
            </a:r>
            <a:endParaRPr lang="en-PH" sz="2400" b="1" dirty="0">
              <a:solidFill>
                <a:srgbClr val="FF0000"/>
              </a:solidFill>
            </a:endParaRPr>
          </a:p>
        </p:txBody>
      </p:sp>
      <p:sp>
        <p:nvSpPr>
          <p:cNvPr id="8" name="Rectangle 7"/>
          <p:cNvSpPr/>
          <p:nvPr/>
        </p:nvSpPr>
        <p:spPr>
          <a:xfrm>
            <a:off x="7772006" y="3654663"/>
            <a:ext cx="3130475" cy="191486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PH" sz="2400" b="1" dirty="0">
                <a:solidFill>
                  <a:srgbClr val="FF0000"/>
                </a:solidFill>
              </a:rPr>
              <a:t>BIR </a:t>
            </a:r>
            <a:r>
              <a:rPr lang="en-PH" sz="2400" b="1" dirty="0" smtClean="0">
                <a:solidFill>
                  <a:srgbClr val="FF0000"/>
                </a:solidFill>
              </a:rPr>
              <a:t>Form 1601-FQ</a:t>
            </a:r>
            <a:endParaRPr lang="en-PH" sz="2400" b="1" dirty="0">
              <a:solidFill>
                <a:srgbClr val="FF0000"/>
              </a:solidFill>
            </a:endParaRPr>
          </a:p>
          <a:p>
            <a:pPr algn="ctr"/>
            <a:r>
              <a:rPr lang="en-PH" sz="2400" b="1" dirty="0">
                <a:solidFill>
                  <a:srgbClr val="FF0000"/>
                </a:solidFill>
              </a:rPr>
              <a:t>BIR </a:t>
            </a:r>
            <a:r>
              <a:rPr lang="en-PH" sz="2400" b="1" dirty="0" smtClean="0">
                <a:solidFill>
                  <a:srgbClr val="FF0000"/>
                </a:solidFill>
              </a:rPr>
              <a:t>Form  1602</a:t>
            </a:r>
            <a:endParaRPr lang="en-PH" sz="2400" b="1" dirty="0">
              <a:solidFill>
                <a:srgbClr val="FF0000"/>
              </a:solidFill>
            </a:endParaRPr>
          </a:p>
          <a:p>
            <a:pPr algn="ctr"/>
            <a:r>
              <a:rPr lang="en-PH" sz="2400" b="1" dirty="0">
                <a:solidFill>
                  <a:srgbClr val="FF0000"/>
                </a:solidFill>
              </a:rPr>
              <a:t>BIR </a:t>
            </a:r>
            <a:r>
              <a:rPr lang="en-PH" sz="2400" b="1" dirty="0" smtClean="0">
                <a:solidFill>
                  <a:srgbClr val="FF0000"/>
                </a:solidFill>
              </a:rPr>
              <a:t>Form 1603</a:t>
            </a:r>
            <a:endParaRPr lang="en-PH" sz="2400" b="1" dirty="0">
              <a:solidFill>
                <a:srgbClr val="FF0000"/>
              </a:solidFill>
            </a:endParaRPr>
          </a:p>
        </p:txBody>
      </p:sp>
      <p:sp>
        <p:nvSpPr>
          <p:cNvPr id="3" name="Slide Number Placeholder 2"/>
          <p:cNvSpPr>
            <a:spLocks noGrp="1"/>
          </p:cNvSpPr>
          <p:nvPr>
            <p:ph type="sldNum" sz="quarter" idx="12"/>
          </p:nvPr>
        </p:nvSpPr>
        <p:spPr/>
        <p:txBody>
          <a:bodyPr/>
          <a:lstStyle/>
          <a:p>
            <a:fld id="{CC19824D-3DE4-4993-9CE3-20E64F22A652}" type="slidenum">
              <a:rPr lang="en-PH" smtClean="0"/>
              <a:pPr/>
              <a:t>43</a:t>
            </a:fld>
            <a:endParaRPr lang="en-PH" dirty="0"/>
          </a:p>
        </p:txBody>
      </p:sp>
      <p:sp>
        <p:nvSpPr>
          <p:cNvPr id="9" name="Title 1"/>
          <p:cNvSpPr txBox="1">
            <a:spLocks/>
          </p:cNvSpPr>
          <p:nvPr/>
        </p:nvSpPr>
        <p:spPr>
          <a:xfrm>
            <a:off x="900607" y="211396"/>
            <a:ext cx="10364544" cy="1223502"/>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3600" kern="0" dirty="0" smtClean="0">
                <a:solidFill>
                  <a:srgbClr val="000066"/>
                </a:solidFill>
                <a:latin typeface="Roboto" panose="020B0604020202020204" charset="0"/>
                <a:ea typeface="Roboto" panose="020B0604020202020204" charset="0"/>
              </a:rPr>
              <a:t>Section 2.58 Returns and Payment of Taxes Withheld at Source</a:t>
            </a:r>
            <a:endParaRPr lang="en-PH" sz="3600" kern="0" dirty="0">
              <a:solidFill>
                <a:srgbClr val="000066"/>
              </a:solidFill>
              <a:latin typeface="Roboto" panose="020B0604020202020204" charset="0"/>
              <a:ea typeface="Roboto" panose="020B0604020202020204" charset="0"/>
            </a:endParaRPr>
          </a:p>
        </p:txBody>
      </p:sp>
    </p:spTree>
    <p:extLst>
      <p:ext uri="{BB962C8B-B14F-4D97-AF65-F5344CB8AC3E}">
        <p14:creationId xmlns:p14="http://schemas.microsoft.com/office/powerpoint/2010/main" xmlns="" val="233308678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78410" y="1731981"/>
            <a:ext cx="6390042" cy="4313219"/>
          </a:xfrm>
        </p:spPr>
        <p:txBody>
          <a:bodyPr>
            <a:normAutofit fontScale="92500" lnSpcReduction="10000"/>
          </a:bodyPr>
          <a:lstStyle/>
          <a:p>
            <a:endParaRPr lang="en-PH" dirty="0"/>
          </a:p>
          <a:p>
            <a:endParaRPr lang="en-PH" dirty="0"/>
          </a:p>
          <a:p>
            <a:pPr algn="just"/>
            <a:endParaRPr lang="en-PH" sz="2400" dirty="0"/>
          </a:p>
          <a:p>
            <a:pPr algn="just"/>
            <a:endParaRPr lang="en-PH" sz="2400" dirty="0"/>
          </a:p>
          <a:p>
            <a:pPr marL="342900" indent="-342900" algn="just">
              <a:buFont typeface="Wingdings" panose="05000000000000000000" pitchFamily="2" charset="2"/>
              <a:buChar char="§"/>
            </a:pPr>
            <a:r>
              <a:rPr lang="en-PH" sz="2400" dirty="0" smtClean="0">
                <a:solidFill>
                  <a:srgbClr val="C00000"/>
                </a:solidFill>
              </a:rPr>
              <a:t>Due date </a:t>
            </a:r>
            <a:r>
              <a:rPr lang="en-PH" sz="2400" dirty="0" smtClean="0"/>
              <a:t>is within thirty (30) days from the date of transactions</a:t>
            </a:r>
          </a:p>
          <a:p>
            <a:pPr marL="342900" indent="-342900" algn="just">
              <a:buFont typeface="Wingdings" panose="05000000000000000000" pitchFamily="2" charset="2"/>
              <a:buChar char="§"/>
            </a:pPr>
            <a:r>
              <a:rPr lang="en-PH" sz="2400" dirty="0" smtClean="0">
                <a:solidFill>
                  <a:srgbClr val="C00000"/>
                </a:solidFill>
              </a:rPr>
              <a:t>BIR Form to be used</a:t>
            </a:r>
            <a:r>
              <a:rPr lang="en-PH" sz="2400" dirty="0" smtClean="0"/>
              <a:t>:</a:t>
            </a:r>
          </a:p>
          <a:p>
            <a:pPr marL="685800" lvl="2" indent="-228600" algn="just">
              <a:buFont typeface="Wingdings" panose="05000000000000000000" pitchFamily="2" charset="2"/>
              <a:buChar char="§"/>
            </a:pPr>
            <a:r>
              <a:rPr lang="en-PH" dirty="0" smtClean="0"/>
              <a:t>BIR Form 1706 </a:t>
            </a:r>
            <a:r>
              <a:rPr lang="en-PH" dirty="0"/>
              <a:t>– </a:t>
            </a:r>
            <a:r>
              <a:rPr lang="en-PH" dirty="0" smtClean="0"/>
              <a:t>Sale of Real Property Considered Capital Asset</a:t>
            </a:r>
            <a:endParaRPr lang="en-PH" dirty="0"/>
          </a:p>
          <a:p>
            <a:pPr marL="685800" lvl="2" indent="-228600" algn="just">
              <a:buFont typeface="Wingdings" panose="05000000000000000000" pitchFamily="2" charset="2"/>
              <a:buChar char="§"/>
            </a:pPr>
            <a:r>
              <a:rPr lang="en-PH" dirty="0"/>
              <a:t>BIR </a:t>
            </a:r>
            <a:r>
              <a:rPr lang="en-PH" dirty="0" smtClean="0"/>
              <a:t>Form 1707 </a:t>
            </a:r>
            <a:r>
              <a:rPr lang="en-PH" dirty="0"/>
              <a:t>– </a:t>
            </a:r>
            <a:r>
              <a:rPr lang="en-PH" dirty="0" smtClean="0"/>
              <a:t>Sale of Shares of Stocks Not Traded in Local Stock Exchange</a:t>
            </a:r>
            <a:endParaRPr lang="en-PH" dirty="0"/>
          </a:p>
        </p:txBody>
      </p:sp>
      <p:sp>
        <p:nvSpPr>
          <p:cNvPr id="5" name="Rectangle 4"/>
          <p:cNvSpPr/>
          <p:nvPr/>
        </p:nvSpPr>
        <p:spPr>
          <a:xfrm>
            <a:off x="1178410" y="1541920"/>
            <a:ext cx="6390042" cy="1441525"/>
          </a:xfrm>
          <a:prstGeom prst="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PH" sz="2400" b="1" dirty="0" smtClean="0">
                <a:solidFill>
                  <a:srgbClr val="C00000"/>
                </a:solidFill>
              </a:rPr>
              <a:t>For Sale of Real Property Considered Capital Asset and Shares of Stock Not Traded Thru a Local Stock Exchange</a:t>
            </a:r>
            <a:endParaRPr lang="en-PH" sz="2400" b="1" dirty="0">
              <a:solidFill>
                <a:srgbClr val="C00000"/>
              </a:solidFill>
            </a:endParaRPr>
          </a:p>
        </p:txBody>
      </p:sp>
      <p:sp>
        <p:nvSpPr>
          <p:cNvPr id="6" name="Rectangle 5"/>
          <p:cNvSpPr/>
          <p:nvPr/>
        </p:nvSpPr>
        <p:spPr>
          <a:xfrm>
            <a:off x="7955279" y="1572540"/>
            <a:ext cx="3631475" cy="1384011"/>
          </a:xfrm>
          <a:prstGeom prst="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PH" sz="2400" b="1" dirty="0" smtClean="0">
                <a:solidFill>
                  <a:srgbClr val="C00000"/>
                </a:solidFill>
              </a:rPr>
              <a:t>For Sale of Real Property Considered Ordinary Asset</a:t>
            </a:r>
            <a:endParaRPr lang="en-PH" sz="2400" b="1" dirty="0">
              <a:solidFill>
                <a:srgbClr val="C00000"/>
              </a:solidFill>
            </a:endParaRPr>
          </a:p>
        </p:txBody>
      </p:sp>
      <p:sp>
        <p:nvSpPr>
          <p:cNvPr id="7" name="TextBox 6"/>
          <p:cNvSpPr txBox="1"/>
          <p:nvPr/>
        </p:nvSpPr>
        <p:spPr>
          <a:xfrm>
            <a:off x="7963572" y="3496236"/>
            <a:ext cx="3623182" cy="2308324"/>
          </a:xfrm>
          <a:prstGeom prst="rect">
            <a:avLst/>
          </a:prstGeom>
          <a:noFill/>
        </p:spPr>
        <p:txBody>
          <a:bodyPr wrap="square" rtlCol="0">
            <a:spAutoFit/>
          </a:bodyPr>
          <a:lstStyle/>
          <a:p>
            <a:pPr marL="342900" indent="-342900">
              <a:buClr>
                <a:schemeClr val="accent1">
                  <a:lumMod val="60000"/>
                  <a:lumOff val="40000"/>
                </a:schemeClr>
              </a:buClr>
              <a:buFont typeface="Wingdings" panose="05000000000000000000" pitchFamily="2" charset="2"/>
              <a:buChar char="§"/>
            </a:pPr>
            <a:r>
              <a:rPr lang="en-PH" sz="2400" dirty="0" smtClean="0">
                <a:solidFill>
                  <a:srgbClr val="C00000"/>
                </a:solidFill>
              </a:rPr>
              <a:t>Due date  </a:t>
            </a:r>
            <a:r>
              <a:rPr lang="en-PH" sz="2400" dirty="0" smtClean="0"/>
              <a:t>is on or before the tenth (</a:t>
            </a:r>
            <a:r>
              <a:rPr lang="en-PH" sz="2400" dirty="0"/>
              <a:t>10</a:t>
            </a:r>
            <a:r>
              <a:rPr lang="en-PH" sz="2400" baseline="30000" dirty="0"/>
              <a:t>TH</a:t>
            </a:r>
            <a:r>
              <a:rPr lang="en-PH" sz="2400" dirty="0"/>
              <a:t>) </a:t>
            </a:r>
            <a:r>
              <a:rPr lang="en-PH" sz="2400" dirty="0" smtClean="0"/>
              <a:t>day following the month of transaction </a:t>
            </a:r>
          </a:p>
          <a:p>
            <a:pPr marL="342900" indent="-342900">
              <a:buClr>
                <a:schemeClr val="accent1">
                  <a:lumMod val="60000"/>
                  <a:lumOff val="40000"/>
                </a:schemeClr>
              </a:buClr>
              <a:buFont typeface="Wingdings" panose="05000000000000000000" pitchFamily="2" charset="2"/>
              <a:buChar char="§"/>
            </a:pPr>
            <a:r>
              <a:rPr lang="en-PH" sz="2400" dirty="0" smtClean="0">
                <a:solidFill>
                  <a:srgbClr val="C00000"/>
                </a:solidFill>
              </a:rPr>
              <a:t>BIR Form to be used:  </a:t>
            </a:r>
            <a:r>
              <a:rPr lang="en-PH" sz="2400" dirty="0" smtClean="0"/>
              <a:t>    </a:t>
            </a:r>
            <a:r>
              <a:rPr lang="en-PH" sz="2400" dirty="0"/>
              <a:t>BIR FORM NO. 1606</a:t>
            </a:r>
          </a:p>
        </p:txBody>
      </p:sp>
      <p:sp>
        <p:nvSpPr>
          <p:cNvPr id="8" name="Down Arrow 7"/>
          <p:cNvSpPr/>
          <p:nvPr/>
        </p:nvSpPr>
        <p:spPr>
          <a:xfrm>
            <a:off x="3732007" y="2983445"/>
            <a:ext cx="1068593" cy="5127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dirty="0"/>
          </a:p>
        </p:txBody>
      </p:sp>
      <p:sp>
        <p:nvSpPr>
          <p:cNvPr id="10" name="Slide Number Placeholder 9"/>
          <p:cNvSpPr>
            <a:spLocks noGrp="1"/>
          </p:cNvSpPr>
          <p:nvPr>
            <p:ph type="sldNum" sz="quarter" idx="12"/>
          </p:nvPr>
        </p:nvSpPr>
        <p:spPr/>
        <p:txBody>
          <a:bodyPr/>
          <a:lstStyle/>
          <a:p>
            <a:fld id="{CC19824D-3DE4-4993-9CE3-20E64F22A652}" type="slidenum">
              <a:rPr lang="en-PH" smtClean="0"/>
              <a:pPr/>
              <a:t>44</a:t>
            </a:fld>
            <a:endParaRPr lang="en-PH" dirty="0"/>
          </a:p>
        </p:txBody>
      </p:sp>
      <p:sp>
        <p:nvSpPr>
          <p:cNvPr id="12" name="Title 1"/>
          <p:cNvSpPr txBox="1">
            <a:spLocks/>
          </p:cNvSpPr>
          <p:nvPr/>
        </p:nvSpPr>
        <p:spPr>
          <a:xfrm>
            <a:off x="1040307" y="186198"/>
            <a:ext cx="10364544" cy="1223502"/>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3600" kern="0" dirty="0" smtClean="0">
                <a:solidFill>
                  <a:srgbClr val="000066"/>
                </a:solidFill>
                <a:latin typeface="Roboto" panose="020B0604020202020204" charset="0"/>
                <a:ea typeface="Roboto" panose="020B0604020202020204" charset="0"/>
              </a:rPr>
              <a:t>Section 2.58 Returns and Payment of Taxes Withheld at Source</a:t>
            </a:r>
            <a:endParaRPr lang="en-PH" sz="3600" kern="0" dirty="0">
              <a:solidFill>
                <a:srgbClr val="000066"/>
              </a:solidFill>
              <a:latin typeface="Roboto" panose="020B0604020202020204" charset="0"/>
              <a:ea typeface="Roboto" panose="020B0604020202020204" charset="0"/>
            </a:endParaRPr>
          </a:p>
        </p:txBody>
      </p:sp>
      <p:sp>
        <p:nvSpPr>
          <p:cNvPr id="13" name="Down Arrow 12"/>
          <p:cNvSpPr/>
          <p:nvPr/>
        </p:nvSpPr>
        <p:spPr>
          <a:xfrm>
            <a:off x="9053456" y="2956551"/>
            <a:ext cx="1068593" cy="5127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dirty="0"/>
          </a:p>
        </p:txBody>
      </p:sp>
    </p:spTree>
    <p:extLst>
      <p:ext uri="{BB962C8B-B14F-4D97-AF65-F5344CB8AC3E}">
        <p14:creationId xmlns:p14="http://schemas.microsoft.com/office/powerpoint/2010/main" xmlns="" val="276220997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3390754663"/>
              </p:ext>
            </p:extLst>
          </p:nvPr>
        </p:nvGraphicFramePr>
        <p:xfrm>
          <a:off x="1350233" y="2446817"/>
          <a:ext cx="9477374" cy="34983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6" name="Group 5"/>
          <p:cNvGrpSpPr/>
          <p:nvPr/>
        </p:nvGrpSpPr>
        <p:grpSpPr>
          <a:xfrm>
            <a:off x="1350233" y="1549758"/>
            <a:ext cx="8840293" cy="780792"/>
            <a:chOff x="2331471" y="-315543"/>
            <a:chExt cx="9477374" cy="785445"/>
          </a:xfrm>
        </p:grpSpPr>
        <p:sp>
          <p:nvSpPr>
            <p:cNvPr id="7" name="Round Same Side Corner Rectangle 6"/>
            <p:cNvSpPr/>
            <p:nvPr/>
          </p:nvSpPr>
          <p:spPr>
            <a:xfrm rot="5400000">
              <a:off x="6689402" y="-4673474"/>
              <a:ext cx="761512" cy="9477374"/>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8" name="Round Same Side Corner Rectangle 4"/>
            <p:cNvSpPr txBox="1"/>
            <p:nvPr/>
          </p:nvSpPr>
          <p:spPr>
            <a:xfrm>
              <a:off x="2450610" y="-283057"/>
              <a:ext cx="9348019" cy="752959"/>
            </a:xfrm>
            <a:prstGeom prst="rect">
              <a:avLst/>
            </a:prstGeom>
            <a:solidFill>
              <a:schemeClr val="accent1">
                <a:lumMod val="20000"/>
                <a:lumOff val="80000"/>
              </a:schemeClr>
            </a:solid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0" lvl="1" algn="l" defTabSz="1066800">
                <a:lnSpc>
                  <a:spcPct val="90000"/>
                </a:lnSpc>
                <a:spcBef>
                  <a:spcPct val="0"/>
                </a:spcBef>
                <a:spcAft>
                  <a:spcPct val="15000"/>
                </a:spcAft>
              </a:pPr>
              <a:r>
                <a:rPr lang="en-US" sz="2800" b="1" kern="1200" dirty="0" smtClean="0">
                  <a:solidFill>
                    <a:srgbClr val="FF6600"/>
                  </a:solidFill>
                  <a:latin typeface="Roboto" panose="020B0604020202020204" charset="0"/>
                  <a:ea typeface="Roboto" panose="020B0604020202020204" charset="0"/>
                </a:rPr>
                <a:t>Certificate/Statement of Tax Withheld at Source</a:t>
              </a:r>
              <a:endParaRPr lang="en-US" sz="2800" b="1" kern="1200" dirty="0">
                <a:solidFill>
                  <a:srgbClr val="FF6600"/>
                </a:solidFill>
                <a:latin typeface="Roboto" panose="020B0604020202020204" charset="0"/>
                <a:ea typeface="Roboto" panose="020B0604020202020204" charset="0"/>
              </a:endParaRPr>
            </a:p>
          </p:txBody>
        </p:sp>
      </p:grpSp>
      <p:sp>
        <p:nvSpPr>
          <p:cNvPr id="2" name="Slide Number Placeholder 1"/>
          <p:cNvSpPr>
            <a:spLocks noGrp="1"/>
          </p:cNvSpPr>
          <p:nvPr>
            <p:ph type="sldNum" sz="quarter" idx="12"/>
          </p:nvPr>
        </p:nvSpPr>
        <p:spPr/>
        <p:txBody>
          <a:bodyPr/>
          <a:lstStyle/>
          <a:p>
            <a:fld id="{CC19824D-3DE4-4993-9CE3-20E64F22A652}" type="slidenum">
              <a:rPr lang="en-PH" smtClean="0"/>
              <a:pPr/>
              <a:t>45</a:t>
            </a:fld>
            <a:endParaRPr lang="en-PH" dirty="0"/>
          </a:p>
        </p:txBody>
      </p:sp>
      <p:sp>
        <p:nvSpPr>
          <p:cNvPr id="10" name="Title 1"/>
          <p:cNvSpPr txBox="1">
            <a:spLocks/>
          </p:cNvSpPr>
          <p:nvPr/>
        </p:nvSpPr>
        <p:spPr>
          <a:xfrm>
            <a:off x="1040307" y="186198"/>
            <a:ext cx="10364544" cy="1223502"/>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3600" kern="0" dirty="0" smtClean="0">
                <a:solidFill>
                  <a:srgbClr val="000066"/>
                </a:solidFill>
                <a:latin typeface="Roboto" panose="020B0604020202020204" charset="0"/>
                <a:ea typeface="Roboto" panose="020B0604020202020204" charset="0"/>
              </a:rPr>
              <a:t>Section 2.58 Returns and Payment of Taxes Withheld at Source</a:t>
            </a:r>
            <a:endParaRPr lang="en-PH" sz="3600" kern="0" dirty="0">
              <a:solidFill>
                <a:srgbClr val="000066"/>
              </a:solidFill>
              <a:latin typeface="Roboto" panose="020B0604020202020204" charset="0"/>
              <a:ea typeface="Roboto" panose="020B0604020202020204" charset="0"/>
            </a:endParaRPr>
          </a:p>
        </p:txBody>
      </p:sp>
    </p:spTree>
    <p:extLst>
      <p:ext uri="{BB962C8B-B14F-4D97-AF65-F5344CB8AC3E}">
        <p14:creationId xmlns:p14="http://schemas.microsoft.com/office/powerpoint/2010/main" xmlns="" val="407409879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2391787951"/>
              </p:ext>
            </p:extLst>
          </p:nvPr>
        </p:nvGraphicFramePr>
        <p:xfrm>
          <a:off x="1497507" y="2610309"/>
          <a:ext cx="8979993" cy="32554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p:cNvSpPr>
            <a:spLocks noGrp="1"/>
          </p:cNvSpPr>
          <p:nvPr>
            <p:ph type="sldNum" sz="quarter" idx="12"/>
          </p:nvPr>
        </p:nvSpPr>
        <p:spPr/>
        <p:txBody>
          <a:bodyPr/>
          <a:lstStyle/>
          <a:p>
            <a:fld id="{CC19824D-3DE4-4993-9CE3-20E64F22A652}" type="slidenum">
              <a:rPr lang="en-PH" smtClean="0"/>
              <a:pPr/>
              <a:t>46</a:t>
            </a:fld>
            <a:endParaRPr lang="en-PH" dirty="0"/>
          </a:p>
        </p:txBody>
      </p:sp>
      <p:sp>
        <p:nvSpPr>
          <p:cNvPr id="10" name="Title 1"/>
          <p:cNvSpPr txBox="1">
            <a:spLocks/>
          </p:cNvSpPr>
          <p:nvPr/>
        </p:nvSpPr>
        <p:spPr>
          <a:xfrm>
            <a:off x="1040307" y="186198"/>
            <a:ext cx="10364544" cy="1223502"/>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3600" kern="0" dirty="0" smtClean="0">
                <a:solidFill>
                  <a:srgbClr val="000066"/>
                </a:solidFill>
                <a:latin typeface="Roboto" panose="020B0604020202020204" charset="0"/>
                <a:ea typeface="Roboto" panose="020B0604020202020204" charset="0"/>
              </a:rPr>
              <a:t>Section 2.58 Returns and Payment of Taxes Withheld at Source</a:t>
            </a:r>
            <a:endParaRPr lang="en-PH" sz="3600" kern="0" dirty="0">
              <a:solidFill>
                <a:srgbClr val="000066"/>
              </a:solidFill>
              <a:latin typeface="Roboto" panose="020B0604020202020204" charset="0"/>
              <a:ea typeface="Roboto" panose="020B0604020202020204" charset="0"/>
            </a:endParaRPr>
          </a:p>
        </p:txBody>
      </p:sp>
      <p:grpSp>
        <p:nvGrpSpPr>
          <p:cNvPr id="11" name="Group 10"/>
          <p:cNvGrpSpPr/>
          <p:nvPr/>
        </p:nvGrpSpPr>
        <p:grpSpPr>
          <a:xfrm>
            <a:off x="1497507" y="1575158"/>
            <a:ext cx="8840293" cy="780792"/>
            <a:chOff x="2331471" y="-315543"/>
            <a:chExt cx="9477374" cy="785445"/>
          </a:xfrm>
        </p:grpSpPr>
        <p:sp>
          <p:nvSpPr>
            <p:cNvPr id="12" name="Round Same Side Corner Rectangle 11"/>
            <p:cNvSpPr/>
            <p:nvPr/>
          </p:nvSpPr>
          <p:spPr>
            <a:xfrm rot="5400000">
              <a:off x="6689402" y="-4673474"/>
              <a:ext cx="761512" cy="9477374"/>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3" name="Round Same Side Corner Rectangle 4"/>
            <p:cNvSpPr txBox="1"/>
            <p:nvPr/>
          </p:nvSpPr>
          <p:spPr>
            <a:xfrm>
              <a:off x="2396149" y="-283057"/>
              <a:ext cx="9348019" cy="752959"/>
            </a:xfrm>
            <a:prstGeom prst="rect">
              <a:avLst/>
            </a:prstGeom>
            <a:solidFill>
              <a:schemeClr val="accent1">
                <a:lumMod val="20000"/>
                <a:lumOff val="80000"/>
              </a:schemeClr>
            </a:solid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0" lvl="1" algn="l" defTabSz="1066800">
                <a:lnSpc>
                  <a:spcPct val="90000"/>
                </a:lnSpc>
                <a:spcBef>
                  <a:spcPct val="0"/>
                </a:spcBef>
                <a:spcAft>
                  <a:spcPct val="15000"/>
                </a:spcAft>
              </a:pPr>
              <a:r>
                <a:rPr lang="en-US" sz="2800" b="1" kern="1200" dirty="0" smtClean="0">
                  <a:solidFill>
                    <a:srgbClr val="FF6600"/>
                  </a:solidFill>
                  <a:latin typeface="Roboto" panose="020B0604020202020204" charset="0"/>
                  <a:ea typeface="Roboto" panose="020B0604020202020204" charset="0"/>
                </a:rPr>
                <a:t>Annual Information Return</a:t>
              </a:r>
              <a:endParaRPr lang="en-US" sz="2800" b="1" kern="1200" dirty="0">
                <a:solidFill>
                  <a:srgbClr val="FF6600"/>
                </a:solidFill>
                <a:latin typeface="Roboto" panose="020B0604020202020204" charset="0"/>
                <a:ea typeface="Roboto" panose="020B0604020202020204" charset="0"/>
              </a:endParaRPr>
            </a:p>
          </p:txBody>
        </p:sp>
      </p:grpSp>
    </p:spTree>
    <p:extLst>
      <p:ext uri="{BB962C8B-B14F-4D97-AF65-F5344CB8AC3E}">
        <p14:creationId xmlns:p14="http://schemas.microsoft.com/office/powerpoint/2010/main" xmlns="" val="61236917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441244179"/>
              </p:ext>
            </p:extLst>
          </p:nvPr>
        </p:nvGraphicFramePr>
        <p:xfrm>
          <a:off x="1497507" y="2229567"/>
          <a:ext cx="10059493" cy="37825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p:cNvSpPr>
            <a:spLocks noGrp="1"/>
          </p:cNvSpPr>
          <p:nvPr>
            <p:ph type="sldNum" sz="quarter" idx="12"/>
          </p:nvPr>
        </p:nvSpPr>
        <p:spPr/>
        <p:txBody>
          <a:bodyPr/>
          <a:lstStyle/>
          <a:p>
            <a:fld id="{CC19824D-3DE4-4993-9CE3-20E64F22A652}" type="slidenum">
              <a:rPr lang="en-PH" smtClean="0"/>
              <a:pPr/>
              <a:t>47</a:t>
            </a:fld>
            <a:endParaRPr lang="en-PH" dirty="0"/>
          </a:p>
        </p:txBody>
      </p:sp>
      <p:sp>
        <p:nvSpPr>
          <p:cNvPr id="9" name="Title 1"/>
          <p:cNvSpPr txBox="1">
            <a:spLocks/>
          </p:cNvSpPr>
          <p:nvPr/>
        </p:nvSpPr>
        <p:spPr>
          <a:xfrm>
            <a:off x="664135" y="140922"/>
            <a:ext cx="10364544" cy="1223502"/>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3600" kern="0" dirty="0" smtClean="0">
                <a:solidFill>
                  <a:srgbClr val="000066"/>
                </a:solidFill>
                <a:latin typeface="Roboto" panose="020B0604020202020204" charset="0"/>
                <a:ea typeface="Roboto" panose="020B0604020202020204" charset="0"/>
              </a:rPr>
              <a:t>Section 2.78.1 Withholding of Income Tax on Compensation</a:t>
            </a:r>
            <a:endParaRPr lang="en-PH" sz="3600" kern="0" dirty="0">
              <a:solidFill>
                <a:srgbClr val="000066"/>
              </a:solidFill>
              <a:latin typeface="Roboto" panose="020B0604020202020204" charset="0"/>
              <a:ea typeface="Roboto" panose="020B0604020202020204" charset="0"/>
            </a:endParaRPr>
          </a:p>
        </p:txBody>
      </p:sp>
      <p:grpSp>
        <p:nvGrpSpPr>
          <p:cNvPr id="13" name="Group 12"/>
          <p:cNvGrpSpPr/>
          <p:nvPr/>
        </p:nvGrpSpPr>
        <p:grpSpPr>
          <a:xfrm>
            <a:off x="1497507" y="1443601"/>
            <a:ext cx="8840293" cy="776345"/>
            <a:chOff x="2331471" y="-335002"/>
            <a:chExt cx="9477374" cy="780971"/>
          </a:xfrm>
        </p:grpSpPr>
        <p:sp>
          <p:nvSpPr>
            <p:cNvPr id="14" name="Round Same Side Corner Rectangle 13"/>
            <p:cNvSpPr/>
            <p:nvPr/>
          </p:nvSpPr>
          <p:spPr>
            <a:xfrm rot="5400000">
              <a:off x="6689402" y="-4673474"/>
              <a:ext cx="761512" cy="9477374"/>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5" name="Round Same Side Corner Rectangle 4"/>
            <p:cNvSpPr txBox="1"/>
            <p:nvPr/>
          </p:nvSpPr>
          <p:spPr>
            <a:xfrm>
              <a:off x="2331471" y="-335002"/>
              <a:ext cx="9348019" cy="752959"/>
            </a:xfrm>
            <a:prstGeom prst="rect">
              <a:avLst/>
            </a:prstGeom>
            <a:solidFill>
              <a:schemeClr val="accent1">
                <a:lumMod val="20000"/>
                <a:lumOff val="80000"/>
              </a:schemeClr>
            </a:solid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0" lvl="1" algn="l" defTabSz="1066800">
                <a:lnSpc>
                  <a:spcPct val="90000"/>
                </a:lnSpc>
                <a:spcBef>
                  <a:spcPct val="0"/>
                </a:spcBef>
                <a:spcAft>
                  <a:spcPct val="15000"/>
                </a:spcAft>
              </a:pPr>
              <a:r>
                <a:rPr lang="en-US" sz="2800" b="1" kern="1200" dirty="0" smtClean="0">
                  <a:solidFill>
                    <a:srgbClr val="FF6600"/>
                  </a:solidFill>
                  <a:latin typeface="Roboto" panose="020B0604020202020204" charset="0"/>
                  <a:ea typeface="Roboto" panose="020B0604020202020204" charset="0"/>
                </a:rPr>
                <a:t>Amendments Pertain to:  </a:t>
              </a:r>
              <a:endParaRPr lang="en-US" sz="2800" b="1" kern="1200" dirty="0">
                <a:solidFill>
                  <a:srgbClr val="FF6600"/>
                </a:solidFill>
                <a:latin typeface="Roboto" panose="020B0604020202020204" charset="0"/>
                <a:ea typeface="Roboto" panose="020B0604020202020204" charset="0"/>
              </a:endParaRPr>
            </a:p>
          </p:txBody>
        </p:sp>
      </p:grpSp>
    </p:spTree>
    <p:extLst>
      <p:ext uri="{BB962C8B-B14F-4D97-AF65-F5344CB8AC3E}">
        <p14:creationId xmlns:p14="http://schemas.microsoft.com/office/powerpoint/2010/main" xmlns="" val="15018103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1694020"/>
            <a:ext cx="2672208" cy="3652680"/>
          </a:xfrm>
        </p:spPr>
        <p:txBody>
          <a:bodyPr/>
          <a:lstStyle/>
          <a:p>
            <a:r>
              <a:rPr lang="en" sz="2800" dirty="0"/>
              <a:t>Sec. </a:t>
            </a:r>
            <a:r>
              <a:rPr lang="en" sz="2800" dirty="0" smtClean="0"/>
              <a:t>2.78.1  Withholding Tax on Compensation</a:t>
            </a:r>
            <a:endParaRPr lang="en" sz="2800" dirty="0"/>
          </a:p>
        </p:txBody>
      </p:sp>
      <p:sp>
        <p:nvSpPr>
          <p:cNvPr id="3" name="Slide Number Placeholder 2"/>
          <p:cNvSpPr>
            <a:spLocks noGrp="1"/>
          </p:cNvSpPr>
          <p:nvPr>
            <p:ph type="sldNum" idx="12"/>
          </p:nvPr>
        </p:nvSpPr>
        <p:spPr/>
        <p:txBody>
          <a:bodyPr/>
          <a:lstStyle/>
          <a:p>
            <a:fld id="{00000000-1234-1234-1234-123412341234}" type="slidenum">
              <a:rPr lang="en" smtClean="0"/>
              <a:pPr/>
              <a:t>48</a:t>
            </a:fld>
            <a:endParaRPr lang="en"/>
          </a:p>
        </p:txBody>
      </p:sp>
      <p:sp>
        <p:nvSpPr>
          <p:cNvPr id="5" name="Title 1"/>
          <p:cNvSpPr txBox="1">
            <a:spLocks/>
          </p:cNvSpPr>
          <p:nvPr/>
        </p:nvSpPr>
        <p:spPr>
          <a:xfrm>
            <a:off x="2955022" y="423299"/>
            <a:ext cx="9380669" cy="942975"/>
          </a:xfrm>
          <a:prstGeom prst="rect">
            <a:avLst/>
          </a:prstGeom>
          <a:noFill/>
          <a:ln>
            <a:noFill/>
          </a:ln>
        </p:spPr>
        <p:txBody>
          <a:bodyPr lIns="91425" tIns="91425" rIns="91425" bIns="91425" anchor="t" anchorCtr="0"/>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3200" kern="0" dirty="0" smtClean="0">
                <a:solidFill>
                  <a:srgbClr val="FF0000"/>
                </a:solidFill>
                <a:latin typeface="Roboto" panose="020B0604020202020204" charset="0"/>
                <a:ea typeface="Roboto" panose="020B0604020202020204" charset="0"/>
              </a:rPr>
              <a:t>Illustration</a:t>
            </a:r>
            <a:endParaRPr lang="en-PH" sz="3200" kern="0" dirty="0">
              <a:solidFill>
                <a:srgbClr val="FF0000"/>
              </a:solidFill>
              <a:latin typeface="Roboto" panose="020B0604020202020204" charset="0"/>
              <a:ea typeface="Roboto" panose="020B0604020202020204" charset="0"/>
            </a:endParaRPr>
          </a:p>
        </p:txBody>
      </p:sp>
      <p:sp>
        <p:nvSpPr>
          <p:cNvPr id="7" name="Content Placeholder 2"/>
          <p:cNvSpPr txBox="1">
            <a:spLocks/>
          </p:cNvSpPr>
          <p:nvPr/>
        </p:nvSpPr>
        <p:spPr>
          <a:xfrm>
            <a:off x="3103517" y="1273000"/>
            <a:ext cx="8453483" cy="4213400"/>
          </a:xfrm>
          <a:prstGeom prst="rect">
            <a:avLst/>
          </a:prstGeom>
        </p:spPr>
        <p:txBody>
          <a:bodyPr>
            <a:normAutofit lnSpcReduction="10000"/>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a:lstStyle>
          <a:p>
            <a:pPr algn="just"/>
            <a:r>
              <a:rPr lang="en-PH" sz="2800" kern="0" dirty="0" smtClean="0">
                <a:latin typeface="Roboto" panose="020B0604020202020204" charset="0"/>
                <a:ea typeface="Roboto" panose="020B0604020202020204" charset="0"/>
              </a:rPr>
              <a:t>Ms. Alona is employed in CSO Corporation. She received the SMW for 2018 in the total amount of ₱175,000, inclusive of the 13th month pay. In the same year, she also received overtime pay of ₱40,000 and night-shift differential of ₱25,000. She also received commission income from the same employer of ₱20,000, thus, total income received amounted to ₱260,000. </a:t>
            </a:r>
          </a:p>
          <a:p>
            <a:pPr algn="just"/>
            <a:endParaRPr lang="en-PH" sz="2800" kern="0" dirty="0" smtClean="0">
              <a:latin typeface="Roboto" panose="020B0604020202020204" charset="0"/>
              <a:ea typeface="Roboto" panose="020B0604020202020204" charset="0"/>
            </a:endParaRPr>
          </a:p>
          <a:p>
            <a:pPr algn="just"/>
            <a:r>
              <a:rPr lang="en-PH" sz="2800" kern="0" dirty="0" smtClean="0">
                <a:solidFill>
                  <a:srgbClr val="FF0000"/>
                </a:solidFill>
                <a:latin typeface="Roboto" panose="020B0604020202020204" charset="0"/>
                <a:ea typeface="Roboto" panose="020B0604020202020204" charset="0"/>
              </a:rPr>
              <a:t>Compute for the withholding tax due.</a:t>
            </a:r>
            <a:endParaRPr lang="en-PH" sz="2800" kern="0" dirty="0">
              <a:solidFill>
                <a:srgbClr val="FF0000"/>
              </a:solidFill>
              <a:latin typeface="Roboto" panose="020B0604020202020204" charset="0"/>
              <a:ea typeface="Roboto" panose="020B0604020202020204" charset="0"/>
            </a:endParaRPr>
          </a:p>
        </p:txBody>
      </p:sp>
    </p:spTree>
    <p:extLst>
      <p:ext uri="{BB962C8B-B14F-4D97-AF65-F5344CB8AC3E}">
        <p14:creationId xmlns:p14="http://schemas.microsoft.com/office/powerpoint/2010/main" xmlns="" val="388660617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416" y="813999"/>
            <a:ext cx="11040484" cy="5421701"/>
          </a:xfrm>
        </p:spPr>
        <p:txBody>
          <a:bodyPr>
            <a:noAutofit/>
          </a:bodyPr>
          <a:lstStyle/>
          <a:p>
            <a:pPr>
              <a:spcAft>
                <a:spcPts val="0"/>
              </a:spcAft>
              <a:buNone/>
            </a:pPr>
            <a:r>
              <a:rPr lang="en-PH" sz="2000" dirty="0"/>
              <a:t>The employer of Ms. Alona shall determine the nature of income payments. The amount to be subjected to income tax withholding shall be computed as </a:t>
            </a:r>
            <a:r>
              <a:rPr lang="en-PH" sz="2000" dirty="0" smtClean="0"/>
              <a:t>follows:   </a:t>
            </a:r>
          </a:p>
          <a:p>
            <a:pPr>
              <a:spcAft>
                <a:spcPts val="0"/>
              </a:spcAft>
              <a:buNone/>
            </a:pPr>
            <a:endParaRPr lang="en-PH" sz="800" dirty="0"/>
          </a:p>
          <a:p>
            <a:pPr lvl="3">
              <a:spcBef>
                <a:spcPts val="0"/>
              </a:spcBef>
              <a:spcAft>
                <a:spcPts val="0"/>
              </a:spcAft>
            </a:pPr>
            <a:r>
              <a:rPr lang="en-PH" sz="2000" b="1" dirty="0">
                <a:solidFill>
                  <a:schemeClr val="tx1"/>
                </a:solidFill>
              </a:rPr>
              <a:t>Total Income received                                                                 	 ₱ 260,000.00 </a:t>
            </a:r>
          </a:p>
          <a:p>
            <a:pPr lvl="3">
              <a:spcBef>
                <a:spcPts val="0"/>
              </a:spcBef>
              <a:spcAft>
                <a:spcPts val="0"/>
              </a:spcAft>
            </a:pPr>
            <a:r>
              <a:rPr lang="en-PH" sz="2000" b="1" i="1" dirty="0">
                <a:solidFill>
                  <a:schemeClr val="tx1"/>
                </a:solidFill>
              </a:rPr>
              <a:t>Less: </a:t>
            </a:r>
            <a:r>
              <a:rPr lang="en-PH" sz="2000" b="1" dirty="0">
                <a:solidFill>
                  <a:schemeClr val="tx1"/>
                </a:solidFill>
              </a:rPr>
              <a:t>Income exempt from tax </a:t>
            </a:r>
          </a:p>
          <a:p>
            <a:pPr lvl="3">
              <a:spcBef>
                <a:spcPts val="0"/>
              </a:spcBef>
              <a:spcAft>
                <a:spcPts val="0"/>
              </a:spcAft>
            </a:pPr>
            <a:r>
              <a:rPr lang="en-PH" sz="2000" b="1" dirty="0">
                <a:solidFill>
                  <a:schemeClr val="tx1"/>
                </a:solidFill>
              </a:rPr>
              <a:t>Basic SMW			 	₱175,000.00 </a:t>
            </a:r>
          </a:p>
          <a:p>
            <a:pPr lvl="3">
              <a:spcBef>
                <a:spcPts val="0"/>
              </a:spcBef>
              <a:spcAft>
                <a:spcPts val="0"/>
              </a:spcAft>
            </a:pPr>
            <a:r>
              <a:rPr lang="en-PH" sz="2000" b="1" dirty="0">
                <a:solidFill>
                  <a:schemeClr val="tx1"/>
                </a:solidFill>
              </a:rPr>
              <a:t>Overtime Pay			      	     40,000.00 </a:t>
            </a:r>
          </a:p>
          <a:p>
            <a:pPr lvl="3">
              <a:spcBef>
                <a:spcPts val="0"/>
              </a:spcBef>
              <a:spcAft>
                <a:spcPts val="0"/>
              </a:spcAft>
            </a:pPr>
            <a:r>
              <a:rPr lang="en-PH" sz="2000" b="1" dirty="0">
                <a:solidFill>
                  <a:schemeClr val="tx1"/>
                </a:solidFill>
              </a:rPr>
              <a:t>Night Shift Differential 		</a:t>
            </a:r>
            <a:r>
              <a:rPr lang="en-PH" sz="2000" b="1" dirty="0" smtClean="0">
                <a:solidFill>
                  <a:schemeClr val="tx1"/>
                </a:solidFill>
              </a:rPr>
              <a:t>	</a:t>
            </a:r>
            <a:r>
              <a:rPr lang="en-PH" sz="2000" b="1" u="sng" dirty="0" smtClean="0">
                <a:solidFill>
                  <a:schemeClr val="tx1"/>
                </a:solidFill>
              </a:rPr>
              <a:t>      </a:t>
            </a:r>
            <a:r>
              <a:rPr lang="en-PH" sz="2000" b="1" u="sng" dirty="0">
                <a:solidFill>
                  <a:schemeClr val="tx1"/>
                </a:solidFill>
              </a:rPr>
              <a:t>25,000.00 </a:t>
            </a:r>
          </a:p>
          <a:p>
            <a:pPr lvl="3">
              <a:spcBef>
                <a:spcPts val="0"/>
              </a:spcBef>
              <a:spcAft>
                <a:spcPts val="0"/>
              </a:spcAft>
            </a:pPr>
            <a:r>
              <a:rPr lang="en-PH" sz="2000" b="1" dirty="0">
                <a:solidFill>
                  <a:schemeClr val="tx1"/>
                </a:solidFill>
              </a:rPr>
              <a:t>Total Exempt Income as MWE 		                     	  </a:t>
            </a:r>
            <a:r>
              <a:rPr lang="en-PH" sz="2000" b="1" dirty="0" smtClean="0">
                <a:solidFill>
                  <a:schemeClr val="tx1"/>
                </a:solidFill>
              </a:rPr>
              <a:t>	     </a:t>
            </a:r>
            <a:r>
              <a:rPr lang="en-PH" sz="2000" b="1" u="sng" dirty="0">
                <a:solidFill>
                  <a:schemeClr val="tx1"/>
                </a:solidFill>
              </a:rPr>
              <a:t>240,000.00 </a:t>
            </a:r>
          </a:p>
          <a:p>
            <a:pPr lvl="3">
              <a:spcBef>
                <a:spcPts val="0"/>
              </a:spcBef>
              <a:spcAft>
                <a:spcPts val="0"/>
              </a:spcAft>
            </a:pPr>
            <a:r>
              <a:rPr lang="en-PH" sz="2000" b="1" dirty="0">
                <a:solidFill>
                  <a:schemeClr val="tx1"/>
                </a:solidFill>
              </a:rPr>
              <a:t>Taxable Income- Commission 			 	  	 </a:t>
            </a:r>
            <a:r>
              <a:rPr lang="en-PH" sz="2000" b="1" u="sng" dirty="0">
                <a:solidFill>
                  <a:schemeClr val="tx1"/>
                </a:solidFill>
              </a:rPr>
              <a:t>₱   20,000.00 </a:t>
            </a:r>
          </a:p>
          <a:p>
            <a:pPr>
              <a:spcBef>
                <a:spcPts val="0"/>
              </a:spcBef>
              <a:spcAft>
                <a:spcPts val="0"/>
              </a:spcAft>
              <a:buNone/>
            </a:pPr>
            <a:r>
              <a:rPr lang="en-PH" sz="2000" b="1" dirty="0">
                <a:solidFill>
                  <a:schemeClr val="tx1"/>
                </a:solidFill>
              </a:rPr>
              <a:t>Tax Due:</a:t>
            </a:r>
          </a:p>
          <a:p>
            <a:pPr>
              <a:spcBef>
                <a:spcPts val="0"/>
              </a:spcBef>
              <a:spcAft>
                <a:spcPts val="0"/>
              </a:spcAft>
              <a:buNone/>
            </a:pPr>
            <a:r>
              <a:rPr lang="en-PH" sz="2000" b="1" dirty="0">
                <a:solidFill>
                  <a:schemeClr val="tx1"/>
                </a:solidFill>
              </a:rPr>
              <a:t>On not over P250,000.00 (₱20,000.00 x 0%) 			  </a:t>
            </a:r>
            <a:r>
              <a:rPr lang="en-PH" sz="2000" b="1" u="sng" dirty="0">
                <a:solidFill>
                  <a:schemeClr val="tx1"/>
                </a:solidFill>
              </a:rPr>
              <a:t>₱           </a:t>
            </a:r>
            <a:r>
              <a:rPr lang="en-PH" sz="2000" b="1" u="sng" dirty="0" smtClean="0">
                <a:solidFill>
                  <a:schemeClr val="tx1"/>
                </a:solidFill>
              </a:rPr>
              <a:t>0.00</a:t>
            </a:r>
          </a:p>
          <a:p>
            <a:pPr>
              <a:spcBef>
                <a:spcPts val="0"/>
              </a:spcBef>
              <a:spcAft>
                <a:spcPts val="0"/>
              </a:spcAft>
              <a:buNone/>
            </a:pPr>
            <a:r>
              <a:rPr lang="en-PH" sz="2000" b="1" u="sng" dirty="0" smtClean="0">
                <a:solidFill>
                  <a:schemeClr val="tx1"/>
                </a:solidFill>
              </a:rPr>
              <a:t> </a:t>
            </a:r>
            <a:endParaRPr lang="en-PH" sz="2000" b="1" u="sng" dirty="0">
              <a:solidFill>
                <a:schemeClr val="tx1"/>
              </a:solidFill>
            </a:endParaRPr>
          </a:p>
          <a:p>
            <a:pPr marL="457200" indent="-228600">
              <a:spcBef>
                <a:spcPts val="0"/>
              </a:spcBef>
              <a:spcAft>
                <a:spcPts val="0"/>
              </a:spcAft>
              <a:buNone/>
            </a:pPr>
            <a:r>
              <a:rPr lang="en-PH" sz="2000" dirty="0" smtClean="0"/>
              <a:t>* Taxpayer’s </a:t>
            </a:r>
            <a:r>
              <a:rPr lang="en-PH" sz="2000" dirty="0"/>
              <a:t>income of SMW, overtime pay, and night shift differential pay are expressly exempt from income tax under the law and consequently from withholding tax. </a:t>
            </a:r>
          </a:p>
          <a:p>
            <a:pPr marL="457200" indent="-228600">
              <a:spcBef>
                <a:spcPts val="0"/>
              </a:spcBef>
              <a:spcAft>
                <a:spcPts val="0"/>
              </a:spcAft>
              <a:buNone/>
            </a:pPr>
            <a:r>
              <a:rPr lang="en-PH" sz="2000" dirty="0"/>
              <a:t>* Commission income from the same employer is taxable, however, under the graduated income tax rates since it is less than ₱250,000, there is no tax due. </a:t>
            </a:r>
            <a:endParaRPr lang="en-PH" sz="2000" dirty="0">
              <a:solidFill>
                <a:srgbClr val="FF0000"/>
              </a:solidFill>
            </a:endParaRPr>
          </a:p>
        </p:txBody>
      </p:sp>
      <p:sp>
        <p:nvSpPr>
          <p:cNvPr id="5" name="Slide Number Placeholder 4"/>
          <p:cNvSpPr>
            <a:spLocks noGrp="1"/>
          </p:cNvSpPr>
          <p:nvPr>
            <p:ph type="sldNum" sz="quarter" idx="12"/>
          </p:nvPr>
        </p:nvSpPr>
        <p:spPr/>
        <p:txBody>
          <a:bodyPr/>
          <a:lstStyle/>
          <a:p>
            <a:fld id="{CC19824D-3DE4-4993-9CE3-20E64F22A652}" type="slidenum">
              <a:rPr lang="en-PH" smtClean="0"/>
              <a:pPr/>
              <a:t>49</a:t>
            </a:fld>
            <a:endParaRPr lang="en-PH" dirty="0"/>
          </a:p>
        </p:txBody>
      </p:sp>
      <p:sp>
        <p:nvSpPr>
          <p:cNvPr id="6" name="Title 1"/>
          <p:cNvSpPr txBox="1">
            <a:spLocks/>
          </p:cNvSpPr>
          <p:nvPr/>
        </p:nvSpPr>
        <p:spPr>
          <a:xfrm>
            <a:off x="859416" y="194699"/>
            <a:ext cx="9380669" cy="942975"/>
          </a:xfrm>
          <a:prstGeom prst="rect">
            <a:avLst/>
          </a:prstGeom>
          <a:noFill/>
          <a:ln>
            <a:noFill/>
          </a:ln>
        </p:spPr>
        <p:txBody>
          <a:bodyPr lIns="91425" tIns="91425" rIns="91425" bIns="91425" anchor="t" anchorCtr="0"/>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3200" kern="0" dirty="0" smtClean="0">
                <a:solidFill>
                  <a:srgbClr val="FF0000"/>
                </a:solidFill>
                <a:latin typeface="Roboto" panose="020B0604020202020204" charset="0"/>
                <a:ea typeface="Roboto" panose="020B0604020202020204" charset="0"/>
              </a:rPr>
              <a:t>Illustration :  Computation</a:t>
            </a:r>
            <a:endParaRPr lang="en-PH" kern="0" dirty="0">
              <a:solidFill>
                <a:srgbClr val="FF0000"/>
              </a:solidFill>
              <a:latin typeface="Roboto" panose="020B0604020202020204" charset="0"/>
              <a:ea typeface="Roboto" panose="020B0604020202020204" charset="0"/>
            </a:endParaRPr>
          </a:p>
        </p:txBody>
      </p:sp>
    </p:spTree>
    <p:extLst>
      <p:ext uri="{BB962C8B-B14F-4D97-AF65-F5344CB8AC3E}">
        <p14:creationId xmlns:p14="http://schemas.microsoft.com/office/powerpoint/2010/main" xmlns="" val="28263378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0744" y="1663161"/>
            <a:ext cx="2282827" cy="4100329"/>
          </a:xfrm>
        </p:spPr>
        <p:txBody>
          <a:bodyPr/>
          <a:lstStyle/>
          <a:p>
            <a:r>
              <a:rPr lang="en" sz="2667" dirty="0"/>
              <a:t>Sec. 3  Income Tax Rates on Individual Citizen &amp; Individual Resident Alien</a:t>
            </a:r>
          </a:p>
        </p:txBody>
      </p:sp>
      <p:sp>
        <p:nvSpPr>
          <p:cNvPr id="3" name="Slide Number Placeholder 2"/>
          <p:cNvSpPr>
            <a:spLocks noGrp="1"/>
          </p:cNvSpPr>
          <p:nvPr>
            <p:ph type="sldNum" idx="12"/>
          </p:nvPr>
        </p:nvSpPr>
        <p:spPr/>
        <p:txBody>
          <a:bodyPr/>
          <a:lstStyle/>
          <a:p>
            <a:fld id="{00000000-1234-1234-1234-123412341234}" type="slidenum">
              <a:rPr lang="en" smtClean="0"/>
              <a:pPr/>
              <a:t>5</a:t>
            </a:fld>
            <a:endParaRPr lang="en"/>
          </a:p>
        </p:txBody>
      </p:sp>
      <p:sp>
        <p:nvSpPr>
          <p:cNvPr id="4" name="Content Placeholder 2"/>
          <p:cNvSpPr txBox="1">
            <a:spLocks/>
          </p:cNvSpPr>
          <p:nvPr/>
        </p:nvSpPr>
        <p:spPr>
          <a:xfrm>
            <a:off x="3254776" y="643399"/>
            <a:ext cx="8162524" cy="5272492"/>
          </a:xfrm>
          <a:prstGeom prst="rect">
            <a:avLst/>
          </a:prstGeom>
        </p:spPr>
        <p:txBody>
          <a:bodyPr>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marL="457189" indent="-457189">
              <a:buFont typeface="Wingdings" panose="05000000000000000000" pitchFamily="2" charset="2"/>
              <a:buChar char="Ø"/>
            </a:pPr>
            <a:r>
              <a:rPr lang="en-US" sz="2600" dirty="0">
                <a:latin typeface="Roboto" panose="020B0604020202020204" charset="0"/>
                <a:ea typeface="Roboto" panose="020B0604020202020204" charset="0"/>
              </a:rPr>
              <a:t>Individuals Earning </a:t>
            </a:r>
            <a:r>
              <a:rPr lang="en-US" sz="2600" i="1" u="sng" dirty="0">
                <a:solidFill>
                  <a:srgbClr val="FF0000"/>
                </a:solidFill>
                <a:latin typeface="Roboto" panose="020B0604020202020204" charset="0"/>
                <a:ea typeface="Roboto" panose="020B0604020202020204" charset="0"/>
              </a:rPr>
              <a:t>Purely</a:t>
            </a:r>
            <a:r>
              <a:rPr lang="en-US" sz="2600" i="1" dirty="0">
                <a:solidFill>
                  <a:srgbClr val="FF0000"/>
                </a:solidFill>
                <a:latin typeface="Roboto" panose="020B0604020202020204" charset="0"/>
                <a:ea typeface="Roboto" panose="020B0604020202020204" charset="0"/>
              </a:rPr>
              <a:t> Compensation Income</a:t>
            </a:r>
            <a:r>
              <a:rPr lang="en-US" sz="2600" i="1" dirty="0">
                <a:latin typeface="Roboto" panose="020B0604020202020204" charset="0"/>
                <a:ea typeface="Roboto" panose="020B0604020202020204" charset="0"/>
              </a:rPr>
              <a:t>  </a:t>
            </a:r>
            <a:endParaRPr lang="en-US" sz="2600" dirty="0">
              <a:latin typeface="Roboto" panose="020B0604020202020204" charset="0"/>
              <a:ea typeface="Roboto" panose="020B0604020202020204" charset="0"/>
            </a:endParaRPr>
          </a:p>
          <a:p>
            <a:endParaRPr lang="en-US" sz="2600" dirty="0">
              <a:latin typeface="Roboto" panose="020B0604020202020204" charset="0"/>
              <a:ea typeface="Roboto" panose="020B0604020202020204" charset="0"/>
            </a:endParaRPr>
          </a:p>
          <a:p>
            <a:pPr marL="952476" indent="-457189">
              <a:buFont typeface="Arial" panose="020B0604020202020204" pitchFamily="34" charset="0"/>
              <a:buChar char="•"/>
            </a:pPr>
            <a:r>
              <a:rPr lang="en-US" sz="2600" dirty="0" smtClean="0">
                <a:latin typeface="Roboto" panose="020B0604020202020204" charset="0"/>
                <a:ea typeface="Roboto" panose="020B0604020202020204" charset="0"/>
              </a:rPr>
              <a:t>Taxed </a:t>
            </a:r>
            <a:r>
              <a:rPr lang="en-US" sz="2600" dirty="0">
                <a:latin typeface="Roboto" panose="020B0604020202020204" charset="0"/>
                <a:ea typeface="Roboto" panose="020B0604020202020204" charset="0"/>
              </a:rPr>
              <a:t>based on the </a:t>
            </a:r>
            <a:r>
              <a:rPr lang="en-US" sz="2600" dirty="0">
                <a:solidFill>
                  <a:srgbClr val="FF0000"/>
                </a:solidFill>
                <a:latin typeface="Roboto" panose="020B0604020202020204" charset="0"/>
                <a:ea typeface="Roboto" panose="020B0604020202020204" charset="0"/>
              </a:rPr>
              <a:t>graduated income tax rates</a:t>
            </a:r>
            <a:r>
              <a:rPr lang="en-US" sz="2600" dirty="0">
                <a:latin typeface="Roboto" panose="020B0604020202020204" charset="0"/>
                <a:ea typeface="Roboto" panose="020B0604020202020204" charset="0"/>
              </a:rPr>
              <a:t> prescribed.</a:t>
            </a:r>
          </a:p>
          <a:p>
            <a:pPr marL="952476" indent="-457189">
              <a:buFont typeface="Arial" panose="020B0604020202020204" pitchFamily="34" charset="0"/>
              <a:buChar char="•"/>
            </a:pPr>
            <a:r>
              <a:rPr lang="en-US" sz="2600" dirty="0" smtClean="0">
                <a:solidFill>
                  <a:srgbClr val="FF0000"/>
                </a:solidFill>
                <a:latin typeface="Roboto" panose="020B0604020202020204" charset="0"/>
                <a:ea typeface="Roboto" panose="020B0604020202020204" charset="0"/>
              </a:rPr>
              <a:t>Taxable </a:t>
            </a:r>
            <a:r>
              <a:rPr lang="en-US" sz="2600" dirty="0">
                <a:solidFill>
                  <a:srgbClr val="FF0000"/>
                </a:solidFill>
                <a:latin typeface="Roboto" panose="020B0604020202020204" charset="0"/>
                <a:ea typeface="Roboto" panose="020B0604020202020204" charset="0"/>
              </a:rPr>
              <a:t>income </a:t>
            </a:r>
            <a:r>
              <a:rPr lang="en-US" sz="2600" dirty="0">
                <a:latin typeface="Roboto" panose="020B0604020202020204" charset="0"/>
                <a:ea typeface="Roboto" panose="020B0604020202020204" charset="0"/>
              </a:rPr>
              <a:t>is the gross compensation income less non-taxable income/benefits such as but not limited to:</a:t>
            </a:r>
          </a:p>
          <a:p>
            <a:pPr marL="1835128" lvl="1" indent="-514350">
              <a:buFont typeface="+mj-lt"/>
              <a:buAutoNum type="arabicPeriod"/>
            </a:pPr>
            <a:r>
              <a:rPr lang="en-US" sz="2600" dirty="0">
                <a:latin typeface="Roboto" panose="020B0604020202020204" charset="0"/>
                <a:ea typeface="Roboto" panose="020B0604020202020204" charset="0"/>
              </a:rPr>
              <a:t>13</a:t>
            </a:r>
            <a:r>
              <a:rPr lang="en-US" sz="2600" baseline="30000" dirty="0">
                <a:latin typeface="Roboto" panose="020B0604020202020204" charset="0"/>
                <a:ea typeface="Roboto" panose="020B0604020202020204" charset="0"/>
              </a:rPr>
              <a:t>th</a:t>
            </a:r>
            <a:r>
              <a:rPr lang="en-US" sz="2600" dirty="0">
                <a:latin typeface="Roboto" panose="020B0604020202020204" charset="0"/>
                <a:ea typeface="Roboto" panose="020B0604020202020204" charset="0"/>
              </a:rPr>
              <a:t> month pay and other benefits (subject to limitations)</a:t>
            </a:r>
          </a:p>
          <a:p>
            <a:pPr marL="1835128" lvl="1" indent="-514350">
              <a:buFont typeface="+mj-lt"/>
              <a:buAutoNum type="arabicPeriod"/>
            </a:pPr>
            <a:r>
              <a:rPr lang="en-US" sz="2600" dirty="0">
                <a:latin typeface="Roboto" panose="020B0604020202020204" charset="0"/>
                <a:ea typeface="Roboto" panose="020B0604020202020204" charset="0"/>
              </a:rPr>
              <a:t>de minimis benefits </a:t>
            </a:r>
          </a:p>
          <a:p>
            <a:pPr marL="1835128" lvl="1" indent="-514350">
              <a:buFont typeface="+mj-lt"/>
              <a:buAutoNum type="arabicPeriod"/>
            </a:pPr>
            <a:r>
              <a:rPr lang="en-US" sz="2600" dirty="0">
                <a:latin typeface="Roboto" panose="020B0604020202020204" charset="0"/>
                <a:ea typeface="Roboto" panose="020B0604020202020204" charset="0"/>
              </a:rPr>
              <a:t>employee’s share in the SSS, GSIS, PHIC, Pag-ibig contributions </a:t>
            </a:r>
          </a:p>
          <a:p>
            <a:pPr marL="1835128" lvl="1" indent="-514350">
              <a:buFont typeface="+mj-lt"/>
              <a:buAutoNum type="arabicPeriod"/>
            </a:pPr>
            <a:r>
              <a:rPr lang="en-US" sz="2600" dirty="0">
                <a:latin typeface="Roboto" panose="020B0604020202020204" charset="0"/>
                <a:ea typeface="Roboto" panose="020B0604020202020204" charset="0"/>
              </a:rPr>
              <a:t>union dues.</a:t>
            </a:r>
          </a:p>
        </p:txBody>
      </p:sp>
    </p:spTree>
    <p:extLst>
      <p:ext uri="{BB962C8B-B14F-4D97-AF65-F5344CB8AC3E}">
        <p14:creationId xmlns:p14="http://schemas.microsoft.com/office/powerpoint/2010/main" xmlns="" val="21263456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1694020"/>
            <a:ext cx="2672208" cy="3652680"/>
          </a:xfrm>
        </p:spPr>
        <p:txBody>
          <a:bodyPr/>
          <a:lstStyle/>
          <a:p>
            <a:r>
              <a:rPr lang="en" sz="2800" dirty="0"/>
              <a:t>Sec. </a:t>
            </a:r>
            <a:r>
              <a:rPr lang="en" sz="2800" dirty="0" smtClean="0"/>
              <a:t>2.78.1  Withholding Tax on Compensation</a:t>
            </a:r>
            <a:endParaRPr lang="en" sz="2800" dirty="0"/>
          </a:p>
        </p:txBody>
      </p:sp>
      <p:sp>
        <p:nvSpPr>
          <p:cNvPr id="3" name="Slide Number Placeholder 2"/>
          <p:cNvSpPr>
            <a:spLocks noGrp="1"/>
          </p:cNvSpPr>
          <p:nvPr>
            <p:ph type="sldNum" idx="12"/>
          </p:nvPr>
        </p:nvSpPr>
        <p:spPr/>
        <p:txBody>
          <a:bodyPr/>
          <a:lstStyle/>
          <a:p>
            <a:fld id="{00000000-1234-1234-1234-123412341234}" type="slidenum">
              <a:rPr lang="en" smtClean="0"/>
              <a:pPr/>
              <a:t>50</a:t>
            </a:fld>
            <a:endParaRPr lang="en"/>
          </a:p>
        </p:txBody>
      </p:sp>
      <p:sp>
        <p:nvSpPr>
          <p:cNvPr id="5" name="Title 1"/>
          <p:cNvSpPr txBox="1">
            <a:spLocks/>
          </p:cNvSpPr>
          <p:nvPr/>
        </p:nvSpPr>
        <p:spPr>
          <a:xfrm>
            <a:off x="2955022" y="423299"/>
            <a:ext cx="9380669" cy="942975"/>
          </a:xfrm>
          <a:prstGeom prst="rect">
            <a:avLst/>
          </a:prstGeom>
          <a:noFill/>
          <a:ln>
            <a:noFill/>
          </a:ln>
        </p:spPr>
        <p:txBody>
          <a:bodyPr lIns="91425" tIns="91425" rIns="91425" bIns="91425" anchor="t" anchorCtr="0"/>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3200" kern="0" dirty="0" smtClean="0">
                <a:solidFill>
                  <a:srgbClr val="FF0000"/>
                </a:solidFill>
                <a:latin typeface="Roboto" panose="020B0604020202020204" charset="0"/>
                <a:ea typeface="Roboto" panose="020B0604020202020204" charset="0"/>
              </a:rPr>
              <a:t>Illustration</a:t>
            </a:r>
            <a:endParaRPr lang="en-PH" sz="3200" kern="0" dirty="0">
              <a:solidFill>
                <a:srgbClr val="FF0000"/>
              </a:solidFill>
              <a:latin typeface="Roboto" panose="020B0604020202020204" charset="0"/>
              <a:ea typeface="Roboto" panose="020B0604020202020204" charset="0"/>
            </a:endParaRPr>
          </a:p>
        </p:txBody>
      </p:sp>
      <p:sp>
        <p:nvSpPr>
          <p:cNvPr id="6" name="Content Placeholder 2"/>
          <p:cNvSpPr txBox="1">
            <a:spLocks/>
          </p:cNvSpPr>
          <p:nvPr/>
        </p:nvSpPr>
        <p:spPr>
          <a:xfrm>
            <a:off x="3115854" y="1539839"/>
            <a:ext cx="8517345" cy="3921161"/>
          </a:xfrm>
          <a:prstGeom prst="rect">
            <a:avLst/>
          </a:prstGeom>
        </p:spPr>
        <p:txBody>
          <a:bodyPr>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a:lstStyle>
          <a:p>
            <a:pPr algn="just"/>
            <a:r>
              <a:rPr lang="en-PH" sz="2800" kern="0" dirty="0" smtClean="0">
                <a:latin typeface="Roboto" panose="020B0604020202020204" charset="0"/>
                <a:ea typeface="Roboto" panose="020B0604020202020204" charset="0"/>
              </a:rPr>
              <a:t>Ms. Cyril is employed in MAFD Corporation and is also a part-time real estate agent for a real estate broker. In addition to the SMW of ₱180,000 she received from her employer, she likewise received ₱75,000 as commissions from her real estate dealings for the year 2018.  </a:t>
            </a:r>
          </a:p>
          <a:p>
            <a:pPr algn="just"/>
            <a:endParaRPr lang="en-PH" sz="2800" kern="0" dirty="0">
              <a:solidFill>
                <a:srgbClr val="FF0000"/>
              </a:solidFill>
              <a:latin typeface="Roboto" panose="020B0604020202020204" charset="0"/>
              <a:ea typeface="Roboto" panose="020B0604020202020204" charset="0"/>
            </a:endParaRPr>
          </a:p>
          <a:p>
            <a:pPr algn="just"/>
            <a:r>
              <a:rPr lang="en-PH" sz="2800" kern="0" dirty="0" smtClean="0">
                <a:solidFill>
                  <a:srgbClr val="FF0000"/>
                </a:solidFill>
                <a:latin typeface="Roboto" panose="020B0604020202020204" charset="0"/>
                <a:ea typeface="Roboto" panose="020B0604020202020204" charset="0"/>
              </a:rPr>
              <a:t>Compute for the tax due.</a:t>
            </a:r>
          </a:p>
        </p:txBody>
      </p:sp>
    </p:spTree>
    <p:extLst>
      <p:ext uri="{BB962C8B-B14F-4D97-AF65-F5344CB8AC3E}">
        <p14:creationId xmlns:p14="http://schemas.microsoft.com/office/powerpoint/2010/main" xmlns="" val="177668744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6716" y="1504172"/>
            <a:ext cx="10600145" cy="3613424"/>
          </a:xfrm>
        </p:spPr>
        <p:txBody>
          <a:bodyPr>
            <a:noAutofit/>
          </a:bodyPr>
          <a:lstStyle/>
          <a:p>
            <a:pPr algn="just">
              <a:buNone/>
            </a:pPr>
            <a:r>
              <a:rPr lang="en-PH" sz="2800" dirty="0" smtClean="0"/>
              <a:t>The </a:t>
            </a:r>
            <a:r>
              <a:rPr lang="en-PH" sz="2800" dirty="0"/>
              <a:t>amount subject to income tax and withholding tax shall be computed depending on the income tax regime selected by Ms. Cyril, since she is qualified to avail of such option (income from business/practice of profession did not exceed ₱3,000,000) and such option was reflected in the payee’s sworn declaration given by the taxpayer to the payor/withholding tax agent-real estate broker, as follows: </a:t>
            </a:r>
            <a:endParaRPr lang="en-PH" sz="2800" dirty="0">
              <a:solidFill>
                <a:srgbClr val="FF0000"/>
              </a:solidFill>
            </a:endParaRPr>
          </a:p>
        </p:txBody>
      </p:sp>
      <p:sp>
        <p:nvSpPr>
          <p:cNvPr id="5" name="Slide Number Placeholder 4"/>
          <p:cNvSpPr>
            <a:spLocks noGrp="1"/>
          </p:cNvSpPr>
          <p:nvPr>
            <p:ph type="sldNum" sz="quarter" idx="12"/>
          </p:nvPr>
        </p:nvSpPr>
        <p:spPr/>
        <p:txBody>
          <a:bodyPr/>
          <a:lstStyle/>
          <a:p>
            <a:fld id="{CC19824D-3DE4-4993-9CE3-20E64F22A652}" type="slidenum">
              <a:rPr lang="en-PH" smtClean="0"/>
              <a:pPr/>
              <a:t>51</a:t>
            </a:fld>
            <a:endParaRPr lang="en-PH" dirty="0"/>
          </a:p>
        </p:txBody>
      </p:sp>
      <p:sp>
        <p:nvSpPr>
          <p:cNvPr id="7" name="Title 1"/>
          <p:cNvSpPr txBox="1">
            <a:spLocks/>
          </p:cNvSpPr>
          <p:nvPr/>
        </p:nvSpPr>
        <p:spPr>
          <a:xfrm>
            <a:off x="846716" y="558411"/>
            <a:ext cx="9380669" cy="942975"/>
          </a:xfrm>
          <a:prstGeom prst="rect">
            <a:avLst/>
          </a:prstGeom>
          <a:noFill/>
          <a:ln>
            <a:noFill/>
          </a:ln>
        </p:spPr>
        <p:txBody>
          <a:bodyPr lIns="91425" tIns="91425" rIns="91425" bIns="91425" anchor="t" anchorCtr="0"/>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3200" kern="0" dirty="0" smtClean="0">
                <a:solidFill>
                  <a:srgbClr val="FF0000"/>
                </a:solidFill>
                <a:latin typeface="Roboto" panose="020B0604020202020204" charset="0"/>
                <a:ea typeface="Roboto" panose="020B0604020202020204" charset="0"/>
              </a:rPr>
              <a:t>Illustration :  Computation</a:t>
            </a:r>
            <a:endParaRPr lang="en-PH" kern="0" dirty="0">
              <a:solidFill>
                <a:srgbClr val="FF0000"/>
              </a:solidFill>
              <a:latin typeface="Roboto" panose="020B0604020202020204" charset="0"/>
              <a:ea typeface="Roboto" panose="020B0604020202020204" charset="0"/>
            </a:endParaRPr>
          </a:p>
        </p:txBody>
      </p:sp>
    </p:spTree>
    <p:extLst>
      <p:ext uri="{BB962C8B-B14F-4D97-AF65-F5344CB8AC3E}">
        <p14:creationId xmlns:p14="http://schemas.microsoft.com/office/powerpoint/2010/main" xmlns="" val="120920164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2639" y="589935"/>
            <a:ext cx="9754461" cy="6164826"/>
          </a:xfrm>
        </p:spPr>
        <p:txBody>
          <a:bodyPr>
            <a:normAutofit fontScale="70000" lnSpcReduction="20000"/>
          </a:bodyPr>
          <a:lstStyle/>
          <a:p>
            <a:endParaRPr lang="en-PH" dirty="0"/>
          </a:p>
          <a:p>
            <a:pPr>
              <a:lnSpc>
                <a:spcPct val="120000"/>
              </a:lnSpc>
              <a:spcBef>
                <a:spcPts val="0"/>
              </a:spcBef>
              <a:spcAft>
                <a:spcPts val="0"/>
              </a:spcAft>
              <a:buNone/>
            </a:pPr>
            <a:r>
              <a:rPr lang="en-PH" dirty="0"/>
              <a:t>1. </a:t>
            </a:r>
            <a:r>
              <a:rPr lang="en-PH" sz="3100" b="1" dirty="0">
                <a:solidFill>
                  <a:schemeClr val="tx1"/>
                </a:solidFill>
              </a:rPr>
              <a:t>Under the graduate income tax (IT) regime: </a:t>
            </a:r>
          </a:p>
          <a:p>
            <a:pPr marL="342900" lvl="5">
              <a:lnSpc>
                <a:spcPct val="120000"/>
              </a:lnSpc>
              <a:spcBef>
                <a:spcPts val="0"/>
              </a:spcBef>
              <a:spcAft>
                <a:spcPts val="0"/>
              </a:spcAft>
            </a:pPr>
            <a:r>
              <a:rPr lang="en-PH" sz="3100" dirty="0">
                <a:solidFill>
                  <a:schemeClr val="tx1"/>
                </a:solidFill>
              </a:rPr>
              <a:t>Total Income received 					₱ 255,000.00 </a:t>
            </a:r>
          </a:p>
          <a:p>
            <a:pPr marL="342900" lvl="5">
              <a:lnSpc>
                <a:spcPct val="120000"/>
              </a:lnSpc>
              <a:spcBef>
                <a:spcPts val="0"/>
              </a:spcBef>
              <a:spcAft>
                <a:spcPts val="0"/>
              </a:spcAft>
            </a:pPr>
            <a:r>
              <a:rPr lang="en-PH" sz="3100" i="1" dirty="0">
                <a:solidFill>
                  <a:schemeClr val="tx1"/>
                </a:solidFill>
              </a:rPr>
              <a:t>Less: </a:t>
            </a:r>
            <a:r>
              <a:rPr lang="en-PH" sz="3100" dirty="0">
                <a:solidFill>
                  <a:schemeClr val="tx1"/>
                </a:solidFill>
              </a:rPr>
              <a:t>Income exempt from income tax – SMW		</a:t>
            </a:r>
            <a:r>
              <a:rPr lang="en-PH" sz="3100" u="sng" dirty="0">
                <a:solidFill>
                  <a:schemeClr val="tx1"/>
                </a:solidFill>
              </a:rPr>
              <a:t>   180,000.00 </a:t>
            </a:r>
          </a:p>
          <a:p>
            <a:pPr marL="342900" lvl="5">
              <a:lnSpc>
                <a:spcPct val="120000"/>
              </a:lnSpc>
              <a:spcBef>
                <a:spcPts val="0"/>
              </a:spcBef>
              <a:spcAft>
                <a:spcPts val="0"/>
              </a:spcAft>
            </a:pPr>
            <a:r>
              <a:rPr lang="en-PH" sz="3100" dirty="0">
                <a:solidFill>
                  <a:schemeClr val="tx1"/>
                </a:solidFill>
              </a:rPr>
              <a:t>Taxable Income- Commission 				</a:t>
            </a:r>
            <a:r>
              <a:rPr lang="en-PH" sz="3100" u="sng" dirty="0">
                <a:solidFill>
                  <a:schemeClr val="tx1"/>
                </a:solidFill>
              </a:rPr>
              <a:t>₱   75,000.00 </a:t>
            </a:r>
          </a:p>
          <a:p>
            <a:pPr marL="342900" lvl="1">
              <a:lnSpc>
                <a:spcPct val="120000"/>
              </a:lnSpc>
              <a:spcBef>
                <a:spcPts val="0"/>
              </a:spcBef>
              <a:spcAft>
                <a:spcPts val="0"/>
              </a:spcAft>
            </a:pPr>
            <a:r>
              <a:rPr lang="en-PH" sz="3100" dirty="0">
                <a:solidFill>
                  <a:schemeClr val="tx1"/>
                </a:solidFill>
              </a:rPr>
              <a:t>Tax Due </a:t>
            </a:r>
          </a:p>
          <a:p>
            <a:pPr marL="342900" lvl="1">
              <a:lnSpc>
                <a:spcPct val="120000"/>
              </a:lnSpc>
              <a:spcBef>
                <a:spcPts val="0"/>
              </a:spcBef>
              <a:spcAft>
                <a:spcPts val="0"/>
              </a:spcAft>
            </a:pPr>
            <a:r>
              <a:rPr lang="en-PH" sz="3100" dirty="0">
                <a:solidFill>
                  <a:schemeClr val="tx1"/>
                </a:solidFill>
              </a:rPr>
              <a:t>On not over ₱250,000.00 (₱75,000.00 x 0%)		 </a:t>
            </a:r>
            <a:r>
              <a:rPr lang="en-PH" sz="3100" b="1" u="sng" dirty="0">
                <a:solidFill>
                  <a:schemeClr val="tx1"/>
                </a:solidFill>
              </a:rPr>
              <a:t>₱           0.00 </a:t>
            </a:r>
          </a:p>
          <a:p>
            <a:pPr lvl="1">
              <a:lnSpc>
                <a:spcPct val="120000"/>
              </a:lnSpc>
              <a:spcBef>
                <a:spcPts val="0"/>
              </a:spcBef>
              <a:spcAft>
                <a:spcPts val="0"/>
              </a:spcAft>
              <a:buNone/>
            </a:pPr>
            <a:r>
              <a:rPr lang="en-PH" sz="3100" dirty="0">
                <a:solidFill>
                  <a:schemeClr val="tx1"/>
                </a:solidFill>
              </a:rPr>
              <a:t> </a:t>
            </a:r>
            <a:r>
              <a:rPr lang="en-PH" sz="3100" dirty="0" smtClean="0">
                <a:solidFill>
                  <a:schemeClr val="tx1"/>
                </a:solidFill>
              </a:rPr>
              <a:t>             </a:t>
            </a:r>
            <a:r>
              <a:rPr lang="en-PH" sz="2900" dirty="0" smtClean="0">
                <a:solidFill>
                  <a:schemeClr val="tx1"/>
                </a:solidFill>
              </a:rPr>
              <a:t>*</a:t>
            </a:r>
            <a:r>
              <a:rPr lang="en-PH" sz="2600" dirty="0" smtClean="0">
                <a:solidFill>
                  <a:schemeClr val="tx1"/>
                </a:solidFill>
              </a:rPr>
              <a:t>Taxpayer subject to PT</a:t>
            </a:r>
            <a:endParaRPr lang="en-PH" sz="2600" dirty="0">
              <a:solidFill>
                <a:schemeClr val="tx1"/>
              </a:solidFill>
            </a:endParaRPr>
          </a:p>
          <a:p>
            <a:pPr>
              <a:lnSpc>
                <a:spcPct val="120000"/>
              </a:lnSpc>
              <a:spcBef>
                <a:spcPts val="0"/>
              </a:spcBef>
              <a:spcAft>
                <a:spcPts val="0"/>
              </a:spcAft>
              <a:buNone/>
            </a:pPr>
            <a:endParaRPr lang="en-PH" sz="3100" dirty="0" smtClean="0">
              <a:solidFill>
                <a:schemeClr val="tx1"/>
              </a:solidFill>
            </a:endParaRPr>
          </a:p>
          <a:p>
            <a:pPr>
              <a:lnSpc>
                <a:spcPct val="120000"/>
              </a:lnSpc>
              <a:spcBef>
                <a:spcPts val="0"/>
              </a:spcBef>
              <a:spcAft>
                <a:spcPts val="0"/>
              </a:spcAft>
              <a:buNone/>
            </a:pPr>
            <a:r>
              <a:rPr lang="en-PH" sz="3100" dirty="0" smtClean="0">
                <a:solidFill>
                  <a:schemeClr val="tx1"/>
                </a:solidFill>
              </a:rPr>
              <a:t>2</a:t>
            </a:r>
            <a:r>
              <a:rPr lang="en-PH" sz="3100" dirty="0">
                <a:solidFill>
                  <a:schemeClr val="tx1"/>
                </a:solidFill>
              </a:rPr>
              <a:t>. </a:t>
            </a:r>
            <a:r>
              <a:rPr lang="en-PH" sz="3100" b="1" dirty="0">
                <a:solidFill>
                  <a:schemeClr val="tx1"/>
                </a:solidFill>
              </a:rPr>
              <a:t>Under the 8% IT regime</a:t>
            </a:r>
            <a:r>
              <a:rPr lang="en-PH" sz="3100" dirty="0">
                <a:solidFill>
                  <a:schemeClr val="tx1"/>
                </a:solidFill>
              </a:rPr>
              <a:t>: </a:t>
            </a:r>
          </a:p>
          <a:p>
            <a:pPr marL="342900" lvl="4" indent="-50800">
              <a:lnSpc>
                <a:spcPct val="120000"/>
              </a:lnSpc>
              <a:spcBef>
                <a:spcPts val="0"/>
              </a:spcBef>
              <a:spcAft>
                <a:spcPts val="0"/>
              </a:spcAft>
            </a:pPr>
            <a:r>
              <a:rPr lang="en-PH" sz="3100" dirty="0" smtClean="0">
                <a:solidFill>
                  <a:schemeClr val="tx1"/>
                </a:solidFill>
              </a:rPr>
              <a:t>Total </a:t>
            </a:r>
            <a:r>
              <a:rPr lang="en-PH" sz="3100" dirty="0">
                <a:solidFill>
                  <a:schemeClr val="tx1"/>
                </a:solidFill>
              </a:rPr>
              <a:t>Income received				 	₱ 255,000.00 </a:t>
            </a:r>
          </a:p>
          <a:p>
            <a:pPr marL="342900" lvl="4" indent="-50800">
              <a:lnSpc>
                <a:spcPct val="120000"/>
              </a:lnSpc>
              <a:spcBef>
                <a:spcPts val="0"/>
              </a:spcBef>
              <a:spcAft>
                <a:spcPts val="0"/>
              </a:spcAft>
            </a:pPr>
            <a:r>
              <a:rPr lang="en-PH" sz="3100" i="1" dirty="0">
                <a:solidFill>
                  <a:schemeClr val="tx1"/>
                </a:solidFill>
              </a:rPr>
              <a:t>Less: </a:t>
            </a:r>
            <a:r>
              <a:rPr lang="en-PH" sz="3100" dirty="0">
                <a:solidFill>
                  <a:schemeClr val="tx1"/>
                </a:solidFill>
              </a:rPr>
              <a:t>Income exempt from income tax- SMW		</a:t>
            </a:r>
            <a:r>
              <a:rPr lang="en-PH" sz="3100" u="sng" dirty="0">
                <a:solidFill>
                  <a:schemeClr val="tx1"/>
                </a:solidFill>
              </a:rPr>
              <a:t>    180,000.00 </a:t>
            </a:r>
          </a:p>
          <a:p>
            <a:pPr marL="342900" lvl="4" indent="-50800">
              <a:lnSpc>
                <a:spcPct val="120000"/>
              </a:lnSpc>
              <a:spcBef>
                <a:spcPts val="0"/>
              </a:spcBef>
              <a:spcAft>
                <a:spcPts val="0"/>
              </a:spcAft>
            </a:pPr>
            <a:r>
              <a:rPr lang="en-PH" sz="3100" dirty="0">
                <a:solidFill>
                  <a:schemeClr val="tx1"/>
                </a:solidFill>
              </a:rPr>
              <a:t>Taxable Income- Commission 			 	</a:t>
            </a:r>
            <a:r>
              <a:rPr lang="en-PH" sz="3100" u="sng" dirty="0">
                <a:solidFill>
                  <a:schemeClr val="tx1"/>
                </a:solidFill>
              </a:rPr>
              <a:t>₱   75,000.00 </a:t>
            </a:r>
          </a:p>
          <a:p>
            <a:pPr marL="342900" lvl="1" indent="-50800">
              <a:lnSpc>
                <a:spcPct val="120000"/>
              </a:lnSpc>
              <a:spcBef>
                <a:spcPts val="0"/>
              </a:spcBef>
              <a:spcAft>
                <a:spcPts val="0"/>
              </a:spcAft>
            </a:pPr>
            <a:r>
              <a:rPr lang="en-PH" sz="3100" dirty="0">
                <a:solidFill>
                  <a:schemeClr val="tx1"/>
                </a:solidFill>
              </a:rPr>
              <a:t>Tax Due </a:t>
            </a:r>
          </a:p>
          <a:p>
            <a:pPr marL="342900" lvl="1" indent="-50800">
              <a:lnSpc>
                <a:spcPct val="120000"/>
              </a:lnSpc>
              <a:spcBef>
                <a:spcPts val="0"/>
              </a:spcBef>
              <a:spcAft>
                <a:spcPts val="0"/>
              </a:spcAft>
            </a:pPr>
            <a:r>
              <a:rPr lang="en-PH" sz="3100" dirty="0">
                <a:solidFill>
                  <a:schemeClr val="tx1"/>
                </a:solidFill>
              </a:rPr>
              <a:t>₱75,000.00 x 8%				                 	 </a:t>
            </a:r>
            <a:r>
              <a:rPr lang="en-PH" sz="3100" b="1" u="sng" dirty="0">
                <a:solidFill>
                  <a:schemeClr val="tx1"/>
                </a:solidFill>
              </a:rPr>
              <a:t>₱     6,000.00 </a:t>
            </a:r>
          </a:p>
          <a:p>
            <a:pPr>
              <a:buNone/>
            </a:pPr>
            <a:r>
              <a:rPr lang="en-PH" sz="2100" dirty="0" smtClean="0">
                <a:solidFill>
                  <a:srgbClr val="FF0000"/>
                </a:solidFill>
              </a:rPr>
              <a:t>	 </a:t>
            </a:r>
            <a:r>
              <a:rPr lang="en-PH" sz="2600" dirty="0" smtClean="0">
                <a:solidFill>
                  <a:schemeClr val="tx1"/>
                </a:solidFill>
              </a:rPr>
              <a:t>* In lieu of graduated rates &amp; PT</a:t>
            </a:r>
            <a:endParaRPr lang="en-PH" sz="2600" dirty="0">
              <a:solidFill>
                <a:schemeClr val="tx1"/>
              </a:solidFill>
            </a:endParaRPr>
          </a:p>
        </p:txBody>
      </p:sp>
      <p:sp>
        <p:nvSpPr>
          <p:cNvPr id="5" name="Slide Number Placeholder 4"/>
          <p:cNvSpPr>
            <a:spLocks noGrp="1"/>
          </p:cNvSpPr>
          <p:nvPr>
            <p:ph type="sldNum" sz="quarter" idx="12"/>
          </p:nvPr>
        </p:nvSpPr>
        <p:spPr/>
        <p:txBody>
          <a:bodyPr/>
          <a:lstStyle/>
          <a:p>
            <a:fld id="{CC19824D-3DE4-4993-9CE3-20E64F22A652}" type="slidenum">
              <a:rPr lang="en-PH" smtClean="0"/>
              <a:pPr/>
              <a:t>52</a:t>
            </a:fld>
            <a:endParaRPr lang="en-PH" dirty="0"/>
          </a:p>
        </p:txBody>
      </p:sp>
      <p:sp>
        <p:nvSpPr>
          <p:cNvPr id="6" name="Title 1"/>
          <p:cNvSpPr txBox="1">
            <a:spLocks/>
          </p:cNvSpPr>
          <p:nvPr/>
        </p:nvSpPr>
        <p:spPr>
          <a:xfrm>
            <a:off x="834836" y="322830"/>
            <a:ext cx="9380669" cy="942975"/>
          </a:xfrm>
          <a:prstGeom prst="rect">
            <a:avLst/>
          </a:prstGeom>
          <a:noFill/>
          <a:ln>
            <a:noFill/>
          </a:ln>
        </p:spPr>
        <p:txBody>
          <a:bodyPr lIns="91425" tIns="91425" rIns="91425" bIns="91425" anchor="t" anchorCtr="0"/>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3200" kern="0" dirty="0" smtClean="0">
                <a:solidFill>
                  <a:srgbClr val="FF0000"/>
                </a:solidFill>
                <a:latin typeface="Roboto" panose="020B0604020202020204" charset="0"/>
                <a:ea typeface="Roboto" panose="020B0604020202020204" charset="0"/>
              </a:rPr>
              <a:t>Illustration :  Computation</a:t>
            </a:r>
            <a:endParaRPr lang="en-PH" kern="0" dirty="0">
              <a:solidFill>
                <a:srgbClr val="FF0000"/>
              </a:solidFill>
              <a:latin typeface="Roboto" panose="020B0604020202020204" charset="0"/>
              <a:ea typeface="Roboto" panose="020B0604020202020204" charset="0"/>
            </a:endParaRPr>
          </a:p>
        </p:txBody>
      </p:sp>
    </p:spTree>
    <p:extLst>
      <p:ext uri="{BB962C8B-B14F-4D97-AF65-F5344CB8AC3E}">
        <p14:creationId xmlns:p14="http://schemas.microsoft.com/office/powerpoint/2010/main" xmlns="" val="330894361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3395602544"/>
              </p:ext>
            </p:extLst>
          </p:nvPr>
        </p:nvGraphicFramePr>
        <p:xfrm>
          <a:off x="1010900" y="2356309"/>
          <a:ext cx="9671013" cy="37825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p:cNvSpPr>
            <a:spLocks noGrp="1"/>
          </p:cNvSpPr>
          <p:nvPr>
            <p:ph type="sldNum" sz="quarter" idx="12"/>
          </p:nvPr>
        </p:nvSpPr>
        <p:spPr/>
        <p:txBody>
          <a:bodyPr/>
          <a:lstStyle/>
          <a:p>
            <a:fld id="{CC19824D-3DE4-4993-9CE3-20E64F22A652}" type="slidenum">
              <a:rPr lang="en-PH" smtClean="0"/>
              <a:pPr/>
              <a:t>53</a:t>
            </a:fld>
            <a:endParaRPr lang="en-PH" dirty="0"/>
          </a:p>
        </p:txBody>
      </p:sp>
      <p:sp>
        <p:nvSpPr>
          <p:cNvPr id="9" name="Title 1"/>
          <p:cNvSpPr txBox="1">
            <a:spLocks/>
          </p:cNvSpPr>
          <p:nvPr/>
        </p:nvSpPr>
        <p:spPr>
          <a:xfrm>
            <a:off x="664135" y="140922"/>
            <a:ext cx="10364544" cy="1223502"/>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3600" kern="0" dirty="0" smtClean="0">
                <a:solidFill>
                  <a:srgbClr val="000066"/>
                </a:solidFill>
                <a:latin typeface="Roboto" panose="020B0604020202020204" charset="0"/>
                <a:ea typeface="Roboto" panose="020B0604020202020204" charset="0"/>
              </a:rPr>
              <a:t>Section 2.79 Income Tax Collected at Source on Compensation Income</a:t>
            </a:r>
            <a:endParaRPr lang="en-PH" sz="3600" kern="0" dirty="0">
              <a:solidFill>
                <a:srgbClr val="000066"/>
              </a:solidFill>
              <a:latin typeface="Roboto" panose="020B0604020202020204" charset="0"/>
              <a:ea typeface="Roboto" panose="020B0604020202020204" charset="0"/>
            </a:endParaRPr>
          </a:p>
        </p:txBody>
      </p:sp>
      <p:sp>
        <p:nvSpPr>
          <p:cNvPr id="10" name="Round Same Side Corner Rectangle 4"/>
          <p:cNvSpPr txBox="1"/>
          <p:nvPr/>
        </p:nvSpPr>
        <p:spPr>
          <a:xfrm>
            <a:off x="1010900" y="1431118"/>
            <a:ext cx="9671013" cy="748498"/>
          </a:xfrm>
          <a:prstGeom prst="rect">
            <a:avLst/>
          </a:prstGeom>
          <a:solidFill>
            <a:schemeClr val="accent1">
              <a:lumMod val="20000"/>
              <a:lumOff val="80000"/>
            </a:schemeClr>
          </a:solid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0" lvl="1" algn="l" defTabSz="1066800">
              <a:lnSpc>
                <a:spcPct val="90000"/>
              </a:lnSpc>
              <a:spcBef>
                <a:spcPct val="0"/>
              </a:spcBef>
              <a:spcAft>
                <a:spcPct val="15000"/>
              </a:spcAft>
            </a:pPr>
            <a:r>
              <a:rPr lang="en-US" sz="2800" b="1" kern="1200" dirty="0" smtClean="0">
                <a:solidFill>
                  <a:srgbClr val="FF6600"/>
                </a:solidFill>
                <a:latin typeface="Roboto" panose="020B0604020202020204" charset="0"/>
                <a:ea typeface="Roboto" panose="020B0604020202020204" charset="0"/>
              </a:rPr>
              <a:t>Amendments Pertain to:  </a:t>
            </a:r>
            <a:endParaRPr lang="en-US" sz="2800" b="1" kern="1200" dirty="0">
              <a:solidFill>
                <a:srgbClr val="FF6600"/>
              </a:solidFill>
              <a:latin typeface="Roboto" panose="020B0604020202020204" charset="0"/>
              <a:ea typeface="Roboto" panose="020B0604020202020204" charset="0"/>
            </a:endParaRPr>
          </a:p>
        </p:txBody>
      </p:sp>
    </p:spTree>
    <p:extLst>
      <p:ext uri="{BB962C8B-B14F-4D97-AF65-F5344CB8AC3E}">
        <p14:creationId xmlns:p14="http://schemas.microsoft.com/office/powerpoint/2010/main" xmlns="" val="314139096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xmlns="" val="3194439968"/>
              </p:ext>
            </p:extLst>
          </p:nvPr>
        </p:nvGraphicFramePr>
        <p:xfrm>
          <a:off x="145432" y="632804"/>
          <a:ext cx="11932267" cy="6340330"/>
        </p:xfrm>
        <a:graphic>
          <a:graphicData uri="http://schemas.openxmlformats.org/drawingml/2006/table">
            <a:tbl>
              <a:tblPr firstRow="1" firstCol="1" bandRow="1">
                <a:tableStyleId>{5C22544A-7EE6-4342-B048-85BDC9FD1C3A}</a:tableStyleId>
              </a:tblPr>
              <a:tblGrid>
                <a:gridCol w="1941114">
                  <a:extLst>
                    <a:ext uri="{9D8B030D-6E8A-4147-A177-3AD203B41FA5}">
                      <a16:colId xmlns:a16="http://schemas.microsoft.com/office/drawing/2014/main" xmlns="" val="3311218046"/>
                    </a:ext>
                  </a:extLst>
                </a:gridCol>
                <a:gridCol w="1624211">
                  <a:extLst>
                    <a:ext uri="{9D8B030D-6E8A-4147-A177-3AD203B41FA5}">
                      <a16:colId xmlns:a16="http://schemas.microsoft.com/office/drawing/2014/main" xmlns="" val="1338075668"/>
                    </a:ext>
                  </a:extLst>
                </a:gridCol>
                <a:gridCol w="1624211">
                  <a:extLst>
                    <a:ext uri="{9D8B030D-6E8A-4147-A177-3AD203B41FA5}">
                      <a16:colId xmlns:a16="http://schemas.microsoft.com/office/drawing/2014/main" xmlns="" val="1708627642"/>
                    </a:ext>
                  </a:extLst>
                </a:gridCol>
                <a:gridCol w="1623447">
                  <a:extLst>
                    <a:ext uri="{9D8B030D-6E8A-4147-A177-3AD203B41FA5}">
                      <a16:colId xmlns:a16="http://schemas.microsoft.com/office/drawing/2014/main" xmlns="" val="295352336"/>
                    </a:ext>
                  </a:extLst>
                </a:gridCol>
                <a:gridCol w="1729591">
                  <a:extLst>
                    <a:ext uri="{9D8B030D-6E8A-4147-A177-3AD203B41FA5}">
                      <a16:colId xmlns:a16="http://schemas.microsoft.com/office/drawing/2014/main" xmlns="" val="1244762064"/>
                    </a:ext>
                  </a:extLst>
                </a:gridCol>
                <a:gridCol w="1729591">
                  <a:extLst>
                    <a:ext uri="{9D8B030D-6E8A-4147-A177-3AD203B41FA5}">
                      <a16:colId xmlns:a16="http://schemas.microsoft.com/office/drawing/2014/main" xmlns="" val="3181755649"/>
                    </a:ext>
                  </a:extLst>
                </a:gridCol>
                <a:gridCol w="1660102">
                  <a:extLst>
                    <a:ext uri="{9D8B030D-6E8A-4147-A177-3AD203B41FA5}">
                      <a16:colId xmlns:a16="http://schemas.microsoft.com/office/drawing/2014/main" xmlns="" val="3142259271"/>
                    </a:ext>
                  </a:extLst>
                </a:gridCol>
              </a:tblGrid>
              <a:tr h="214425">
                <a:tc gridSpan="7">
                  <a:txBody>
                    <a:bodyPr/>
                    <a:lstStyle/>
                    <a:p>
                      <a:pPr algn="ctr">
                        <a:lnSpc>
                          <a:spcPct val="107000"/>
                        </a:lnSpc>
                        <a:spcAft>
                          <a:spcPts val="0"/>
                        </a:spcAft>
                      </a:pPr>
                      <a:r>
                        <a:rPr lang="en-PH" sz="1400" dirty="0">
                          <a:effectLst/>
                        </a:rPr>
                        <a:t>REVISED WITHHOLDING TAX TABLE</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b"/>
                </a:tc>
                <a:tc hMerge="1">
                  <a:txBody>
                    <a:bodyPr/>
                    <a:lstStyle/>
                    <a:p>
                      <a:endParaRPr lang="en-PH"/>
                    </a:p>
                  </a:txBody>
                  <a:tcPr/>
                </a:tc>
                <a:tc hMerge="1">
                  <a:txBody>
                    <a:bodyPr/>
                    <a:lstStyle/>
                    <a:p>
                      <a:endParaRPr lang="en-PH"/>
                    </a:p>
                  </a:txBody>
                  <a:tcPr/>
                </a:tc>
                <a:tc hMerge="1">
                  <a:txBody>
                    <a:bodyPr/>
                    <a:lstStyle/>
                    <a:p>
                      <a:endParaRPr lang="en-PH"/>
                    </a:p>
                  </a:txBody>
                  <a:tcPr/>
                </a:tc>
                <a:tc hMerge="1">
                  <a:txBody>
                    <a:bodyPr/>
                    <a:lstStyle/>
                    <a:p>
                      <a:endParaRPr lang="en-PH"/>
                    </a:p>
                  </a:txBody>
                  <a:tcPr/>
                </a:tc>
                <a:tc hMerge="1">
                  <a:txBody>
                    <a:bodyPr/>
                    <a:lstStyle/>
                    <a:p>
                      <a:endParaRPr lang="en-PH"/>
                    </a:p>
                  </a:txBody>
                  <a:tcPr/>
                </a:tc>
                <a:tc hMerge="1">
                  <a:txBody>
                    <a:bodyPr/>
                    <a:lstStyle/>
                    <a:p>
                      <a:endParaRPr lang="en-PH"/>
                    </a:p>
                  </a:txBody>
                  <a:tcPr/>
                </a:tc>
                <a:extLst>
                  <a:ext uri="{0D108BD9-81ED-4DB2-BD59-A6C34878D82A}">
                    <a16:rowId xmlns:a16="http://schemas.microsoft.com/office/drawing/2014/main" xmlns="" val="3186925825"/>
                  </a:ext>
                </a:extLst>
              </a:tr>
              <a:tr h="214425">
                <a:tc gridSpan="7">
                  <a:txBody>
                    <a:bodyPr/>
                    <a:lstStyle/>
                    <a:p>
                      <a:pPr algn="ctr">
                        <a:lnSpc>
                          <a:spcPct val="107000"/>
                        </a:lnSpc>
                        <a:spcAft>
                          <a:spcPts val="0"/>
                        </a:spcAft>
                      </a:pPr>
                      <a:r>
                        <a:rPr lang="en-PH" sz="1400" dirty="0">
                          <a:effectLst/>
                        </a:rPr>
                        <a:t>Effective January 1, 2018 to December 31, 2022</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b"/>
                </a:tc>
                <a:tc hMerge="1">
                  <a:txBody>
                    <a:bodyPr/>
                    <a:lstStyle/>
                    <a:p>
                      <a:endParaRPr lang="en-PH"/>
                    </a:p>
                  </a:txBody>
                  <a:tcPr/>
                </a:tc>
                <a:tc hMerge="1">
                  <a:txBody>
                    <a:bodyPr/>
                    <a:lstStyle/>
                    <a:p>
                      <a:endParaRPr lang="en-PH"/>
                    </a:p>
                  </a:txBody>
                  <a:tcPr/>
                </a:tc>
                <a:tc hMerge="1">
                  <a:txBody>
                    <a:bodyPr/>
                    <a:lstStyle/>
                    <a:p>
                      <a:endParaRPr lang="en-PH"/>
                    </a:p>
                  </a:txBody>
                  <a:tcPr/>
                </a:tc>
                <a:tc hMerge="1">
                  <a:txBody>
                    <a:bodyPr/>
                    <a:lstStyle/>
                    <a:p>
                      <a:endParaRPr lang="en-PH"/>
                    </a:p>
                  </a:txBody>
                  <a:tcPr/>
                </a:tc>
                <a:tc hMerge="1">
                  <a:txBody>
                    <a:bodyPr/>
                    <a:lstStyle/>
                    <a:p>
                      <a:endParaRPr lang="en-PH"/>
                    </a:p>
                  </a:txBody>
                  <a:tcPr/>
                </a:tc>
                <a:tc hMerge="1">
                  <a:txBody>
                    <a:bodyPr/>
                    <a:lstStyle/>
                    <a:p>
                      <a:endParaRPr lang="en-PH"/>
                    </a:p>
                  </a:txBody>
                  <a:tcPr/>
                </a:tc>
                <a:extLst>
                  <a:ext uri="{0D108BD9-81ED-4DB2-BD59-A6C34878D82A}">
                    <a16:rowId xmlns:a16="http://schemas.microsoft.com/office/drawing/2014/main" xmlns="" val="2160271399"/>
                  </a:ext>
                </a:extLst>
              </a:tr>
              <a:tr h="250557">
                <a:tc>
                  <a:txBody>
                    <a:bodyPr/>
                    <a:lstStyle/>
                    <a:p>
                      <a:pPr>
                        <a:lnSpc>
                          <a:spcPct val="107000"/>
                        </a:lnSpc>
                        <a:spcAft>
                          <a:spcPts val="0"/>
                        </a:spcAft>
                      </a:pPr>
                      <a:r>
                        <a:rPr lang="en-PH" sz="1400" b="1" dirty="0">
                          <a:effectLst/>
                        </a:rPr>
                        <a:t>DAILY</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1</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2</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3</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4</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5</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6</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extLst>
                  <a:ext uri="{0D108BD9-81ED-4DB2-BD59-A6C34878D82A}">
                    <a16:rowId xmlns:a16="http://schemas.microsoft.com/office/drawing/2014/main" xmlns="" val="4118588895"/>
                  </a:ext>
                </a:extLst>
              </a:tr>
              <a:tr h="445637">
                <a:tc>
                  <a:txBody>
                    <a:bodyPr/>
                    <a:lstStyle/>
                    <a:p>
                      <a:pPr>
                        <a:lnSpc>
                          <a:spcPct val="107000"/>
                        </a:lnSpc>
                        <a:spcAft>
                          <a:spcPts val="0"/>
                        </a:spcAft>
                      </a:pPr>
                      <a:r>
                        <a:rPr lang="en-PH" sz="1400" b="1" dirty="0">
                          <a:effectLst/>
                        </a:rPr>
                        <a:t>Compensation Range</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 685 and below                         </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P685 – P1,095</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P1,096 – P2,191</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P2,192 – P5,478</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P5,479 – P21,917</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P21,918 and above</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extLst>
                  <a:ext uri="{0D108BD9-81ED-4DB2-BD59-A6C34878D82A}">
                    <a16:rowId xmlns:a16="http://schemas.microsoft.com/office/drawing/2014/main" xmlns="" val="4273641756"/>
                  </a:ext>
                </a:extLst>
              </a:tr>
              <a:tr h="240921">
                <a:tc rowSpan="2">
                  <a:txBody>
                    <a:bodyPr/>
                    <a:lstStyle/>
                    <a:p>
                      <a:pPr>
                        <a:lnSpc>
                          <a:spcPct val="107000"/>
                        </a:lnSpc>
                        <a:spcAft>
                          <a:spcPts val="0"/>
                        </a:spcAft>
                      </a:pPr>
                      <a:r>
                        <a:rPr lang="en-PH" sz="1400" b="1" dirty="0">
                          <a:effectLst/>
                        </a:rPr>
                        <a:t>Prescribed Withholding Tax</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rowSpan="2">
                  <a:txBody>
                    <a:bodyPr/>
                    <a:lstStyle/>
                    <a:p>
                      <a:pPr algn="ctr">
                        <a:lnSpc>
                          <a:spcPct val="107000"/>
                        </a:lnSpc>
                        <a:spcAft>
                          <a:spcPts val="0"/>
                        </a:spcAft>
                      </a:pPr>
                      <a:r>
                        <a:rPr lang="en-PH" sz="1400" b="1" dirty="0">
                          <a:effectLst/>
                        </a:rPr>
                        <a:t>0.00</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0.00</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 82.19</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 356.16</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 1,342.47</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 6,602.74</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extLst>
                  <a:ext uri="{0D108BD9-81ED-4DB2-BD59-A6C34878D82A}">
                    <a16:rowId xmlns:a16="http://schemas.microsoft.com/office/drawing/2014/main" xmlns="" val="593702564"/>
                  </a:ext>
                </a:extLst>
              </a:tr>
              <a:tr h="445637">
                <a:tc vMerge="1">
                  <a:txBody>
                    <a:bodyPr/>
                    <a:lstStyle/>
                    <a:p>
                      <a:endParaRPr lang="en-PH"/>
                    </a:p>
                  </a:txBody>
                  <a:tcPr/>
                </a:tc>
                <a:tc vMerge="1">
                  <a:txBody>
                    <a:bodyPr/>
                    <a:lstStyle/>
                    <a:p>
                      <a:endParaRPr lang="en-PH"/>
                    </a:p>
                  </a:txBody>
                  <a:tcPr/>
                </a:tc>
                <a:tc>
                  <a:txBody>
                    <a:bodyPr/>
                    <a:lstStyle/>
                    <a:p>
                      <a:pPr algn="ctr">
                        <a:lnSpc>
                          <a:spcPct val="107000"/>
                        </a:lnSpc>
                        <a:spcAft>
                          <a:spcPts val="0"/>
                        </a:spcAft>
                      </a:pPr>
                      <a:r>
                        <a:rPr lang="en-PH" sz="1400" b="1" dirty="0">
                          <a:effectLst/>
                        </a:rPr>
                        <a:t>+ 20% over P 685</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b"/>
                </a:tc>
                <a:tc>
                  <a:txBody>
                    <a:bodyPr/>
                    <a:lstStyle/>
                    <a:p>
                      <a:pPr algn="ctr">
                        <a:lnSpc>
                          <a:spcPct val="107000"/>
                        </a:lnSpc>
                        <a:spcAft>
                          <a:spcPts val="0"/>
                        </a:spcAft>
                      </a:pPr>
                      <a:r>
                        <a:rPr lang="en-PH" sz="1400" b="1" dirty="0">
                          <a:effectLst/>
                        </a:rPr>
                        <a:t>+ 25% over P 1,096</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b"/>
                </a:tc>
                <a:tc>
                  <a:txBody>
                    <a:bodyPr/>
                    <a:lstStyle/>
                    <a:p>
                      <a:pPr algn="ctr">
                        <a:lnSpc>
                          <a:spcPct val="107000"/>
                        </a:lnSpc>
                        <a:spcAft>
                          <a:spcPts val="0"/>
                        </a:spcAft>
                      </a:pPr>
                      <a:r>
                        <a:rPr lang="en-PH" sz="1400" b="1" dirty="0">
                          <a:effectLst/>
                        </a:rPr>
                        <a:t>+ 30% over P2,192</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b"/>
                </a:tc>
                <a:tc>
                  <a:txBody>
                    <a:bodyPr/>
                    <a:lstStyle/>
                    <a:p>
                      <a:pPr algn="ctr">
                        <a:lnSpc>
                          <a:spcPct val="107000"/>
                        </a:lnSpc>
                        <a:spcAft>
                          <a:spcPts val="0"/>
                        </a:spcAft>
                      </a:pPr>
                      <a:r>
                        <a:rPr lang="en-PH" sz="1400" b="1" dirty="0">
                          <a:effectLst/>
                        </a:rPr>
                        <a:t>+ 32% over P 5,479</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b"/>
                </a:tc>
                <a:tc>
                  <a:txBody>
                    <a:bodyPr/>
                    <a:lstStyle/>
                    <a:p>
                      <a:pPr algn="ctr">
                        <a:lnSpc>
                          <a:spcPct val="107000"/>
                        </a:lnSpc>
                        <a:spcAft>
                          <a:spcPts val="0"/>
                        </a:spcAft>
                      </a:pPr>
                      <a:r>
                        <a:rPr lang="en-PH" sz="1400" b="1" dirty="0">
                          <a:effectLst/>
                        </a:rPr>
                        <a:t>+ 35% over P21,918</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b"/>
                </a:tc>
                <a:extLst>
                  <a:ext uri="{0D108BD9-81ED-4DB2-BD59-A6C34878D82A}">
                    <a16:rowId xmlns:a16="http://schemas.microsoft.com/office/drawing/2014/main" xmlns="" val="2125736173"/>
                  </a:ext>
                </a:extLst>
              </a:tr>
              <a:tr h="250557">
                <a:tc>
                  <a:txBody>
                    <a:bodyPr/>
                    <a:lstStyle/>
                    <a:p>
                      <a:pPr>
                        <a:lnSpc>
                          <a:spcPct val="107000"/>
                        </a:lnSpc>
                        <a:spcAft>
                          <a:spcPts val="0"/>
                        </a:spcAft>
                      </a:pPr>
                      <a:r>
                        <a:rPr lang="en-PH" sz="1400" b="1" dirty="0">
                          <a:effectLst/>
                        </a:rPr>
                        <a:t>WEEKLY</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1</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2</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3</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4</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5</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6</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extLst>
                  <a:ext uri="{0D108BD9-81ED-4DB2-BD59-A6C34878D82A}">
                    <a16:rowId xmlns:a16="http://schemas.microsoft.com/office/drawing/2014/main" xmlns="" val="1924096072"/>
                  </a:ext>
                </a:extLst>
              </a:tr>
              <a:tr h="506253">
                <a:tc>
                  <a:txBody>
                    <a:bodyPr/>
                    <a:lstStyle/>
                    <a:p>
                      <a:pPr>
                        <a:lnSpc>
                          <a:spcPct val="107000"/>
                        </a:lnSpc>
                        <a:spcAft>
                          <a:spcPts val="0"/>
                        </a:spcAft>
                      </a:pPr>
                      <a:r>
                        <a:rPr lang="en-PH" sz="1400" b="1" dirty="0">
                          <a:effectLst/>
                        </a:rPr>
                        <a:t>Compensation Range</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 4,808 and below</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tc>
                <a:tc>
                  <a:txBody>
                    <a:bodyPr/>
                    <a:lstStyle/>
                    <a:p>
                      <a:pPr algn="ctr">
                        <a:lnSpc>
                          <a:spcPct val="107000"/>
                        </a:lnSpc>
                        <a:spcAft>
                          <a:spcPts val="0"/>
                        </a:spcAft>
                      </a:pPr>
                      <a:r>
                        <a:rPr lang="en-PH" sz="1400" b="1" dirty="0">
                          <a:effectLst/>
                        </a:rPr>
                        <a:t>P 4,808 – P 7,691</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 7,692 – P15,384</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 15,385 – P 38,461</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 38,462 – P153,845</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 153,846 and above</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extLst>
                  <a:ext uri="{0D108BD9-81ED-4DB2-BD59-A6C34878D82A}">
                    <a16:rowId xmlns:a16="http://schemas.microsoft.com/office/drawing/2014/main" xmlns="" val="2118711337"/>
                  </a:ext>
                </a:extLst>
              </a:tr>
              <a:tr h="240921">
                <a:tc rowSpan="2">
                  <a:txBody>
                    <a:bodyPr/>
                    <a:lstStyle/>
                    <a:p>
                      <a:pPr>
                        <a:lnSpc>
                          <a:spcPct val="107000"/>
                        </a:lnSpc>
                        <a:spcAft>
                          <a:spcPts val="0"/>
                        </a:spcAft>
                      </a:pPr>
                      <a:r>
                        <a:rPr lang="en-PH" sz="1400" b="1" dirty="0">
                          <a:effectLst/>
                        </a:rPr>
                        <a:t>Prescribed Withholding Tax</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rowSpan="2">
                  <a:txBody>
                    <a:bodyPr/>
                    <a:lstStyle/>
                    <a:p>
                      <a:pPr algn="ctr">
                        <a:lnSpc>
                          <a:spcPct val="107000"/>
                        </a:lnSpc>
                        <a:spcAft>
                          <a:spcPts val="0"/>
                        </a:spcAft>
                      </a:pPr>
                      <a:r>
                        <a:rPr lang="en-PH" sz="1400" b="1" dirty="0">
                          <a:effectLst/>
                        </a:rPr>
                        <a:t>0.00</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0.00</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 576.92</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 2,500.00</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 9,423.08</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 46,346.15</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extLst>
                  <a:ext uri="{0D108BD9-81ED-4DB2-BD59-A6C34878D82A}">
                    <a16:rowId xmlns:a16="http://schemas.microsoft.com/office/drawing/2014/main" xmlns="" val="1483057863"/>
                  </a:ext>
                </a:extLst>
              </a:tr>
              <a:tr h="445637">
                <a:tc vMerge="1">
                  <a:txBody>
                    <a:bodyPr/>
                    <a:lstStyle/>
                    <a:p>
                      <a:endParaRPr lang="en-PH"/>
                    </a:p>
                  </a:txBody>
                  <a:tcPr/>
                </a:tc>
                <a:tc vMerge="1">
                  <a:txBody>
                    <a:bodyPr/>
                    <a:lstStyle/>
                    <a:p>
                      <a:endParaRPr lang="en-PH"/>
                    </a:p>
                  </a:txBody>
                  <a:tcPr/>
                </a:tc>
                <a:tc>
                  <a:txBody>
                    <a:bodyPr/>
                    <a:lstStyle/>
                    <a:p>
                      <a:pPr algn="ctr">
                        <a:lnSpc>
                          <a:spcPct val="107000"/>
                        </a:lnSpc>
                        <a:spcAft>
                          <a:spcPts val="0"/>
                        </a:spcAft>
                      </a:pPr>
                      <a:r>
                        <a:rPr lang="en-PH" sz="1400" b="1" dirty="0">
                          <a:effectLst/>
                        </a:rPr>
                        <a:t>+ 20% over  P 4,808</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b"/>
                </a:tc>
                <a:tc>
                  <a:txBody>
                    <a:bodyPr/>
                    <a:lstStyle/>
                    <a:p>
                      <a:pPr algn="ctr">
                        <a:lnSpc>
                          <a:spcPct val="107000"/>
                        </a:lnSpc>
                        <a:spcAft>
                          <a:spcPts val="0"/>
                        </a:spcAft>
                      </a:pPr>
                      <a:r>
                        <a:rPr lang="en-PH" sz="1400" b="1" dirty="0">
                          <a:effectLst/>
                        </a:rPr>
                        <a:t>+ 25% over P 7,692</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b"/>
                </a:tc>
                <a:tc>
                  <a:txBody>
                    <a:bodyPr/>
                    <a:lstStyle/>
                    <a:p>
                      <a:pPr algn="ctr">
                        <a:lnSpc>
                          <a:spcPct val="107000"/>
                        </a:lnSpc>
                        <a:spcAft>
                          <a:spcPts val="0"/>
                        </a:spcAft>
                      </a:pPr>
                      <a:r>
                        <a:rPr lang="en-PH" sz="1400" b="1" dirty="0">
                          <a:effectLst/>
                        </a:rPr>
                        <a:t>+ 30% over P 15,385</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b"/>
                </a:tc>
                <a:tc>
                  <a:txBody>
                    <a:bodyPr/>
                    <a:lstStyle/>
                    <a:p>
                      <a:pPr algn="ctr">
                        <a:lnSpc>
                          <a:spcPct val="107000"/>
                        </a:lnSpc>
                        <a:spcAft>
                          <a:spcPts val="0"/>
                        </a:spcAft>
                      </a:pPr>
                      <a:r>
                        <a:rPr lang="en-PH" sz="1400" b="1" dirty="0">
                          <a:effectLst/>
                        </a:rPr>
                        <a:t>+ 32% over P 38,462</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b"/>
                </a:tc>
                <a:tc>
                  <a:txBody>
                    <a:bodyPr/>
                    <a:lstStyle/>
                    <a:p>
                      <a:pPr algn="ctr">
                        <a:lnSpc>
                          <a:spcPct val="107000"/>
                        </a:lnSpc>
                        <a:spcAft>
                          <a:spcPts val="0"/>
                        </a:spcAft>
                      </a:pPr>
                      <a:r>
                        <a:rPr lang="en-PH" sz="1400" b="1" dirty="0">
                          <a:effectLst/>
                        </a:rPr>
                        <a:t>+ 35% over P 153,846</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b"/>
                </a:tc>
                <a:extLst>
                  <a:ext uri="{0D108BD9-81ED-4DB2-BD59-A6C34878D82A}">
                    <a16:rowId xmlns:a16="http://schemas.microsoft.com/office/drawing/2014/main" xmlns="" val="3877311312"/>
                  </a:ext>
                </a:extLst>
              </a:tr>
              <a:tr h="250557">
                <a:tc>
                  <a:txBody>
                    <a:bodyPr/>
                    <a:lstStyle/>
                    <a:p>
                      <a:pPr>
                        <a:lnSpc>
                          <a:spcPct val="107000"/>
                        </a:lnSpc>
                        <a:spcAft>
                          <a:spcPts val="0"/>
                        </a:spcAft>
                      </a:pPr>
                      <a:r>
                        <a:rPr lang="en-PH" sz="1400" b="1" dirty="0">
                          <a:effectLst/>
                        </a:rPr>
                        <a:t>SEMI-MONTHLY</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1</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2</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3</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4</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5</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6</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extLst>
                  <a:ext uri="{0D108BD9-81ED-4DB2-BD59-A6C34878D82A}">
                    <a16:rowId xmlns:a16="http://schemas.microsoft.com/office/drawing/2014/main" xmlns="" val="4239127566"/>
                  </a:ext>
                </a:extLst>
              </a:tr>
              <a:tr h="445637">
                <a:tc>
                  <a:txBody>
                    <a:bodyPr/>
                    <a:lstStyle/>
                    <a:p>
                      <a:pPr>
                        <a:lnSpc>
                          <a:spcPct val="107000"/>
                        </a:lnSpc>
                        <a:spcAft>
                          <a:spcPts val="0"/>
                        </a:spcAft>
                      </a:pPr>
                      <a:r>
                        <a:rPr lang="en-PH" sz="1400" b="1" dirty="0">
                          <a:effectLst/>
                        </a:rPr>
                        <a:t>Compensation Range</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 10,417 and below</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tc>
                <a:tc>
                  <a:txBody>
                    <a:bodyPr/>
                    <a:lstStyle/>
                    <a:p>
                      <a:pPr algn="ctr">
                        <a:lnSpc>
                          <a:spcPct val="107000"/>
                        </a:lnSpc>
                        <a:spcAft>
                          <a:spcPts val="0"/>
                        </a:spcAft>
                      </a:pPr>
                      <a:r>
                        <a:rPr lang="en-PH" sz="1400" b="1" dirty="0">
                          <a:effectLst/>
                        </a:rPr>
                        <a:t>P 10,417 – P16,666</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 16,667 – P 33,332</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 33,333 – P 83,332</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 83,333 – P333,332</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 333,333 and above</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extLst>
                  <a:ext uri="{0D108BD9-81ED-4DB2-BD59-A6C34878D82A}">
                    <a16:rowId xmlns:a16="http://schemas.microsoft.com/office/drawing/2014/main" xmlns="" val="1175856886"/>
                  </a:ext>
                </a:extLst>
              </a:tr>
              <a:tr h="240921">
                <a:tc rowSpan="2">
                  <a:txBody>
                    <a:bodyPr/>
                    <a:lstStyle/>
                    <a:p>
                      <a:pPr>
                        <a:lnSpc>
                          <a:spcPct val="107000"/>
                        </a:lnSpc>
                        <a:spcAft>
                          <a:spcPts val="0"/>
                        </a:spcAft>
                      </a:pPr>
                      <a:r>
                        <a:rPr lang="en-PH" sz="1400" b="1" dirty="0">
                          <a:effectLst/>
                        </a:rPr>
                        <a:t>Prescribed Withholding Tax</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rowSpan="2">
                  <a:txBody>
                    <a:bodyPr/>
                    <a:lstStyle/>
                    <a:p>
                      <a:pPr algn="ctr">
                        <a:lnSpc>
                          <a:spcPct val="107000"/>
                        </a:lnSpc>
                        <a:spcAft>
                          <a:spcPts val="0"/>
                        </a:spcAft>
                      </a:pPr>
                      <a:r>
                        <a:rPr lang="en-PH" sz="1400" b="1" dirty="0">
                          <a:effectLst/>
                        </a:rPr>
                        <a:t>0.00</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0.00</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 1,250.00</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 5,416.67</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 20,416.67</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 100,416.67</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extLst>
                  <a:ext uri="{0D108BD9-81ED-4DB2-BD59-A6C34878D82A}">
                    <a16:rowId xmlns:a16="http://schemas.microsoft.com/office/drawing/2014/main" xmlns="" val="2645395852"/>
                  </a:ext>
                </a:extLst>
              </a:tr>
              <a:tr h="445637">
                <a:tc vMerge="1">
                  <a:txBody>
                    <a:bodyPr/>
                    <a:lstStyle/>
                    <a:p>
                      <a:endParaRPr lang="en-PH"/>
                    </a:p>
                  </a:txBody>
                  <a:tcPr/>
                </a:tc>
                <a:tc vMerge="1">
                  <a:txBody>
                    <a:bodyPr/>
                    <a:lstStyle/>
                    <a:p>
                      <a:endParaRPr lang="en-PH"/>
                    </a:p>
                  </a:txBody>
                  <a:tcPr/>
                </a:tc>
                <a:tc>
                  <a:txBody>
                    <a:bodyPr/>
                    <a:lstStyle/>
                    <a:p>
                      <a:pPr algn="ctr">
                        <a:lnSpc>
                          <a:spcPct val="107000"/>
                        </a:lnSpc>
                        <a:spcAft>
                          <a:spcPts val="0"/>
                        </a:spcAft>
                      </a:pPr>
                      <a:r>
                        <a:rPr lang="en-PH" sz="1400" b="1" dirty="0">
                          <a:effectLst/>
                        </a:rPr>
                        <a:t>+ 20% over P 10,417</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b"/>
                </a:tc>
                <a:tc>
                  <a:txBody>
                    <a:bodyPr/>
                    <a:lstStyle/>
                    <a:p>
                      <a:pPr algn="ctr">
                        <a:lnSpc>
                          <a:spcPct val="107000"/>
                        </a:lnSpc>
                        <a:spcAft>
                          <a:spcPts val="0"/>
                        </a:spcAft>
                      </a:pPr>
                      <a:r>
                        <a:rPr lang="en-PH" sz="1400" b="1" dirty="0">
                          <a:effectLst/>
                        </a:rPr>
                        <a:t>+ 25% over P 16,667</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b"/>
                </a:tc>
                <a:tc>
                  <a:txBody>
                    <a:bodyPr/>
                    <a:lstStyle/>
                    <a:p>
                      <a:pPr algn="ctr">
                        <a:lnSpc>
                          <a:spcPct val="107000"/>
                        </a:lnSpc>
                        <a:spcAft>
                          <a:spcPts val="0"/>
                        </a:spcAft>
                      </a:pPr>
                      <a:r>
                        <a:rPr lang="en-PH" sz="1400" b="1" dirty="0">
                          <a:effectLst/>
                        </a:rPr>
                        <a:t>+ 30% over P 33,333</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b"/>
                </a:tc>
                <a:tc>
                  <a:txBody>
                    <a:bodyPr/>
                    <a:lstStyle/>
                    <a:p>
                      <a:pPr algn="ctr">
                        <a:lnSpc>
                          <a:spcPct val="107000"/>
                        </a:lnSpc>
                        <a:spcAft>
                          <a:spcPts val="0"/>
                        </a:spcAft>
                      </a:pPr>
                      <a:r>
                        <a:rPr lang="en-PH" sz="1400" b="1" dirty="0">
                          <a:effectLst/>
                        </a:rPr>
                        <a:t>+ 32% over P 83,333</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b"/>
                </a:tc>
                <a:tc>
                  <a:txBody>
                    <a:bodyPr/>
                    <a:lstStyle/>
                    <a:p>
                      <a:pPr algn="ctr">
                        <a:lnSpc>
                          <a:spcPct val="107000"/>
                        </a:lnSpc>
                        <a:spcAft>
                          <a:spcPts val="0"/>
                        </a:spcAft>
                      </a:pPr>
                      <a:r>
                        <a:rPr lang="en-PH" sz="1400" b="1" dirty="0">
                          <a:effectLst/>
                        </a:rPr>
                        <a:t>+ 35% over P 333,333</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b"/>
                </a:tc>
                <a:extLst>
                  <a:ext uri="{0D108BD9-81ED-4DB2-BD59-A6C34878D82A}">
                    <a16:rowId xmlns:a16="http://schemas.microsoft.com/office/drawing/2014/main" xmlns="" val="1539200377"/>
                  </a:ext>
                </a:extLst>
              </a:tr>
              <a:tr h="250557">
                <a:tc>
                  <a:txBody>
                    <a:bodyPr/>
                    <a:lstStyle/>
                    <a:p>
                      <a:pPr>
                        <a:lnSpc>
                          <a:spcPct val="107000"/>
                        </a:lnSpc>
                        <a:spcAft>
                          <a:spcPts val="0"/>
                        </a:spcAft>
                      </a:pPr>
                      <a:r>
                        <a:rPr lang="en-PH" sz="1400" b="1" dirty="0">
                          <a:effectLst/>
                        </a:rPr>
                        <a:t>MONTHLY</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1</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2</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3</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4</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5</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6</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extLst>
                  <a:ext uri="{0D108BD9-81ED-4DB2-BD59-A6C34878D82A}">
                    <a16:rowId xmlns:a16="http://schemas.microsoft.com/office/drawing/2014/main" xmlns="" val="383561738"/>
                  </a:ext>
                </a:extLst>
              </a:tr>
              <a:tr h="445637">
                <a:tc>
                  <a:txBody>
                    <a:bodyPr/>
                    <a:lstStyle/>
                    <a:p>
                      <a:pPr>
                        <a:lnSpc>
                          <a:spcPct val="107000"/>
                        </a:lnSpc>
                        <a:spcAft>
                          <a:spcPts val="0"/>
                        </a:spcAft>
                      </a:pPr>
                      <a:r>
                        <a:rPr lang="en-PH" sz="1400" b="1" dirty="0">
                          <a:effectLst/>
                        </a:rPr>
                        <a:t>Compensation Range</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 P 20,833 and below</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tc>
                <a:tc>
                  <a:txBody>
                    <a:bodyPr/>
                    <a:lstStyle/>
                    <a:p>
                      <a:pPr algn="ctr">
                        <a:lnSpc>
                          <a:spcPct val="107000"/>
                        </a:lnSpc>
                        <a:spcAft>
                          <a:spcPts val="0"/>
                        </a:spcAft>
                      </a:pPr>
                      <a:r>
                        <a:rPr lang="en-PH" sz="1400" b="1" dirty="0">
                          <a:effectLst/>
                        </a:rPr>
                        <a:t>P 20,833 – P 33,332</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 33,333 – P 66,666</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 66,667 – P 166,666</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 166,667 – P666,666</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 666,667 and above</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extLst>
                  <a:ext uri="{0D108BD9-81ED-4DB2-BD59-A6C34878D82A}">
                    <a16:rowId xmlns:a16="http://schemas.microsoft.com/office/drawing/2014/main" xmlns="" val="127010283"/>
                  </a:ext>
                </a:extLst>
              </a:tr>
              <a:tr h="445637">
                <a:tc rowSpan="2">
                  <a:txBody>
                    <a:bodyPr/>
                    <a:lstStyle/>
                    <a:p>
                      <a:pPr>
                        <a:lnSpc>
                          <a:spcPct val="107000"/>
                        </a:lnSpc>
                        <a:spcAft>
                          <a:spcPts val="0"/>
                        </a:spcAft>
                      </a:pPr>
                      <a:r>
                        <a:rPr lang="en-PH" sz="1400" b="1" dirty="0">
                          <a:effectLst/>
                        </a:rPr>
                        <a:t>Prescribed Withholding Tax</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tc>
                <a:tc>
                  <a:txBody>
                    <a:bodyPr/>
                    <a:lstStyle/>
                    <a:p>
                      <a:pPr algn="ctr">
                        <a:lnSpc>
                          <a:spcPct val="107000"/>
                        </a:lnSpc>
                        <a:spcAft>
                          <a:spcPts val="0"/>
                        </a:spcAft>
                      </a:pPr>
                      <a:r>
                        <a:rPr lang="en-PH" sz="1400" b="1" dirty="0">
                          <a:effectLst/>
                        </a:rPr>
                        <a:t> </a:t>
                      </a:r>
                    </a:p>
                    <a:p>
                      <a:pPr algn="ctr">
                        <a:lnSpc>
                          <a:spcPct val="107000"/>
                        </a:lnSpc>
                        <a:spcAft>
                          <a:spcPts val="0"/>
                        </a:spcAft>
                      </a:pPr>
                      <a:r>
                        <a:rPr lang="en-PH" sz="1400" b="1" dirty="0">
                          <a:effectLst/>
                        </a:rPr>
                        <a:t>0.00</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tc>
                <a:tc>
                  <a:txBody>
                    <a:bodyPr/>
                    <a:lstStyle/>
                    <a:p>
                      <a:pPr algn="ctr">
                        <a:lnSpc>
                          <a:spcPct val="107000"/>
                        </a:lnSpc>
                        <a:spcAft>
                          <a:spcPts val="0"/>
                        </a:spcAft>
                      </a:pPr>
                      <a:r>
                        <a:rPr lang="en-PH" sz="1400" b="1" dirty="0">
                          <a:effectLst/>
                        </a:rPr>
                        <a:t>0.0</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 2,500.00</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 10,833.33</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 40,833.33</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tc>
                  <a:txBody>
                    <a:bodyPr/>
                    <a:lstStyle/>
                    <a:p>
                      <a:pPr algn="ctr">
                        <a:lnSpc>
                          <a:spcPct val="107000"/>
                        </a:lnSpc>
                        <a:spcAft>
                          <a:spcPts val="0"/>
                        </a:spcAft>
                      </a:pPr>
                      <a:r>
                        <a:rPr lang="en-PH" sz="1400" b="1" dirty="0">
                          <a:effectLst/>
                        </a:rPr>
                        <a:t>P 200,833.33</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ctr"/>
                </a:tc>
                <a:extLst>
                  <a:ext uri="{0D108BD9-81ED-4DB2-BD59-A6C34878D82A}">
                    <a16:rowId xmlns:a16="http://schemas.microsoft.com/office/drawing/2014/main" xmlns="" val="3580230072"/>
                  </a:ext>
                </a:extLst>
              </a:tr>
              <a:tr h="445637">
                <a:tc vMerge="1">
                  <a:txBody>
                    <a:bodyPr/>
                    <a:lstStyle/>
                    <a:p>
                      <a:endParaRPr lang="en-PH"/>
                    </a:p>
                  </a:txBody>
                  <a:tcPr/>
                </a:tc>
                <a:tc>
                  <a:txBody>
                    <a:bodyPr/>
                    <a:lstStyle/>
                    <a:p>
                      <a:pPr>
                        <a:lnSpc>
                          <a:spcPct val="107000"/>
                        </a:lnSpc>
                      </a:pP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b"/>
                </a:tc>
                <a:tc>
                  <a:txBody>
                    <a:bodyPr/>
                    <a:lstStyle/>
                    <a:p>
                      <a:pPr algn="ctr">
                        <a:lnSpc>
                          <a:spcPct val="107000"/>
                        </a:lnSpc>
                        <a:spcAft>
                          <a:spcPts val="0"/>
                        </a:spcAft>
                      </a:pPr>
                      <a:r>
                        <a:rPr lang="en-PH" sz="1400" b="1" dirty="0">
                          <a:effectLst/>
                        </a:rPr>
                        <a:t>+ 20% over P 20,833</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b"/>
                </a:tc>
                <a:tc>
                  <a:txBody>
                    <a:bodyPr/>
                    <a:lstStyle/>
                    <a:p>
                      <a:pPr algn="ctr">
                        <a:lnSpc>
                          <a:spcPct val="107000"/>
                        </a:lnSpc>
                        <a:spcAft>
                          <a:spcPts val="0"/>
                        </a:spcAft>
                      </a:pPr>
                      <a:r>
                        <a:rPr lang="en-PH" sz="1400" b="1" dirty="0">
                          <a:effectLst/>
                        </a:rPr>
                        <a:t>+ 25% over P 33,333</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b"/>
                </a:tc>
                <a:tc>
                  <a:txBody>
                    <a:bodyPr/>
                    <a:lstStyle/>
                    <a:p>
                      <a:pPr algn="ctr">
                        <a:lnSpc>
                          <a:spcPct val="107000"/>
                        </a:lnSpc>
                        <a:spcAft>
                          <a:spcPts val="0"/>
                        </a:spcAft>
                      </a:pPr>
                      <a:r>
                        <a:rPr lang="en-PH" sz="1400" b="1" dirty="0">
                          <a:effectLst/>
                        </a:rPr>
                        <a:t>+ 30% over P 66,667</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b"/>
                </a:tc>
                <a:tc>
                  <a:txBody>
                    <a:bodyPr/>
                    <a:lstStyle/>
                    <a:p>
                      <a:pPr algn="ctr">
                        <a:lnSpc>
                          <a:spcPct val="107000"/>
                        </a:lnSpc>
                        <a:spcAft>
                          <a:spcPts val="0"/>
                        </a:spcAft>
                      </a:pPr>
                      <a:r>
                        <a:rPr lang="en-PH" sz="1400" b="1" dirty="0">
                          <a:effectLst/>
                        </a:rPr>
                        <a:t>+ 32% over P 166,667</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b"/>
                </a:tc>
                <a:tc>
                  <a:txBody>
                    <a:bodyPr/>
                    <a:lstStyle/>
                    <a:p>
                      <a:pPr algn="ctr">
                        <a:lnSpc>
                          <a:spcPct val="107000"/>
                        </a:lnSpc>
                        <a:spcAft>
                          <a:spcPts val="0"/>
                        </a:spcAft>
                      </a:pPr>
                      <a:r>
                        <a:rPr lang="en-PH" sz="1400" b="1" dirty="0">
                          <a:effectLst/>
                        </a:rPr>
                        <a:t>+35% over P 666,667</a:t>
                      </a:r>
                      <a:endParaRPr lang="en-PH" sz="1400" b="1" dirty="0">
                        <a:solidFill>
                          <a:schemeClr val="tx1"/>
                        </a:solidFill>
                        <a:effectLst/>
                        <a:latin typeface="Roboto" panose="020B0604020202020204" charset="0"/>
                        <a:ea typeface="Roboto" panose="020B0604020202020204" charset="0"/>
                        <a:cs typeface="Times New Roman" panose="02020603050405020304" pitchFamily="18" charset="0"/>
                      </a:endParaRPr>
                    </a:p>
                  </a:txBody>
                  <a:tcPr marL="51476" marR="51476" marT="0" marB="0" anchor="b"/>
                </a:tc>
                <a:extLst>
                  <a:ext uri="{0D108BD9-81ED-4DB2-BD59-A6C34878D82A}">
                    <a16:rowId xmlns:a16="http://schemas.microsoft.com/office/drawing/2014/main" xmlns="" val="1011318446"/>
                  </a:ext>
                </a:extLst>
              </a:tr>
            </a:tbl>
          </a:graphicData>
        </a:graphic>
      </p:graphicFrame>
      <p:sp>
        <p:nvSpPr>
          <p:cNvPr id="3" name="Slide Number Placeholder 2"/>
          <p:cNvSpPr>
            <a:spLocks noGrp="1"/>
          </p:cNvSpPr>
          <p:nvPr>
            <p:ph type="sldNum" sz="quarter" idx="12"/>
          </p:nvPr>
        </p:nvSpPr>
        <p:spPr/>
        <p:txBody>
          <a:bodyPr/>
          <a:lstStyle/>
          <a:p>
            <a:fld id="{CC19824D-3DE4-4993-9CE3-20E64F22A652}" type="slidenum">
              <a:rPr lang="en-PH" smtClean="0"/>
              <a:pPr/>
              <a:t>54</a:t>
            </a:fld>
            <a:endParaRPr lang="en-PH" dirty="0"/>
          </a:p>
        </p:txBody>
      </p:sp>
      <p:sp>
        <p:nvSpPr>
          <p:cNvPr id="5" name="Title 1"/>
          <p:cNvSpPr txBox="1">
            <a:spLocks/>
          </p:cNvSpPr>
          <p:nvPr/>
        </p:nvSpPr>
        <p:spPr>
          <a:xfrm>
            <a:off x="796584" y="8998"/>
            <a:ext cx="10837885" cy="773842"/>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3200" kern="0" dirty="0" smtClean="0">
                <a:solidFill>
                  <a:srgbClr val="000066"/>
                </a:solidFill>
                <a:latin typeface="Roboto" panose="020B0604020202020204" charset="0"/>
                <a:ea typeface="Roboto" panose="020B0604020202020204" charset="0"/>
              </a:rPr>
              <a:t>Withholding Tax Table (To be used until Dec. 31, 2022) </a:t>
            </a:r>
            <a:endParaRPr lang="en-PH" sz="3200" kern="0" dirty="0">
              <a:solidFill>
                <a:srgbClr val="000066"/>
              </a:solidFill>
              <a:latin typeface="Roboto" panose="020B0604020202020204" charset="0"/>
              <a:ea typeface="Roboto" panose="020B0604020202020204" charset="0"/>
            </a:endParaRPr>
          </a:p>
        </p:txBody>
      </p:sp>
    </p:spTree>
    <p:extLst>
      <p:ext uri="{BB962C8B-B14F-4D97-AF65-F5344CB8AC3E}">
        <p14:creationId xmlns:p14="http://schemas.microsoft.com/office/powerpoint/2010/main" xmlns="" val="324257291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xmlns="" val="2454939098"/>
              </p:ext>
            </p:extLst>
          </p:nvPr>
        </p:nvGraphicFramePr>
        <p:xfrm>
          <a:off x="253010" y="594578"/>
          <a:ext cx="11809001" cy="6238253"/>
        </p:xfrm>
        <a:graphic>
          <a:graphicData uri="http://schemas.openxmlformats.org/drawingml/2006/table">
            <a:tbl>
              <a:tblPr firstRow="1" firstCol="1" bandRow="1">
                <a:tableStyleId>{5C22544A-7EE6-4342-B048-85BDC9FD1C3A}</a:tableStyleId>
              </a:tblPr>
              <a:tblGrid>
                <a:gridCol w="1749024">
                  <a:extLst>
                    <a:ext uri="{9D8B030D-6E8A-4147-A177-3AD203B41FA5}">
                      <a16:colId xmlns:a16="http://schemas.microsoft.com/office/drawing/2014/main" xmlns="" val="2558603367"/>
                    </a:ext>
                  </a:extLst>
                </a:gridCol>
                <a:gridCol w="1546122">
                  <a:extLst>
                    <a:ext uri="{9D8B030D-6E8A-4147-A177-3AD203B41FA5}">
                      <a16:colId xmlns:a16="http://schemas.microsoft.com/office/drawing/2014/main" xmlns="" val="2297741479"/>
                    </a:ext>
                  </a:extLst>
                </a:gridCol>
                <a:gridCol w="1546849">
                  <a:extLst>
                    <a:ext uri="{9D8B030D-6E8A-4147-A177-3AD203B41FA5}">
                      <a16:colId xmlns:a16="http://schemas.microsoft.com/office/drawing/2014/main" xmlns="" val="1901676160"/>
                    </a:ext>
                  </a:extLst>
                </a:gridCol>
                <a:gridCol w="1546849">
                  <a:extLst>
                    <a:ext uri="{9D8B030D-6E8A-4147-A177-3AD203B41FA5}">
                      <a16:colId xmlns:a16="http://schemas.microsoft.com/office/drawing/2014/main" xmlns="" val="1416238289"/>
                    </a:ext>
                  </a:extLst>
                </a:gridCol>
                <a:gridCol w="1647209">
                  <a:extLst>
                    <a:ext uri="{9D8B030D-6E8A-4147-A177-3AD203B41FA5}">
                      <a16:colId xmlns:a16="http://schemas.microsoft.com/office/drawing/2014/main" xmlns="" val="3284913652"/>
                    </a:ext>
                  </a:extLst>
                </a:gridCol>
                <a:gridCol w="1886474">
                  <a:extLst>
                    <a:ext uri="{9D8B030D-6E8A-4147-A177-3AD203B41FA5}">
                      <a16:colId xmlns:a16="http://schemas.microsoft.com/office/drawing/2014/main" xmlns="" val="2135185616"/>
                    </a:ext>
                  </a:extLst>
                </a:gridCol>
                <a:gridCol w="1886474">
                  <a:extLst>
                    <a:ext uri="{9D8B030D-6E8A-4147-A177-3AD203B41FA5}">
                      <a16:colId xmlns:a16="http://schemas.microsoft.com/office/drawing/2014/main" xmlns="" val="2981647863"/>
                    </a:ext>
                  </a:extLst>
                </a:gridCol>
              </a:tblGrid>
              <a:tr h="284146">
                <a:tc gridSpan="7">
                  <a:txBody>
                    <a:bodyPr/>
                    <a:lstStyle/>
                    <a:p>
                      <a:pPr algn="ctr">
                        <a:lnSpc>
                          <a:spcPct val="107000"/>
                        </a:lnSpc>
                        <a:spcAft>
                          <a:spcPts val="0"/>
                        </a:spcAft>
                      </a:pPr>
                      <a:r>
                        <a:rPr lang="en-PH" sz="1400" dirty="0">
                          <a:effectLst/>
                        </a:rPr>
                        <a:t>REVISED WITHHOLDING TAX TABLE</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b"/>
                </a:tc>
                <a:tc hMerge="1">
                  <a:txBody>
                    <a:bodyPr/>
                    <a:lstStyle/>
                    <a:p>
                      <a:endParaRPr lang="en-PH"/>
                    </a:p>
                  </a:txBody>
                  <a:tcPr/>
                </a:tc>
                <a:tc hMerge="1">
                  <a:txBody>
                    <a:bodyPr/>
                    <a:lstStyle/>
                    <a:p>
                      <a:endParaRPr lang="en-PH"/>
                    </a:p>
                  </a:txBody>
                  <a:tcPr/>
                </a:tc>
                <a:tc hMerge="1">
                  <a:txBody>
                    <a:bodyPr/>
                    <a:lstStyle/>
                    <a:p>
                      <a:endParaRPr lang="en-PH"/>
                    </a:p>
                  </a:txBody>
                  <a:tcPr/>
                </a:tc>
                <a:tc hMerge="1">
                  <a:txBody>
                    <a:bodyPr/>
                    <a:lstStyle/>
                    <a:p>
                      <a:endParaRPr lang="en-PH"/>
                    </a:p>
                  </a:txBody>
                  <a:tcPr/>
                </a:tc>
                <a:tc hMerge="1">
                  <a:txBody>
                    <a:bodyPr/>
                    <a:lstStyle/>
                    <a:p>
                      <a:endParaRPr lang="en-PH"/>
                    </a:p>
                  </a:txBody>
                  <a:tcPr/>
                </a:tc>
                <a:tc hMerge="1">
                  <a:txBody>
                    <a:bodyPr/>
                    <a:lstStyle/>
                    <a:p>
                      <a:endParaRPr lang="en-PH"/>
                    </a:p>
                  </a:txBody>
                  <a:tcPr/>
                </a:tc>
                <a:extLst>
                  <a:ext uri="{0D108BD9-81ED-4DB2-BD59-A6C34878D82A}">
                    <a16:rowId xmlns:a16="http://schemas.microsoft.com/office/drawing/2014/main" xmlns="" val="2609891281"/>
                  </a:ext>
                </a:extLst>
              </a:tr>
              <a:tr h="213111">
                <a:tc gridSpan="7">
                  <a:txBody>
                    <a:bodyPr/>
                    <a:lstStyle/>
                    <a:p>
                      <a:pPr algn="ctr">
                        <a:lnSpc>
                          <a:spcPct val="107000"/>
                        </a:lnSpc>
                        <a:spcAft>
                          <a:spcPts val="0"/>
                        </a:spcAft>
                      </a:pPr>
                      <a:r>
                        <a:rPr lang="en-PH" sz="1400" dirty="0">
                          <a:effectLst/>
                        </a:rPr>
                        <a:t>Effective January 1, 2023 and onwards</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b"/>
                </a:tc>
                <a:tc hMerge="1">
                  <a:txBody>
                    <a:bodyPr/>
                    <a:lstStyle/>
                    <a:p>
                      <a:endParaRPr lang="en-PH"/>
                    </a:p>
                  </a:txBody>
                  <a:tcPr/>
                </a:tc>
                <a:tc hMerge="1">
                  <a:txBody>
                    <a:bodyPr/>
                    <a:lstStyle/>
                    <a:p>
                      <a:endParaRPr lang="en-PH"/>
                    </a:p>
                  </a:txBody>
                  <a:tcPr/>
                </a:tc>
                <a:tc hMerge="1">
                  <a:txBody>
                    <a:bodyPr/>
                    <a:lstStyle/>
                    <a:p>
                      <a:endParaRPr lang="en-PH"/>
                    </a:p>
                  </a:txBody>
                  <a:tcPr/>
                </a:tc>
                <a:tc hMerge="1">
                  <a:txBody>
                    <a:bodyPr/>
                    <a:lstStyle/>
                    <a:p>
                      <a:endParaRPr lang="en-PH"/>
                    </a:p>
                  </a:txBody>
                  <a:tcPr/>
                </a:tc>
                <a:tc hMerge="1">
                  <a:txBody>
                    <a:bodyPr/>
                    <a:lstStyle/>
                    <a:p>
                      <a:endParaRPr lang="en-PH"/>
                    </a:p>
                  </a:txBody>
                  <a:tcPr/>
                </a:tc>
                <a:tc hMerge="1">
                  <a:txBody>
                    <a:bodyPr/>
                    <a:lstStyle/>
                    <a:p>
                      <a:endParaRPr lang="en-PH"/>
                    </a:p>
                  </a:txBody>
                  <a:tcPr/>
                </a:tc>
                <a:extLst>
                  <a:ext uri="{0D108BD9-81ED-4DB2-BD59-A6C34878D82A}">
                    <a16:rowId xmlns:a16="http://schemas.microsoft.com/office/drawing/2014/main" xmlns="" val="2203579039"/>
                  </a:ext>
                </a:extLst>
              </a:tr>
              <a:tr h="263853">
                <a:tc>
                  <a:txBody>
                    <a:bodyPr/>
                    <a:lstStyle/>
                    <a:p>
                      <a:pPr>
                        <a:lnSpc>
                          <a:spcPct val="107000"/>
                        </a:lnSpc>
                        <a:spcAft>
                          <a:spcPts val="0"/>
                        </a:spcAft>
                      </a:pPr>
                      <a:r>
                        <a:rPr lang="en-PH" sz="1400" b="1" dirty="0">
                          <a:effectLst/>
                        </a:rPr>
                        <a:t>DAILY</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1</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2</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3</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4</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5</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6</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extLst>
                  <a:ext uri="{0D108BD9-81ED-4DB2-BD59-A6C34878D82A}">
                    <a16:rowId xmlns:a16="http://schemas.microsoft.com/office/drawing/2014/main" xmlns="" val="84022211"/>
                  </a:ext>
                </a:extLst>
              </a:tr>
              <a:tr h="456951">
                <a:tc>
                  <a:txBody>
                    <a:bodyPr/>
                    <a:lstStyle/>
                    <a:p>
                      <a:pPr>
                        <a:lnSpc>
                          <a:spcPct val="107000"/>
                        </a:lnSpc>
                        <a:spcAft>
                          <a:spcPts val="0"/>
                        </a:spcAft>
                      </a:pPr>
                      <a:r>
                        <a:rPr lang="en-PH" sz="1400" b="1" dirty="0">
                          <a:effectLst/>
                        </a:rPr>
                        <a:t>Compensation Range</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P 685 and below</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tc>
                <a:tc>
                  <a:txBody>
                    <a:bodyPr/>
                    <a:lstStyle/>
                    <a:p>
                      <a:pPr algn="ctr">
                        <a:lnSpc>
                          <a:spcPct val="107000"/>
                        </a:lnSpc>
                        <a:spcAft>
                          <a:spcPts val="0"/>
                        </a:spcAft>
                      </a:pPr>
                      <a:r>
                        <a:rPr lang="en-PH" sz="1400" b="1" dirty="0">
                          <a:effectLst/>
                        </a:rPr>
                        <a:t>P 685 – P 1,095</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tc>
                <a:tc>
                  <a:txBody>
                    <a:bodyPr/>
                    <a:lstStyle/>
                    <a:p>
                      <a:pPr algn="ctr">
                        <a:lnSpc>
                          <a:spcPct val="107000"/>
                        </a:lnSpc>
                        <a:spcAft>
                          <a:spcPts val="0"/>
                        </a:spcAft>
                      </a:pPr>
                      <a:r>
                        <a:rPr lang="en-PH" sz="1400" b="1" dirty="0">
                          <a:effectLst/>
                        </a:rPr>
                        <a:t>P 1,096 – P 2,191</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tc>
                <a:tc>
                  <a:txBody>
                    <a:bodyPr/>
                    <a:lstStyle/>
                    <a:p>
                      <a:pPr algn="ctr">
                        <a:lnSpc>
                          <a:spcPct val="107000"/>
                        </a:lnSpc>
                        <a:spcAft>
                          <a:spcPts val="0"/>
                        </a:spcAft>
                      </a:pPr>
                      <a:r>
                        <a:rPr lang="en-PH" sz="1400" b="1" dirty="0">
                          <a:effectLst/>
                        </a:rPr>
                        <a:t>P 2,192 – P 5,478</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tc>
                <a:tc>
                  <a:txBody>
                    <a:bodyPr/>
                    <a:lstStyle/>
                    <a:p>
                      <a:pPr algn="ctr">
                        <a:lnSpc>
                          <a:spcPct val="107000"/>
                        </a:lnSpc>
                        <a:spcAft>
                          <a:spcPts val="0"/>
                        </a:spcAft>
                      </a:pPr>
                      <a:r>
                        <a:rPr lang="en-PH" sz="1400" b="1" dirty="0">
                          <a:effectLst/>
                        </a:rPr>
                        <a:t>P 5,479 – P 21,917</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tc>
                <a:tc>
                  <a:txBody>
                    <a:bodyPr/>
                    <a:lstStyle/>
                    <a:p>
                      <a:pPr algn="ctr">
                        <a:lnSpc>
                          <a:spcPct val="107000"/>
                        </a:lnSpc>
                        <a:spcAft>
                          <a:spcPts val="0"/>
                        </a:spcAft>
                      </a:pPr>
                      <a:r>
                        <a:rPr lang="en-PH" sz="1400" b="1" dirty="0">
                          <a:effectLst/>
                        </a:rPr>
                        <a:t>P 21,918 and above</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tc>
                <a:extLst>
                  <a:ext uri="{0D108BD9-81ED-4DB2-BD59-A6C34878D82A}">
                    <a16:rowId xmlns:a16="http://schemas.microsoft.com/office/drawing/2014/main" xmlns="" val="2815078152"/>
                  </a:ext>
                </a:extLst>
              </a:tr>
              <a:tr h="253701">
                <a:tc rowSpan="2">
                  <a:txBody>
                    <a:bodyPr/>
                    <a:lstStyle/>
                    <a:p>
                      <a:pPr>
                        <a:lnSpc>
                          <a:spcPct val="107000"/>
                        </a:lnSpc>
                        <a:spcAft>
                          <a:spcPts val="0"/>
                        </a:spcAft>
                      </a:pPr>
                      <a:r>
                        <a:rPr lang="en-PH" sz="1400" b="1" dirty="0">
                          <a:effectLst/>
                        </a:rPr>
                        <a:t>Prescribed Withholding Tax</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0.00</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0.00</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P 61.65</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P 280.85</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P 1,102.60</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P 6,034.00.30</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extLst>
                  <a:ext uri="{0D108BD9-81ED-4DB2-BD59-A6C34878D82A}">
                    <a16:rowId xmlns:a16="http://schemas.microsoft.com/office/drawing/2014/main" xmlns="" val="154203334"/>
                  </a:ext>
                </a:extLst>
              </a:tr>
              <a:tr h="456951">
                <a:tc vMerge="1">
                  <a:txBody>
                    <a:bodyPr/>
                    <a:lstStyle/>
                    <a:p>
                      <a:endParaRPr lang="en-PH"/>
                    </a:p>
                  </a:txBody>
                  <a:tcPr/>
                </a:tc>
                <a:tc>
                  <a:txBody>
                    <a:bodyPr/>
                    <a:lstStyle/>
                    <a:p>
                      <a:pPr algn="ctr">
                        <a:lnSpc>
                          <a:spcPct val="107000"/>
                        </a:lnSpc>
                        <a:spcAft>
                          <a:spcPts val="0"/>
                        </a:spcAft>
                      </a:pPr>
                      <a:r>
                        <a:rPr lang="en-PH" sz="1400" b="1" dirty="0">
                          <a:effectLst/>
                        </a:rPr>
                        <a:t> </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b"/>
                </a:tc>
                <a:tc>
                  <a:txBody>
                    <a:bodyPr/>
                    <a:lstStyle/>
                    <a:p>
                      <a:pPr algn="ctr">
                        <a:lnSpc>
                          <a:spcPct val="107000"/>
                        </a:lnSpc>
                        <a:spcAft>
                          <a:spcPts val="0"/>
                        </a:spcAft>
                      </a:pPr>
                      <a:r>
                        <a:rPr lang="en-PH" sz="1400" b="1" dirty="0">
                          <a:effectLst/>
                        </a:rPr>
                        <a:t>+ 15% over P 685</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b"/>
                </a:tc>
                <a:tc>
                  <a:txBody>
                    <a:bodyPr/>
                    <a:lstStyle/>
                    <a:p>
                      <a:pPr algn="ctr">
                        <a:lnSpc>
                          <a:spcPct val="107000"/>
                        </a:lnSpc>
                        <a:spcAft>
                          <a:spcPts val="0"/>
                        </a:spcAft>
                      </a:pPr>
                      <a:r>
                        <a:rPr lang="en-PH" sz="1400" b="1" dirty="0">
                          <a:effectLst/>
                        </a:rPr>
                        <a:t>+ 20% over P 1,096</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b"/>
                </a:tc>
                <a:tc>
                  <a:txBody>
                    <a:bodyPr/>
                    <a:lstStyle/>
                    <a:p>
                      <a:pPr algn="ctr">
                        <a:lnSpc>
                          <a:spcPct val="107000"/>
                        </a:lnSpc>
                        <a:spcAft>
                          <a:spcPts val="0"/>
                        </a:spcAft>
                      </a:pPr>
                      <a:r>
                        <a:rPr lang="en-PH" sz="1400" b="1" dirty="0">
                          <a:effectLst/>
                        </a:rPr>
                        <a:t>+ 25% over P2,192</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b"/>
                </a:tc>
                <a:tc>
                  <a:txBody>
                    <a:bodyPr/>
                    <a:lstStyle/>
                    <a:p>
                      <a:pPr algn="ctr">
                        <a:lnSpc>
                          <a:spcPct val="107000"/>
                        </a:lnSpc>
                        <a:spcAft>
                          <a:spcPts val="0"/>
                        </a:spcAft>
                      </a:pPr>
                      <a:r>
                        <a:rPr lang="en-PH" sz="1400" b="1" dirty="0">
                          <a:effectLst/>
                        </a:rPr>
                        <a:t>+ 30% over P 5,479</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b"/>
                </a:tc>
                <a:tc>
                  <a:txBody>
                    <a:bodyPr/>
                    <a:lstStyle/>
                    <a:p>
                      <a:pPr algn="ctr">
                        <a:lnSpc>
                          <a:spcPct val="107000"/>
                        </a:lnSpc>
                        <a:spcAft>
                          <a:spcPts val="0"/>
                        </a:spcAft>
                      </a:pPr>
                      <a:r>
                        <a:rPr lang="en-PH" sz="1400" b="1" dirty="0">
                          <a:effectLst/>
                        </a:rPr>
                        <a:t>+ 35% over P 21,918</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b"/>
                </a:tc>
                <a:extLst>
                  <a:ext uri="{0D108BD9-81ED-4DB2-BD59-A6C34878D82A}">
                    <a16:rowId xmlns:a16="http://schemas.microsoft.com/office/drawing/2014/main" xmlns="" val="2718304741"/>
                  </a:ext>
                </a:extLst>
              </a:tr>
              <a:tr h="263853">
                <a:tc>
                  <a:txBody>
                    <a:bodyPr/>
                    <a:lstStyle/>
                    <a:p>
                      <a:pPr>
                        <a:lnSpc>
                          <a:spcPct val="107000"/>
                        </a:lnSpc>
                        <a:spcAft>
                          <a:spcPts val="0"/>
                        </a:spcAft>
                      </a:pPr>
                      <a:r>
                        <a:rPr lang="en-PH" sz="1400" b="1" dirty="0">
                          <a:effectLst/>
                        </a:rPr>
                        <a:t>WEEKLY</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1</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2</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3</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4</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5</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6</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extLst>
                  <a:ext uri="{0D108BD9-81ED-4DB2-BD59-A6C34878D82A}">
                    <a16:rowId xmlns:a16="http://schemas.microsoft.com/office/drawing/2014/main" xmlns="" val="2439634212"/>
                  </a:ext>
                </a:extLst>
              </a:tr>
              <a:tr h="456951">
                <a:tc>
                  <a:txBody>
                    <a:bodyPr/>
                    <a:lstStyle/>
                    <a:p>
                      <a:pPr>
                        <a:lnSpc>
                          <a:spcPct val="107000"/>
                        </a:lnSpc>
                        <a:spcAft>
                          <a:spcPts val="0"/>
                        </a:spcAft>
                      </a:pPr>
                      <a:r>
                        <a:rPr lang="en-PH" sz="1400" b="1" dirty="0">
                          <a:effectLst/>
                        </a:rPr>
                        <a:t>Compensation Range</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P 4,808 and below</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tc>
                <a:tc>
                  <a:txBody>
                    <a:bodyPr/>
                    <a:lstStyle/>
                    <a:p>
                      <a:pPr algn="ctr">
                        <a:lnSpc>
                          <a:spcPct val="107000"/>
                        </a:lnSpc>
                        <a:spcAft>
                          <a:spcPts val="0"/>
                        </a:spcAft>
                      </a:pPr>
                      <a:r>
                        <a:rPr lang="en-PH" sz="1400" b="1" dirty="0">
                          <a:effectLst/>
                        </a:rPr>
                        <a:t>P 4,808 – P 7,691</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tc>
                <a:tc>
                  <a:txBody>
                    <a:bodyPr/>
                    <a:lstStyle/>
                    <a:p>
                      <a:pPr algn="ctr">
                        <a:lnSpc>
                          <a:spcPct val="107000"/>
                        </a:lnSpc>
                        <a:spcAft>
                          <a:spcPts val="0"/>
                        </a:spcAft>
                      </a:pPr>
                      <a:r>
                        <a:rPr lang="en-PH" sz="1400" b="1" dirty="0">
                          <a:effectLst/>
                        </a:rPr>
                        <a:t>P 7,692 – P 15,384</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tc>
                <a:tc>
                  <a:txBody>
                    <a:bodyPr/>
                    <a:lstStyle/>
                    <a:p>
                      <a:pPr algn="ctr">
                        <a:lnSpc>
                          <a:spcPct val="107000"/>
                        </a:lnSpc>
                        <a:spcAft>
                          <a:spcPts val="0"/>
                        </a:spcAft>
                      </a:pPr>
                      <a:r>
                        <a:rPr lang="en-PH" sz="1400" b="1" dirty="0">
                          <a:effectLst/>
                        </a:rPr>
                        <a:t>P 15,385 – P 38,461</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tc>
                <a:tc>
                  <a:txBody>
                    <a:bodyPr/>
                    <a:lstStyle/>
                    <a:p>
                      <a:pPr algn="ctr">
                        <a:lnSpc>
                          <a:spcPct val="107000"/>
                        </a:lnSpc>
                        <a:spcAft>
                          <a:spcPts val="0"/>
                        </a:spcAft>
                      </a:pPr>
                      <a:r>
                        <a:rPr lang="en-PH" sz="1400" b="1" dirty="0">
                          <a:effectLst/>
                        </a:rPr>
                        <a:t>P 38,462 – P 153,845</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tc>
                <a:tc>
                  <a:txBody>
                    <a:bodyPr/>
                    <a:lstStyle/>
                    <a:p>
                      <a:pPr algn="ctr">
                        <a:lnSpc>
                          <a:spcPct val="107000"/>
                        </a:lnSpc>
                        <a:spcAft>
                          <a:spcPts val="0"/>
                        </a:spcAft>
                      </a:pPr>
                      <a:r>
                        <a:rPr lang="en-PH" sz="1400" b="1" dirty="0">
                          <a:effectLst/>
                        </a:rPr>
                        <a:t>P 153,846 and above</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tc>
                <a:extLst>
                  <a:ext uri="{0D108BD9-81ED-4DB2-BD59-A6C34878D82A}">
                    <a16:rowId xmlns:a16="http://schemas.microsoft.com/office/drawing/2014/main" xmlns="" val="180422546"/>
                  </a:ext>
                </a:extLst>
              </a:tr>
              <a:tr h="253701">
                <a:tc rowSpan="2">
                  <a:txBody>
                    <a:bodyPr/>
                    <a:lstStyle/>
                    <a:p>
                      <a:pPr>
                        <a:lnSpc>
                          <a:spcPct val="107000"/>
                        </a:lnSpc>
                        <a:spcAft>
                          <a:spcPts val="0"/>
                        </a:spcAft>
                      </a:pPr>
                      <a:r>
                        <a:rPr lang="en-PH" sz="1400" b="1" dirty="0">
                          <a:effectLst/>
                        </a:rPr>
                        <a:t>Prescribed Withholding Tax</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0.00</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0.00</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P 432.60</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P 1,971.20</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P 7,740.45</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P 42,355.65</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extLst>
                  <a:ext uri="{0D108BD9-81ED-4DB2-BD59-A6C34878D82A}">
                    <a16:rowId xmlns:a16="http://schemas.microsoft.com/office/drawing/2014/main" xmlns="" val="2258783287"/>
                  </a:ext>
                </a:extLst>
              </a:tr>
              <a:tr h="456951">
                <a:tc vMerge="1">
                  <a:txBody>
                    <a:bodyPr/>
                    <a:lstStyle/>
                    <a:p>
                      <a:endParaRPr lang="en-PH"/>
                    </a:p>
                  </a:txBody>
                  <a:tcPr/>
                </a:tc>
                <a:tc>
                  <a:txBody>
                    <a:bodyPr/>
                    <a:lstStyle/>
                    <a:p>
                      <a:pPr>
                        <a:lnSpc>
                          <a:spcPct val="107000"/>
                        </a:lnSpc>
                      </a:pP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b"/>
                </a:tc>
                <a:tc>
                  <a:txBody>
                    <a:bodyPr/>
                    <a:lstStyle/>
                    <a:p>
                      <a:pPr algn="ctr">
                        <a:lnSpc>
                          <a:spcPct val="107000"/>
                        </a:lnSpc>
                        <a:spcAft>
                          <a:spcPts val="0"/>
                        </a:spcAft>
                      </a:pPr>
                      <a:r>
                        <a:rPr lang="en-PH" sz="1400" b="1" dirty="0">
                          <a:effectLst/>
                        </a:rPr>
                        <a:t>+ 15% over P 4,808</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b"/>
                </a:tc>
                <a:tc>
                  <a:txBody>
                    <a:bodyPr/>
                    <a:lstStyle/>
                    <a:p>
                      <a:pPr algn="ctr">
                        <a:lnSpc>
                          <a:spcPct val="107000"/>
                        </a:lnSpc>
                        <a:spcAft>
                          <a:spcPts val="0"/>
                        </a:spcAft>
                      </a:pPr>
                      <a:r>
                        <a:rPr lang="en-PH" sz="1400" b="1" dirty="0">
                          <a:effectLst/>
                        </a:rPr>
                        <a:t>+ 20% over P 7,692</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b"/>
                </a:tc>
                <a:tc>
                  <a:txBody>
                    <a:bodyPr/>
                    <a:lstStyle/>
                    <a:p>
                      <a:pPr algn="ctr">
                        <a:lnSpc>
                          <a:spcPct val="107000"/>
                        </a:lnSpc>
                        <a:spcAft>
                          <a:spcPts val="0"/>
                        </a:spcAft>
                      </a:pPr>
                      <a:r>
                        <a:rPr lang="en-PH" sz="1400" b="1" dirty="0">
                          <a:effectLst/>
                        </a:rPr>
                        <a:t>+ 25% over P 15,385 </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b"/>
                </a:tc>
                <a:tc>
                  <a:txBody>
                    <a:bodyPr/>
                    <a:lstStyle/>
                    <a:p>
                      <a:pPr algn="ctr">
                        <a:lnSpc>
                          <a:spcPct val="107000"/>
                        </a:lnSpc>
                        <a:spcAft>
                          <a:spcPts val="0"/>
                        </a:spcAft>
                      </a:pPr>
                      <a:r>
                        <a:rPr lang="en-PH" sz="1400" b="1" dirty="0">
                          <a:effectLst/>
                        </a:rPr>
                        <a:t>+ 30% over P 38,462 </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b"/>
                </a:tc>
                <a:tc>
                  <a:txBody>
                    <a:bodyPr/>
                    <a:lstStyle/>
                    <a:p>
                      <a:pPr algn="ctr">
                        <a:lnSpc>
                          <a:spcPct val="107000"/>
                        </a:lnSpc>
                        <a:spcAft>
                          <a:spcPts val="0"/>
                        </a:spcAft>
                      </a:pPr>
                      <a:r>
                        <a:rPr lang="en-PH" sz="1400" b="1" dirty="0">
                          <a:effectLst/>
                        </a:rPr>
                        <a:t>+ 35% over P 153,846 </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b"/>
                </a:tc>
                <a:extLst>
                  <a:ext uri="{0D108BD9-81ED-4DB2-BD59-A6C34878D82A}">
                    <a16:rowId xmlns:a16="http://schemas.microsoft.com/office/drawing/2014/main" xmlns="" val="2556478475"/>
                  </a:ext>
                </a:extLst>
              </a:tr>
              <a:tr h="263853">
                <a:tc>
                  <a:txBody>
                    <a:bodyPr/>
                    <a:lstStyle/>
                    <a:p>
                      <a:pPr>
                        <a:lnSpc>
                          <a:spcPct val="107000"/>
                        </a:lnSpc>
                        <a:spcAft>
                          <a:spcPts val="0"/>
                        </a:spcAft>
                      </a:pPr>
                      <a:r>
                        <a:rPr lang="en-PH" sz="1400" b="1" dirty="0">
                          <a:effectLst/>
                        </a:rPr>
                        <a:t>SEMI-MONTHLY</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1</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2</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3</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4</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5</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6</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extLst>
                  <a:ext uri="{0D108BD9-81ED-4DB2-BD59-A6C34878D82A}">
                    <a16:rowId xmlns:a16="http://schemas.microsoft.com/office/drawing/2014/main" xmlns="" val="2575842131"/>
                  </a:ext>
                </a:extLst>
              </a:tr>
              <a:tr h="456951">
                <a:tc>
                  <a:txBody>
                    <a:bodyPr/>
                    <a:lstStyle/>
                    <a:p>
                      <a:pPr>
                        <a:lnSpc>
                          <a:spcPct val="107000"/>
                        </a:lnSpc>
                        <a:spcAft>
                          <a:spcPts val="0"/>
                        </a:spcAft>
                      </a:pPr>
                      <a:r>
                        <a:rPr lang="en-PH" sz="1400" b="1" dirty="0">
                          <a:effectLst/>
                        </a:rPr>
                        <a:t>Compensation Range</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P 10,417 and below</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tc>
                <a:tc>
                  <a:txBody>
                    <a:bodyPr/>
                    <a:lstStyle/>
                    <a:p>
                      <a:pPr algn="ctr">
                        <a:lnSpc>
                          <a:spcPct val="107000"/>
                        </a:lnSpc>
                        <a:spcAft>
                          <a:spcPts val="0"/>
                        </a:spcAft>
                      </a:pPr>
                      <a:r>
                        <a:rPr lang="en-PH" sz="1400" b="1" dirty="0">
                          <a:effectLst/>
                        </a:rPr>
                        <a:t>P 10,417 – P 16,666</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tc>
                <a:tc>
                  <a:txBody>
                    <a:bodyPr/>
                    <a:lstStyle/>
                    <a:p>
                      <a:pPr algn="ctr">
                        <a:lnSpc>
                          <a:spcPct val="107000"/>
                        </a:lnSpc>
                        <a:spcAft>
                          <a:spcPts val="0"/>
                        </a:spcAft>
                      </a:pPr>
                      <a:r>
                        <a:rPr lang="en-PH" sz="1400" b="1" dirty="0">
                          <a:effectLst/>
                        </a:rPr>
                        <a:t>P 16,667 – P 33,332</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tc>
                <a:tc>
                  <a:txBody>
                    <a:bodyPr/>
                    <a:lstStyle/>
                    <a:p>
                      <a:pPr algn="ctr">
                        <a:lnSpc>
                          <a:spcPct val="107000"/>
                        </a:lnSpc>
                        <a:spcAft>
                          <a:spcPts val="0"/>
                        </a:spcAft>
                      </a:pPr>
                      <a:r>
                        <a:rPr lang="en-PH" sz="1400" b="1" dirty="0">
                          <a:effectLst/>
                        </a:rPr>
                        <a:t>P 33,333 – P 83,332</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tc>
                <a:tc>
                  <a:txBody>
                    <a:bodyPr/>
                    <a:lstStyle/>
                    <a:p>
                      <a:pPr algn="ctr">
                        <a:lnSpc>
                          <a:spcPct val="107000"/>
                        </a:lnSpc>
                        <a:spcAft>
                          <a:spcPts val="0"/>
                        </a:spcAft>
                      </a:pPr>
                      <a:r>
                        <a:rPr lang="en-PH" sz="1400" b="1" dirty="0">
                          <a:effectLst/>
                        </a:rPr>
                        <a:t>P 83,333 – P 333,332</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tc>
                <a:tc>
                  <a:txBody>
                    <a:bodyPr/>
                    <a:lstStyle/>
                    <a:p>
                      <a:pPr algn="ctr">
                        <a:lnSpc>
                          <a:spcPct val="107000"/>
                        </a:lnSpc>
                        <a:spcAft>
                          <a:spcPts val="0"/>
                        </a:spcAft>
                      </a:pPr>
                      <a:r>
                        <a:rPr lang="en-PH" sz="1400" b="1" dirty="0">
                          <a:effectLst/>
                        </a:rPr>
                        <a:t>P 333,333 and above</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tc>
                <a:extLst>
                  <a:ext uri="{0D108BD9-81ED-4DB2-BD59-A6C34878D82A}">
                    <a16:rowId xmlns:a16="http://schemas.microsoft.com/office/drawing/2014/main" xmlns="" val="685295902"/>
                  </a:ext>
                </a:extLst>
              </a:tr>
              <a:tr h="253701">
                <a:tc rowSpan="2">
                  <a:txBody>
                    <a:bodyPr/>
                    <a:lstStyle/>
                    <a:p>
                      <a:pPr>
                        <a:lnSpc>
                          <a:spcPct val="107000"/>
                        </a:lnSpc>
                        <a:spcAft>
                          <a:spcPts val="0"/>
                        </a:spcAft>
                      </a:pPr>
                      <a:r>
                        <a:rPr lang="en-PH" sz="1400" b="1" dirty="0">
                          <a:effectLst/>
                        </a:rPr>
                        <a:t>Prescribed Withholding Tax</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0.00</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0.00</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P 937.50</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P 4,270.70</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P 16,770.70</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P 91,770.70</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extLst>
                  <a:ext uri="{0D108BD9-81ED-4DB2-BD59-A6C34878D82A}">
                    <a16:rowId xmlns:a16="http://schemas.microsoft.com/office/drawing/2014/main" xmlns="" val="1012804161"/>
                  </a:ext>
                </a:extLst>
              </a:tr>
              <a:tr h="456951">
                <a:tc vMerge="1">
                  <a:txBody>
                    <a:bodyPr/>
                    <a:lstStyle/>
                    <a:p>
                      <a:endParaRPr lang="en-PH"/>
                    </a:p>
                  </a:txBody>
                  <a:tcPr/>
                </a:tc>
                <a:tc>
                  <a:txBody>
                    <a:bodyPr/>
                    <a:lstStyle/>
                    <a:p>
                      <a:pPr>
                        <a:lnSpc>
                          <a:spcPct val="107000"/>
                        </a:lnSpc>
                      </a:pP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b"/>
                </a:tc>
                <a:tc>
                  <a:txBody>
                    <a:bodyPr/>
                    <a:lstStyle/>
                    <a:p>
                      <a:pPr algn="ctr">
                        <a:lnSpc>
                          <a:spcPct val="107000"/>
                        </a:lnSpc>
                        <a:spcAft>
                          <a:spcPts val="0"/>
                        </a:spcAft>
                      </a:pPr>
                      <a:r>
                        <a:rPr lang="en-PH" sz="1400" b="1" dirty="0">
                          <a:effectLst/>
                        </a:rPr>
                        <a:t>+ 15% over P 10,417 </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b"/>
                </a:tc>
                <a:tc>
                  <a:txBody>
                    <a:bodyPr/>
                    <a:lstStyle/>
                    <a:p>
                      <a:pPr algn="ctr">
                        <a:lnSpc>
                          <a:spcPct val="107000"/>
                        </a:lnSpc>
                        <a:spcAft>
                          <a:spcPts val="0"/>
                        </a:spcAft>
                      </a:pPr>
                      <a:r>
                        <a:rPr lang="en-PH" sz="1400" b="1" dirty="0">
                          <a:effectLst/>
                        </a:rPr>
                        <a:t>+ 20% over P 16,667 </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b"/>
                </a:tc>
                <a:tc>
                  <a:txBody>
                    <a:bodyPr/>
                    <a:lstStyle/>
                    <a:p>
                      <a:pPr algn="ctr">
                        <a:lnSpc>
                          <a:spcPct val="107000"/>
                        </a:lnSpc>
                        <a:spcAft>
                          <a:spcPts val="0"/>
                        </a:spcAft>
                      </a:pPr>
                      <a:r>
                        <a:rPr lang="en-PH" sz="1400" b="1" dirty="0">
                          <a:effectLst/>
                        </a:rPr>
                        <a:t>+ 25% over P 33,333 </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b"/>
                </a:tc>
                <a:tc>
                  <a:txBody>
                    <a:bodyPr/>
                    <a:lstStyle/>
                    <a:p>
                      <a:pPr algn="ctr">
                        <a:lnSpc>
                          <a:spcPct val="107000"/>
                        </a:lnSpc>
                        <a:spcAft>
                          <a:spcPts val="0"/>
                        </a:spcAft>
                      </a:pPr>
                      <a:r>
                        <a:rPr lang="en-PH" sz="1400" b="1" dirty="0">
                          <a:effectLst/>
                        </a:rPr>
                        <a:t>+ 30% over P 83,333</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b"/>
                </a:tc>
                <a:tc>
                  <a:txBody>
                    <a:bodyPr/>
                    <a:lstStyle/>
                    <a:p>
                      <a:pPr algn="ctr">
                        <a:lnSpc>
                          <a:spcPct val="107000"/>
                        </a:lnSpc>
                        <a:spcAft>
                          <a:spcPts val="0"/>
                        </a:spcAft>
                      </a:pPr>
                      <a:r>
                        <a:rPr lang="en-PH" sz="1400" b="1" dirty="0">
                          <a:effectLst/>
                        </a:rPr>
                        <a:t>+ 35% over P 333,333 </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b"/>
                </a:tc>
                <a:extLst>
                  <a:ext uri="{0D108BD9-81ED-4DB2-BD59-A6C34878D82A}">
                    <a16:rowId xmlns:a16="http://schemas.microsoft.com/office/drawing/2014/main" xmlns="" val="3912252103"/>
                  </a:ext>
                </a:extLst>
              </a:tr>
              <a:tr h="263853">
                <a:tc>
                  <a:txBody>
                    <a:bodyPr/>
                    <a:lstStyle/>
                    <a:p>
                      <a:pPr>
                        <a:lnSpc>
                          <a:spcPct val="107000"/>
                        </a:lnSpc>
                        <a:spcAft>
                          <a:spcPts val="0"/>
                        </a:spcAft>
                      </a:pPr>
                      <a:r>
                        <a:rPr lang="en-PH" sz="1400" b="1" dirty="0">
                          <a:effectLst/>
                        </a:rPr>
                        <a:t>MONTHLY</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1</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2</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3</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4</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5</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6</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extLst>
                  <a:ext uri="{0D108BD9-81ED-4DB2-BD59-A6C34878D82A}">
                    <a16:rowId xmlns:a16="http://schemas.microsoft.com/office/drawing/2014/main" xmlns="" val="3281498516"/>
                  </a:ext>
                </a:extLst>
              </a:tr>
              <a:tr h="456951">
                <a:tc>
                  <a:txBody>
                    <a:bodyPr/>
                    <a:lstStyle/>
                    <a:p>
                      <a:pPr>
                        <a:lnSpc>
                          <a:spcPct val="107000"/>
                        </a:lnSpc>
                        <a:spcAft>
                          <a:spcPts val="0"/>
                        </a:spcAft>
                      </a:pPr>
                      <a:r>
                        <a:rPr lang="en-PH" sz="1400" b="1" dirty="0">
                          <a:effectLst/>
                        </a:rPr>
                        <a:t>Compensation Range</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P 20,833 and below</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tc>
                <a:tc>
                  <a:txBody>
                    <a:bodyPr/>
                    <a:lstStyle/>
                    <a:p>
                      <a:pPr algn="ctr">
                        <a:lnSpc>
                          <a:spcPct val="107000"/>
                        </a:lnSpc>
                        <a:spcAft>
                          <a:spcPts val="0"/>
                        </a:spcAft>
                      </a:pPr>
                      <a:r>
                        <a:rPr lang="en-PH" sz="1400" b="1" dirty="0">
                          <a:effectLst/>
                        </a:rPr>
                        <a:t>P 20,833 – P 33,332</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tc>
                <a:tc>
                  <a:txBody>
                    <a:bodyPr/>
                    <a:lstStyle/>
                    <a:p>
                      <a:pPr algn="ctr">
                        <a:lnSpc>
                          <a:spcPct val="107000"/>
                        </a:lnSpc>
                        <a:spcAft>
                          <a:spcPts val="0"/>
                        </a:spcAft>
                      </a:pPr>
                      <a:r>
                        <a:rPr lang="en-PH" sz="1400" b="1" dirty="0">
                          <a:effectLst/>
                        </a:rPr>
                        <a:t>P 33,333 – P66,666</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tc>
                <a:tc>
                  <a:txBody>
                    <a:bodyPr/>
                    <a:lstStyle/>
                    <a:p>
                      <a:pPr algn="ctr">
                        <a:lnSpc>
                          <a:spcPct val="107000"/>
                        </a:lnSpc>
                        <a:spcAft>
                          <a:spcPts val="0"/>
                        </a:spcAft>
                      </a:pPr>
                      <a:r>
                        <a:rPr lang="en-PH" sz="1400" b="1" dirty="0">
                          <a:effectLst/>
                        </a:rPr>
                        <a:t>P 66,667 – P 166,666</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tc>
                <a:tc>
                  <a:txBody>
                    <a:bodyPr/>
                    <a:lstStyle/>
                    <a:p>
                      <a:pPr algn="ctr">
                        <a:lnSpc>
                          <a:spcPct val="107000"/>
                        </a:lnSpc>
                        <a:spcAft>
                          <a:spcPts val="0"/>
                        </a:spcAft>
                      </a:pPr>
                      <a:r>
                        <a:rPr lang="en-PH" sz="1400" b="1" dirty="0">
                          <a:effectLst/>
                        </a:rPr>
                        <a:t>P 166,667 – P666,666</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tc>
                <a:tc>
                  <a:txBody>
                    <a:bodyPr/>
                    <a:lstStyle/>
                    <a:p>
                      <a:pPr algn="ctr">
                        <a:lnSpc>
                          <a:spcPct val="107000"/>
                        </a:lnSpc>
                        <a:spcAft>
                          <a:spcPts val="0"/>
                        </a:spcAft>
                      </a:pPr>
                      <a:r>
                        <a:rPr lang="en-PH" sz="1400" b="1" dirty="0">
                          <a:effectLst/>
                        </a:rPr>
                        <a:t>P 666,667 and above</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tc>
                <a:extLst>
                  <a:ext uri="{0D108BD9-81ED-4DB2-BD59-A6C34878D82A}">
                    <a16:rowId xmlns:a16="http://schemas.microsoft.com/office/drawing/2014/main" xmlns="" val="2912140321"/>
                  </a:ext>
                </a:extLst>
              </a:tr>
              <a:tr h="253701">
                <a:tc rowSpan="2">
                  <a:txBody>
                    <a:bodyPr/>
                    <a:lstStyle/>
                    <a:p>
                      <a:pPr>
                        <a:lnSpc>
                          <a:spcPct val="107000"/>
                        </a:lnSpc>
                        <a:spcAft>
                          <a:spcPts val="0"/>
                        </a:spcAft>
                      </a:pPr>
                      <a:r>
                        <a:rPr lang="en-PH" sz="1400" b="1" dirty="0">
                          <a:effectLst/>
                        </a:rPr>
                        <a:t>Prescribed Withholding Tax</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0.00</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0.00</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P 1,875.00</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P 8,541.80</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P 33,541.80</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tc>
                  <a:txBody>
                    <a:bodyPr/>
                    <a:lstStyle/>
                    <a:p>
                      <a:pPr algn="ctr">
                        <a:lnSpc>
                          <a:spcPct val="107000"/>
                        </a:lnSpc>
                        <a:spcAft>
                          <a:spcPts val="0"/>
                        </a:spcAft>
                      </a:pPr>
                      <a:r>
                        <a:rPr lang="en-PH" sz="1400" b="1" dirty="0">
                          <a:effectLst/>
                        </a:rPr>
                        <a:t>P 183,541.80</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ctr"/>
                </a:tc>
                <a:extLst>
                  <a:ext uri="{0D108BD9-81ED-4DB2-BD59-A6C34878D82A}">
                    <a16:rowId xmlns:a16="http://schemas.microsoft.com/office/drawing/2014/main" xmlns="" val="919062511"/>
                  </a:ext>
                </a:extLst>
              </a:tr>
              <a:tr h="456951">
                <a:tc vMerge="1">
                  <a:txBody>
                    <a:bodyPr/>
                    <a:lstStyle/>
                    <a:p>
                      <a:endParaRPr lang="en-PH"/>
                    </a:p>
                  </a:txBody>
                  <a:tcPr/>
                </a:tc>
                <a:tc>
                  <a:txBody>
                    <a:bodyPr/>
                    <a:lstStyle/>
                    <a:p>
                      <a:pPr algn="ctr">
                        <a:lnSpc>
                          <a:spcPct val="107000"/>
                        </a:lnSpc>
                        <a:spcAft>
                          <a:spcPts val="0"/>
                        </a:spcAft>
                      </a:pPr>
                      <a:r>
                        <a:rPr lang="en-PH" sz="1400" b="1" dirty="0">
                          <a:effectLst/>
                        </a:rPr>
                        <a:t> </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b"/>
                </a:tc>
                <a:tc>
                  <a:txBody>
                    <a:bodyPr/>
                    <a:lstStyle/>
                    <a:p>
                      <a:pPr algn="ctr">
                        <a:lnSpc>
                          <a:spcPct val="107000"/>
                        </a:lnSpc>
                        <a:spcAft>
                          <a:spcPts val="0"/>
                        </a:spcAft>
                      </a:pPr>
                      <a:r>
                        <a:rPr lang="en-PH" sz="1400" b="1" dirty="0">
                          <a:effectLst/>
                        </a:rPr>
                        <a:t>+ 15% over P 20,833 </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b"/>
                </a:tc>
                <a:tc>
                  <a:txBody>
                    <a:bodyPr/>
                    <a:lstStyle/>
                    <a:p>
                      <a:pPr algn="ctr">
                        <a:lnSpc>
                          <a:spcPct val="107000"/>
                        </a:lnSpc>
                        <a:spcAft>
                          <a:spcPts val="0"/>
                        </a:spcAft>
                      </a:pPr>
                      <a:r>
                        <a:rPr lang="en-PH" sz="1400" b="1" dirty="0">
                          <a:effectLst/>
                        </a:rPr>
                        <a:t>+ 20% over P 33,333 </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b"/>
                </a:tc>
                <a:tc>
                  <a:txBody>
                    <a:bodyPr/>
                    <a:lstStyle/>
                    <a:p>
                      <a:pPr algn="ctr">
                        <a:lnSpc>
                          <a:spcPct val="107000"/>
                        </a:lnSpc>
                        <a:spcAft>
                          <a:spcPts val="0"/>
                        </a:spcAft>
                      </a:pPr>
                      <a:r>
                        <a:rPr lang="en-PH" sz="1400" b="1" dirty="0">
                          <a:effectLst/>
                        </a:rPr>
                        <a:t>+ 25% over P 66,667 </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b"/>
                </a:tc>
                <a:tc>
                  <a:txBody>
                    <a:bodyPr/>
                    <a:lstStyle/>
                    <a:p>
                      <a:pPr algn="ctr">
                        <a:lnSpc>
                          <a:spcPct val="107000"/>
                        </a:lnSpc>
                        <a:spcAft>
                          <a:spcPts val="0"/>
                        </a:spcAft>
                      </a:pPr>
                      <a:r>
                        <a:rPr lang="en-PH" sz="1400" b="1" dirty="0">
                          <a:effectLst/>
                        </a:rPr>
                        <a:t>+ 30% over P 166,667 </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b"/>
                </a:tc>
                <a:tc>
                  <a:txBody>
                    <a:bodyPr/>
                    <a:lstStyle/>
                    <a:p>
                      <a:pPr algn="ctr">
                        <a:lnSpc>
                          <a:spcPct val="107000"/>
                        </a:lnSpc>
                        <a:spcAft>
                          <a:spcPts val="0"/>
                        </a:spcAft>
                      </a:pPr>
                      <a:r>
                        <a:rPr lang="en-PH" sz="1400" b="1" dirty="0">
                          <a:effectLst/>
                        </a:rPr>
                        <a:t>+ 35% over P 666,667 </a:t>
                      </a:r>
                      <a:endParaRPr lang="en-PH" sz="1400" b="1" dirty="0">
                        <a:effectLst/>
                        <a:latin typeface="Roboto" panose="020B0604020202020204" charset="0"/>
                        <a:ea typeface="Roboto" panose="020B0604020202020204" charset="0"/>
                        <a:cs typeface="Times New Roman" panose="02020603050405020304" pitchFamily="18" charset="0"/>
                      </a:endParaRPr>
                    </a:p>
                  </a:txBody>
                  <a:tcPr marL="50989" marR="50989" marT="0" marB="0" anchor="b"/>
                </a:tc>
                <a:extLst>
                  <a:ext uri="{0D108BD9-81ED-4DB2-BD59-A6C34878D82A}">
                    <a16:rowId xmlns:a16="http://schemas.microsoft.com/office/drawing/2014/main" xmlns="" val="2243330885"/>
                  </a:ext>
                </a:extLst>
              </a:tr>
            </a:tbl>
          </a:graphicData>
        </a:graphic>
      </p:graphicFrame>
      <p:sp>
        <p:nvSpPr>
          <p:cNvPr id="3" name="Slide Number Placeholder 2"/>
          <p:cNvSpPr>
            <a:spLocks noGrp="1"/>
          </p:cNvSpPr>
          <p:nvPr>
            <p:ph type="sldNum" sz="quarter" idx="12"/>
          </p:nvPr>
        </p:nvSpPr>
        <p:spPr/>
        <p:txBody>
          <a:bodyPr/>
          <a:lstStyle/>
          <a:p>
            <a:fld id="{CC19824D-3DE4-4993-9CE3-20E64F22A652}" type="slidenum">
              <a:rPr lang="en-PH" smtClean="0"/>
              <a:pPr/>
              <a:t>55</a:t>
            </a:fld>
            <a:endParaRPr lang="en-PH" dirty="0"/>
          </a:p>
        </p:txBody>
      </p:sp>
      <p:sp>
        <p:nvSpPr>
          <p:cNvPr id="6" name="Title 1"/>
          <p:cNvSpPr txBox="1">
            <a:spLocks/>
          </p:cNvSpPr>
          <p:nvPr/>
        </p:nvSpPr>
        <p:spPr>
          <a:xfrm>
            <a:off x="796584" y="8998"/>
            <a:ext cx="10837885" cy="773842"/>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3200" kern="0" dirty="0" smtClean="0">
                <a:solidFill>
                  <a:srgbClr val="000066"/>
                </a:solidFill>
                <a:latin typeface="Roboto" panose="020B0604020202020204" charset="0"/>
                <a:ea typeface="Roboto" panose="020B0604020202020204" charset="0"/>
              </a:rPr>
              <a:t>Withholding Tax Table (Starting Jan. 1, 2023) </a:t>
            </a:r>
            <a:endParaRPr lang="en-PH" sz="3200" kern="0" dirty="0">
              <a:solidFill>
                <a:srgbClr val="000066"/>
              </a:solidFill>
              <a:latin typeface="Roboto" panose="020B0604020202020204" charset="0"/>
              <a:ea typeface="Roboto" panose="020B0604020202020204" charset="0"/>
            </a:endParaRPr>
          </a:p>
        </p:txBody>
      </p:sp>
    </p:spTree>
    <p:extLst>
      <p:ext uri="{BB962C8B-B14F-4D97-AF65-F5344CB8AC3E}">
        <p14:creationId xmlns:p14="http://schemas.microsoft.com/office/powerpoint/2010/main" xmlns="" val="12158873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1694020"/>
            <a:ext cx="2672208" cy="3652680"/>
          </a:xfrm>
        </p:spPr>
        <p:txBody>
          <a:bodyPr/>
          <a:lstStyle/>
          <a:p>
            <a:r>
              <a:rPr lang="en" sz="2800" dirty="0"/>
              <a:t>Sec. </a:t>
            </a:r>
            <a:r>
              <a:rPr lang="en" sz="2800" dirty="0" smtClean="0"/>
              <a:t>2.79  </a:t>
            </a:r>
            <a:r>
              <a:rPr lang="en-US" sz="2800" dirty="0"/>
              <a:t>Income Tax Collected at Source on Compensation Income</a:t>
            </a:r>
            <a:br>
              <a:rPr lang="en-US" sz="2800" dirty="0"/>
            </a:br>
            <a:endParaRPr lang="en" sz="2800" dirty="0"/>
          </a:p>
        </p:txBody>
      </p:sp>
      <p:sp>
        <p:nvSpPr>
          <p:cNvPr id="3" name="Slide Number Placeholder 2"/>
          <p:cNvSpPr>
            <a:spLocks noGrp="1"/>
          </p:cNvSpPr>
          <p:nvPr>
            <p:ph type="sldNum" idx="12"/>
          </p:nvPr>
        </p:nvSpPr>
        <p:spPr/>
        <p:txBody>
          <a:bodyPr/>
          <a:lstStyle/>
          <a:p>
            <a:fld id="{00000000-1234-1234-1234-123412341234}" type="slidenum">
              <a:rPr lang="en" smtClean="0"/>
              <a:pPr/>
              <a:t>56</a:t>
            </a:fld>
            <a:endParaRPr lang="en"/>
          </a:p>
        </p:txBody>
      </p:sp>
      <p:sp>
        <p:nvSpPr>
          <p:cNvPr id="5" name="Title 1"/>
          <p:cNvSpPr txBox="1">
            <a:spLocks/>
          </p:cNvSpPr>
          <p:nvPr/>
        </p:nvSpPr>
        <p:spPr>
          <a:xfrm>
            <a:off x="2968469" y="315722"/>
            <a:ext cx="9093543" cy="942975"/>
          </a:xfrm>
          <a:prstGeom prst="rect">
            <a:avLst/>
          </a:prstGeom>
          <a:noFill/>
          <a:ln>
            <a:noFill/>
          </a:ln>
        </p:spPr>
        <p:txBody>
          <a:bodyPr lIns="91425" tIns="91425" rIns="91425" bIns="91425" anchor="t" anchorCtr="0"/>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3200" kern="0" dirty="0" smtClean="0">
                <a:solidFill>
                  <a:srgbClr val="FF0000"/>
                </a:solidFill>
                <a:latin typeface="Roboto" panose="020B0604020202020204" charset="0"/>
                <a:ea typeface="Roboto" panose="020B0604020202020204" charset="0"/>
              </a:rPr>
              <a:t>Illustration</a:t>
            </a:r>
            <a:endParaRPr lang="en-PH" sz="3200" kern="0" dirty="0">
              <a:solidFill>
                <a:srgbClr val="FF0000"/>
              </a:solidFill>
              <a:latin typeface="Roboto" panose="020B0604020202020204" charset="0"/>
              <a:ea typeface="Roboto" panose="020B0604020202020204" charset="0"/>
            </a:endParaRPr>
          </a:p>
        </p:txBody>
      </p:sp>
      <p:sp>
        <p:nvSpPr>
          <p:cNvPr id="7" name="Content Placeholder 2"/>
          <p:cNvSpPr txBox="1">
            <a:spLocks/>
          </p:cNvSpPr>
          <p:nvPr/>
        </p:nvSpPr>
        <p:spPr>
          <a:xfrm>
            <a:off x="3099608" y="947058"/>
            <a:ext cx="8505204" cy="5279240"/>
          </a:xfrm>
          <a:prstGeom prst="rect">
            <a:avLst/>
          </a:prstGeom>
        </p:spPr>
        <p:txBody>
          <a:bodyPr>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a:lstStyle>
          <a:p>
            <a:pPr algn="just"/>
            <a:r>
              <a:rPr lang="en-PH" sz="2300" kern="0" dirty="0" smtClean="0">
                <a:latin typeface="Roboto" panose="020B0604020202020204" charset="0"/>
                <a:ea typeface="Roboto" panose="020B0604020202020204" charset="0"/>
              </a:rPr>
              <a:t>Ms. Lyn, an employee of MAG Corp. is receiving regular monthly compensation in the amount of ₱165,000, net of mandatory contributions, with supplemental compensation in the amount of ₱5,000 for the month. </a:t>
            </a:r>
          </a:p>
          <a:p>
            <a:pPr algn="just"/>
            <a:r>
              <a:rPr lang="en-PH" sz="2300" kern="0" dirty="0" smtClean="0">
                <a:solidFill>
                  <a:srgbClr val="FF0000"/>
                </a:solidFill>
                <a:latin typeface="Roboto" panose="020B0604020202020204" charset="0"/>
                <a:ea typeface="Roboto" panose="020B0604020202020204" charset="0"/>
              </a:rPr>
              <a:t>Computation: </a:t>
            </a:r>
          </a:p>
          <a:p>
            <a:pPr algn="just">
              <a:spcBef>
                <a:spcPts val="600"/>
              </a:spcBef>
              <a:spcAft>
                <a:spcPts val="600"/>
              </a:spcAft>
            </a:pPr>
            <a:r>
              <a:rPr lang="en-PH" sz="2300" kern="0" dirty="0" smtClean="0">
                <a:latin typeface="Roboto" panose="020B0604020202020204" charset="0"/>
                <a:ea typeface="Roboto" panose="020B0604020202020204" charset="0"/>
              </a:rPr>
              <a:t>By using the monthly withholding tax table, the withholding tax beginning January 2018 is computed by referring to compensation range under column 4 which shows a predetermined tax of ₱10,833.33 on ₱66,667 plus 30% of the excess of Compensation Range (Minimum) amounting to ₱103,833 (₱165,000.00 – ₱ 66,667.00 + ₱5,000), which is ₱30,999.90. As such, the withholding tax to be withheld by the employer shall be ₱43,659.89. </a:t>
            </a:r>
          </a:p>
          <a:p>
            <a:pPr algn="just"/>
            <a:r>
              <a:rPr lang="en-PH" sz="2300" kern="0" dirty="0" smtClean="0">
                <a:solidFill>
                  <a:srgbClr val="FF0000"/>
                </a:solidFill>
                <a:latin typeface="Roboto" panose="020B0604020202020204" charset="0"/>
                <a:ea typeface="Roboto" panose="020B0604020202020204" charset="0"/>
              </a:rPr>
              <a:t>Compute for the amount to be withheld.</a:t>
            </a:r>
            <a:endParaRPr lang="en-PH" sz="2300" kern="0" dirty="0">
              <a:solidFill>
                <a:srgbClr val="FF0000"/>
              </a:solidFill>
              <a:latin typeface="Roboto" panose="020B0604020202020204" charset="0"/>
              <a:ea typeface="Roboto" panose="020B0604020202020204" charset="0"/>
            </a:endParaRPr>
          </a:p>
        </p:txBody>
      </p:sp>
    </p:spTree>
    <p:extLst>
      <p:ext uri="{BB962C8B-B14F-4D97-AF65-F5344CB8AC3E}">
        <p14:creationId xmlns:p14="http://schemas.microsoft.com/office/powerpoint/2010/main" xmlns="" val="106329555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8872" y="1204024"/>
            <a:ext cx="10617102" cy="5061473"/>
          </a:xfrm>
        </p:spPr>
        <p:txBody>
          <a:bodyPr>
            <a:normAutofit/>
          </a:bodyPr>
          <a:lstStyle/>
          <a:p>
            <a:pPr>
              <a:lnSpc>
                <a:spcPct val="100000"/>
              </a:lnSpc>
              <a:spcBef>
                <a:spcPts val="0"/>
              </a:spcBef>
              <a:spcAft>
                <a:spcPts val="0"/>
              </a:spcAft>
              <a:buNone/>
            </a:pPr>
            <a:r>
              <a:rPr lang="en-PH" sz="2800" dirty="0"/>
              <a:t>Total taxable compensation 			     	</a:t>
            </a:r>
            <a:r>
              <a:rPr lang="en-PH" sz="2800" dirty="0" smtClean="0"/>
              <a:t>   ₱  </a:t>
            </a:r>
            <a:r>
              <a:rPr lang="en-PH" sz="2800" dirty="0"/>
              <a:t>165,000.00 </a:t>
            </a:r>
          </a:p>
          <a:p>
            <a:pPr>
              <a:lnSpc>
                <a:spcPct val="100000"/>
              </a:lnSpc>
              <a:spcBef>
                <a:spcPts val="0"/>
              </a:spcBef>
              <a:spcAft>
                <a:spcPts val="0"/>
              </a:spcAft>
              <a:buNone/>
            </a:pPr>
            <a:r>
              <a:rPr lang="en-PH" sz="2800" i="1" dirty="0"/>
              <a:t>Less: </a:t>
            </a:r>
            <a:r>
              <a:rPr lang="en-PH" sz="2800" dirty="0"/>
              <a:t>Compensation Range (Minimum) 	       	  </a:t>
            </a:r>
            <a:r>
              <a:rPr lang="en-PH" sz="2800" dirty="0" smtClean="0"/>
              <a:t>   </a:t>
            </a:r>
            <a:r>
              <a:rPr lang="en-PH" sz="2800" u="sng" dirty="0" smtClean="0"/>
              <a:t>     </a:t>
            </a:r>
            <a:r>
              <a:rPr lang="en-PH" sz="2800" u="sng" dirty="0"/>
              <a:t>66,667.00 </a:t>
            </a:r>
          </a:p>
          <a:p>
            <a:pPr>
              <a:lnSpc>
                <a:spcPct val="100000"/>
              </a:lnSpc>
              <a:spcBef>
                <a:spcPts val="0"/>
              </a:spcBef>
              <a:spcAft>
                <a:spcPts val="0"/>
              </a:spcAft>
              <a:buNone/>
            </a:pPr>
            <a:r>
              <a:rPr lang="en-PH" sz="2800" dirty="0"/>
              <a:t>Excess 						     	</a:t>
            </a:r>
            <a:r>
              <a:rPr lang="en-PH" sz="2800" dirty="0" smtClean="0"/>
              <a:t>    ₱    </a:t>
            </a:r>
            <a:r>
              <a:rPr lang="en-PH" sz="2800" dirty="0"/>
              <a:t>98,333.00 </a:t>
            </a:r>
          </a:p>
          <a:p>
            <a:pPr>
              <a:lnSpc>
                <a:spcPct val="100000"/>
              </a:lnSpc>
              <a:spcBef>
                <a:spcPts val="0"/>
              </a:spcBef>
              <a:spcAft>
                <a:spcPts val="0"/>
              </a:spcAft>
              <a:buNone/>
            </a:pPr>
            <a:r>
              <a:rPr lang="en-PH" sz="2800" i="1" dirty="0"/>
              <a:t>Add: </a:t>
            </a:r>
            <a:r>
              <a:rPr lang="en-PH" sz="2800" dirty="0"/>
              <a:t>Supplemental Compensation 	       	 </a:t>
            </a:r>
            <a:r>
              <a:rPr lang="en-PH" sz="2800" dirty="0" smtClean="0"/>
              <a:t>    </a:t>
            </a:r>
            <a:r>
              <a:rPr lang="en-PH" sz="2800" u="sng" dirty="0" smtClean="0"/>
              <a:t>        </a:t>
            </a:r>
            <a:r>
              <a:rPr lang="en-PH" sz="2800" u="sng" dirty="0"/>
              <a:t>5,000.00 </a:t>
            </a:r>
          </a:p>
          <a:p>
            <a:pPr>
              <a:lnSpc>
                <a:spcPct val="100000"/>
              </a:lnSpc>
              <a:spcBef>
                <a:spcPts val="0"/>
              </a:spcBef>
              <a:spcAft>
                <a:spcPts val="0"/>
              </a:spcAft>
              <a:buNone/>
            </a:pPr>
            <a:r>
              <a:rPr lang="en-PH" sz="2800" dirty="0"/>
              <a:t>Total 							 </a:t>
            </a:r>
            <a:r>
              <a:rPr lang="en-PH" sz="2800" dirty="0" smtClean="0"/>
              <a:t>             </a:t>
            </a:r>
            <a:r>
              <a:rPr lang="en-PH" sz="2800" b="1" u="sng" dirty="0" smtClean="0"/>
              <a:t>₱  </a:t>
            </a:r>
            <a:r>
              <a:rPr lang="en-PH" sz="2800" b="1" u="sng" dirty="0"/>
              <a:t>103,333.00 </a:t>
            </a:r>
          </a:p>
          <a:p>
            <a:pPr>
              <a:lnSpc>
                <a:spcPct val="100000"/>
              </a:lnSpc>
              <a:spcBef>
                <a:spcPts val="0"/>
              </a:spcBef>
              <a:spcAft>
                <a:spcPts val="0"/>
              </a:spcAft>
            </a:pPr>
            <a:endParaRPr lang="en-PH" sz="2800" dirty="0"/>
          </a:p>
          <a:p>
            <a:pPr>
              <a:lnSpc>
                <a:spcPct val="100000"/>
              </a:lnSpc>
              <a:spcBef>
                <a:spcPts val="0"/>
              </a:spcBef>
              <a:spcAft>
                <a:spcPts val="0"/>
              </a:spcAft>
              <a:buNone/>
            </a:pPr>
            <a:r>
              <a:rPr lang="en-PH" sz="2800" dirty="0"/>
              <a:t>Withholding tax shall be computed as follows: </a:t>
            </a:r>
          </a:p>
          <a:p>
            <a:pPr>
              <a:lnSpc>
                <a:spcPct val="100000"/>
              </a:lnSpc>
              <a:spcBef>
                <a:spcPts val="0"/>
              </a:spcBef>
              <a:spcAft>
                <a:spcPts val="0"/>
              </a:spcAft>
              <a:buNone/>
            </a:pPr>
            <a:r>
              <a:rPr lang="en-PH" sz="2800" dirty="0"/>
              <a:t>On ₱66,667.00 					      	</a:t>
            </a:r>
            <a:r>
              <a:rPr lang="en-PH" sz="2800" dirty="0" smtClean="0"/>
              <a:t>   ₱     </a:t>
            </a:r>
            <a:r>
              <a:rPr lang="en-PH" sz="2800" dirty="0"/>
              <a:t>10,833.33 </a:t>
            </a:r>
          </a:p>
          <a:p>
            <a:pPr>
              <a:lnSpc>
                <a:spcPct val="100000"/>
              </a:lnSpc>
              <a:spcBef>
                <a:spcPts val="0"/>
              </a:spcBef>
              <a:spcAft>
                <a:spcPts val="0"/>
              </a:spcAft>
              <a:buNone/>
            </a:pPr>
            <a:r>
              <a:rPr lang="en-PH" sz="2800" dirty="0"/>
              <a:t>On Excess (₱165,000.00 - ₱66,667.00 + </a:t>
            </a:r>
          </a:p>
          <a:p>
            <a:pPr>
              <a:lnSpc>
                <a:spcPct val="100000"/>
              </a:lnSpc>
              <a:spcBef>
                <a:spcPts val="0"/>
              </a:spcBef>
              <a:spcAft>
                <a:spcPts val="0"/>
              </a:spcAft>
              <a:buNone/>
            </a:pPr>
            <a:r>
              <a:rPr lang="en-PH" sz="2800" dirty="0"/>
              <a:t>Supplemental compensation of ₱5,000.00) x 30</a:t>
            </a:r>
            <a:r>
              <a:rPr lang="en-PH" sz="2800" dirty="0" smtClean="0"/>
              <a:t>%=    </a:t>
            </a:r>
            <a:r>
              <a:rPr lang="en-PH" sz="2800" u="sng" dirty="0" smtClean="0"/>
              <a:t>30,999.90 </a:t>
            </a:r>
            <a:endParaRPr lang="en-PH" sz="2800" u="sng" dirty="0"/>
          </a:p>
          <a:p>
            <a:pPr>
              <a:lnSpc>
                <a:spcPct val="100000"/>
              </a:lnSpc>
              <a:spcBef>
                <a:spcPts val="0"/>
              </a:spcBef>
              <a:spcAft>
                <a:spcPts val="0"/>
              </a:spcAft>
              <a:buNone/>
            </a:pPr>
            <a:r>
              <a:rPr lang="en-PH" sz="2800" dirty="0"/>
              <a:t>Total monthly withholding tax                               </a:t>
            </a:r>
            <a:r>
              <a:rPr lang="en-PH" sz="2800" dirty="0" smtClean="0"/>
              <a:t> </a:t>
            </a:r>
            <a:r>
              <a:rPr lang="en-PH" sz="2800" b="1" u="sng" dirty="0" smtClean="0"/>
              <a:t>₱     </a:t>
            </a:r>
            <a:r>
              <a:rPr lang="en-PH" sz="2800" b="1" u="sng" dirty="0"/>
              <a:t>41,833.23 </a:t>
            </a:r>
            <a:endParaRPr lang="en-PH" sz="2800" b="1" u="sng" dirty="0">
              <a:solidFill>
                <a:srgbClr val="FF0000"/>
              </a:solidFill>
            </a:endParaRPr>
          </a:p>
        </p:txBody>
      </p:sp>
      <p:sp>
        <p:nvSpPr>
          <p:cNvPr id="5" name="Slide Number Placeholder 4"/>
          <p:cNvSpPr>
            <a:spLocks noGrp="1"/>
          </p:cNvSpPr>
          <p:nvPr>
            <p:ph type="sldNum" sz="quarter" idx="12"/>
          </p:nvPr>
        </p:nvSpPr>
        <p:spPr/>
        <p:txBody>
          <a:bodyPr/>
          <a:lstStyle/>
          <a:p>
            <a:fld id="{CC19824D-3DE4-4993-9CE3-20E64F22A652}" type="slidenum">
              <a:rPr lang="en-PH" smtClean="0"/>
              <a:pPr/>
              <a:t>57</a:t>
            </a:fld>
            <a:endParaRPr lang="en-PH" dirty="0"/>
          </a:p>
        </p:txBody>
      </p:sp>
      <p:sp>
        <p:nvSpPr>
          <p:cNvPr id="6" name="Title 1"/>
          <p:cNvSpPr txBox="1">
            <a:spLocks/>
          </p:cNvSpPr>
          <p:nvPr/>
        </p:nvSpPr>
        <p:spPr>
          <a:xfrm>
            <a:off x="914401" y="476202"/>
            <a:ext cx="9380669" cy="942975"/>
          </a:xfrm>
          <a:prstGeom prst="rect">
            <a:avLst/>
          </a:prstGeom>
          <a:noFill/>
          <a:ln>
            <a:noFill/>
          </a:ln>
        </p:spPr>
        <p:txBody>
          <a:bodyPr lIns="91425" tIns="91425" rIns="91425" bIns="91425" anchor="t" anchorCtr="0"/>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3200" kern="0" dirty="0" smtClean="0">
                <a:solidFill>
                  <a:srgbClr val="FF0000"/>
                </a:solidFill>
                <a:latin typeface="Roboto" panose="020B0604020202020204" charset="0"/>
                <a:ea typeface="Roboto" panose="020B0604020202020204" charset="0"/>
              </a:rPr>
              <a:t>Illustration :  Computation</a:t>
            </a:r>
            <a:endParaRPr lang="en-PH" kern="0" dirty="0">
              <a:solidFill>
                <a:srgbClr val="FF0000"/>
              </a:solidFill>
              <a:latin typeface="Roboto" panose="020B0604020202020204" charset="0"/>
              <a:ea typeface="Roboto" panose="020B0604020202020204" charset="0"/>
            </a:endParaRPr>
          </a:p>
        </p:txBody>
      </p:sp>
    </p:spTree>
    <p:extLst>
      <p:ext uri="{BB962C8B-B14F-4D97-AF65-F5344CB8AC3E}">
        <p14:creationId xmlns:p14="http://schemas.microsoft.com/office/powerpoint/2010/main" xmlns="" val="251686143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4210523288"/>
              </p:ext>
            </p:extLst>
          </p:nvPr>
        </p:nvGraphicFramePr>
        <p:xfrm>
          <a:off x="898374" y="2384301"/>
          <a:ext cx="9671013" cy="3666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p:cNvSpPr>
            <a:spLocks noGrp="1"/>
          </p:cNvSpPr>
          <p:nvPr>
            <p:ph type="sldNum" sz="quarter" idx="12"/>
          </p:nvPr>
        </p:nvSpPr>
        <p:spPr/>
        <p:txBody>
          <a:bodyPr/>
          <a:lstStyle/>
          <a:p>
            <a:fld id="{CC19824D-3DE4-4993-9CE3-20E64F22A652}" type="slidenum">
              <a:rPr lang="en-PH" smtClean="0"/>
              <a:pPr/>
              <a:t>58</a:t>
            </a:fld>
            <a:endParaRPr lang="en-PH" dirty="0"/>
          </a:p>
        </p:txBody>
      </p:sp>
      <p:sp>
        <p:nvSpPr>
          <p:cNvPr id="9" name="Title 1"/>
          <p:cNvSpPr txBox="1">
            <a:spLocks/>
          </p:cNvSpPr>
          <p:nvPr/>
        </p:nvSpPr>
        <p:spPr>
          <a:xfrm>
            <a:off x="685800" y="217357"/>
            <a:ext cx="10364544" cy="1223502"/>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3600" kern="0" dirty="0" smtClean="0">
                <a:solidFill>
                  <a:srgbClr val="000066"/>
                </a:solidFill>
                <a:latin typeface="Roboto" panose="020B0604020202020204" charset="0"/>
                <a:ea typeface="Roboto" panose="020B0604020202020204" charset="0"/>
              </a:rPr>
              <a:t>Section 2.79.1 Application for Registration for Individuals Earning Compensation Income</a:t>
            </a:r>
            <a:endParaRPr lang="en-PH" sz="3600" kern="0" dirty="0">
              <a:solidFill>
                <a:srgbClr val="000066"/>
              </a:solidFill>
              <a:latin typeface="Roboto" panose="020B0604020202020204" charset="0"/>
              <a:ea typeface="Roboto" panose="020B0604020202020204" charset="0"/>
            </a:endParaRPr>
          </a:p>
        </p:txBody>
      </p:sp>
      <p:sp>
        <p:nvSpPr>
          <p:cNvPr id="10" name="Round Same Side Corner Rectangle 4"/>
          <p:cNvSpPr txBox="1"/>
          <p:nvPr/>
        </p:nvSpPr>
        <p:spPr>
          <a:xfrm>
            <a:off x="1032565" y="1513508"/>
            <a:ext cx="9671013" cy="748498"/>
          </a:xfrm>
          <a:prstGeom prst="rect">
            <a:avLst/>
          </a:prstGeom>
          <a:solidFill>
            <a:schemeClr val="accent1">
              <a:lumMod val="20000"/>
              <a:lumOff val="80000"/>
            </a:schemeClr>
          </a:solid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0" lvl="1" algn="l" defTabSz="1066800">
              <a:lnSpc>
                <a:spcPct val="90000"/>
              </a:lnSpc>
              <a:spcBef>
                <a:spcPct val="0"/>
              </a:spcBef>
              <a:spcAft>
                <a:spcPct val="15000"/>
              </a:spcAft>
            </a:pPr>
            <a:r>
              <a:rPr lang="en-US" sz="2800" b="1" kern="1200" dirty="0" smtClean="0">
                <a:solidFill>
                  <a:srgbClr val="FF6600"/>
                </a:solidFill>
                <a:latin typeface="Roboto" panose="020B0604020202020204" charset="0"/>
                <a:ea typeface="Roboto" panose="020B0604020202020204" charset="0"/>
              </a:rPr>
              <a:t>Amendments Pertain to:  </a:t>
            </a:r>
            <a:endParaRPr lang="en-US" sz="2800" b="1" kern="1200" dirty="0">
              <a:solidFill>
                <a:srgbClr val="FF6600"/>
              </a:solidFill>
              <a:latin typeface="Roboto" panose="020B0604020202020204" charset="0"/>
              <a:ea typeface="Roboto" panose="020B0604020202020204" charset="0"/>
            </a:endParaRPr>
          </a:p>
        </p:txBody>
      </p:sp>
    </p:spTree>
    <p:extLst>
      <p:ext uri="{BB962C8B-B14F-4D97-AF65-F5344CB8AC3E}">
        <p14:creationId xmlns:p14="http://schemas.microsoft.com/office/powerpoint/2010/main" xmlns="" val="404002453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xmlns="" val="1488007310"/>
              </p:ext>
            </p:extLst>
          </p:nvPr>
        </p:nvGraphicFramePr>
        <p:xfrm>
          <a:off x="1096963" y="1610869"/>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p:cNvSpPr txBox="1"/>
          <p:nvPr/>
        </p:nvSpPr>
        <p:spPr>
          <a:xfrm>
            <a:off x="2057399" y="4925708"/>
            <a:ext cx="5862918" cy="707886"/>
          </a:xfrm>
          <a:prstGeom prst="rect">
            <a:avLst/>
          </a:prstGeom>
          <a:noFill/>
        </p:spPr>
        <p:txBody>
          <a:bodyPr wrap="square" rtlCol="0">
            <a:spAutoFit/>
          </a:bodyPr>
          <a:lstStyle/>
          <a:p>
            <a:pPr algn="ctr"/>
            <a:r>
              <a:rPr lang="en-PH" sz="2000" b="1" dirty="0" smtClean="0">
                <a:solidFill>
                  <a:srgbClr val="FF0000"/>
                </a:solidFill>
              </a:rPr>
              <a:t>Within Ten (</a:t>
            </a:r>
            <a:r>
              <a:rPr lang="en-PH" sz="2000" b="1" dirty="0">
                <a:solidFill>
                  <a:srgbClr val="FF0000"/>
                </a:solidFill>
              </a:rPr>
              <a:t>10) </a:t>
            </a:r>
            <a:r>
              <a:rPr lang="en-PH" sz="2000" b="1" dirty="0" smtClean="0">
                <a:solidFill>
                  <a:srgbClr val="FF0000"/>
                </a:solidFill>
              </a:rPr>
              <a:t>Days From Date of Employment</a:t>
            </a:r>
            <a:endParaRPr lang="en-PH" sz="2000" b="1" dirty="0">
              <a:solidFill>
                <a:srgbClr val="FF0000"/>
              </a:solidFill>
            </a:endParaRPr>
          </a:p>
        </p:txBody>
      </p:sp>
      <p:sp>
        <p:nvSpPr>
          <p:cNvPr id="3" name="Slide Number Placeholder 2"/>
          <p:cNvSpPr>
            <a:spLocks noGrp="1"/>
          </p:cNvSpPr>
          <p:nvPr>
            <p:ph type="sldNum" sz="quarter" idx="12"/>
          </p:nvPr>
        </p:nvSpPr>
        <p:spPr/>
        <p:txBody>
          <a:bodyPr/>
          <a:lstStyle/>
          <a:p>
            <a:fld id="{CC19824D-3DE4-4993-9CE3-20E64F22A652}" type="slidenum">
              <a:rPr lang="en-PH" smtClean="0"/>
              <a:pPr/>
              <a:t>59</a:t>
            </a:fld>
            <a:endParaRPr lang="en-PH" dirty="0"/>
          </a:p>
        </p:txBody>
      </p:sp>
      <p:sp>
        <p:nvSpPr>
          <p:cNvPr id="7" name="Title 1"/>
          <p:cNvSpPr txBox="1">
            <a:spLocks/>
          </p:cNvSpPr>
          <p:nvPr/>
        </p:nvSpPr>
        <p:spPr>
          <a:xfrm>
            <a:off x="685800" y="217357"/>
            <a:ext cx="10364544" cy="1223502"/>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3600" kern="0" dirty="0" smtClean="0">
                <a:solidFill>
                  <a:srgbClr val="000066"/>
                </a:solidFill>
                <a:latin typeface="Roboto" panose="020B0604020202020204" charset="0"/>
                <a:ea typeface="Roboto" panose="020B0604020202020204" charset="0"/>
              </a:rPr>
              <a:t>Section 2.79.1 Application for Registration for Individuals Earning Compensation Income</a:t>
            </a:r>
            <a:endParaRPr lang="en-PH" sz="3600" kern="0" dirty="0">
              <a:solidFill>
                <a:srgbClr val="000066"/>
              </a:solidFill>
              <a:latin typeface="Roboto" panose="020B0604020202020204" charset="0"/>
              <a:ea typeface="Roboto" panose="020B0604020202020204" charset="0"/>
            </a:endParaRPr>
          </a:p>
        </p:txBody>
      </p:sp>
    </p:spTree>
    <p:extLst>
      <p:ext uri="{BB962C8B-B14F-4D97-AF65-F5344CB8AC3E}">
        <p14:creationId xmlns:p14="http://schemas.microsoft.com/office/powerpoint/2010/main" xmlns="" val="613853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82" y="1548316"/>
            <a:ext cx="2321737" cy="3505821"/>
          </a:xfrm>
        </p:spPr>
        <p:txBody>
          <a:bodyPr/>
          <a:lstStyle/>
          <a:p>
            <a:r>
              <a:rPr lang="en" sz="2667" dirty="0"/>
              <a:t>Sec. 3  Income Tax Rates on Individual Citizen &amp; Individual Resident Alien</a:t>
            </a:r>
          </a:p>
        </p:txBody>
      </p:sp>
      <p:sp>
        <p:nvSpPr>
          <p:cNvPr id="3" name="Slide Number Placeholder 2"/>
          <p:cNvSpPr>
            <a:spLocks noGrp="1"/>
          </p:cNvSpPr>
          <p:nvPr>
            <p:ph type="sldNum" idx="12"/>
          </p:nvPr>
        </p:nvSpPr>
        <p:spPr/>
        <p:txBody>
          <a:bodyPr/>
          <a:lstStyle/>
          <a:p>
            <a:fld id="{00000000-1234-1234-1234-123412341234}" type="slidenum">
              <a:rPr lang="en" smtClean="0"/>
              <a:pPr/>
              <a:t>6</a:t>
            </a:fld>
            <a:endParaRPr lang="en"/>
          </a:p>
        </p:txBody>
      </p:sp>
      <p:sp>
        <p:nvSpPr>
          <p:cNvPr id="4" name="Content Placeholder 2"/>
          <p:cNvSpPr txBox="1">
            <a:spLocks/>
          </p:cNvSpPr>
          <p:nvPr/>
        </p:nvSpPr>
        <p:spPr>
          <a:xfrm>
            <a:off x="3052476" y="596278"/>
            <a:ext cx="8860123" cy="5347322"/>
          </a:xfrm>
          <a:prstGeom prst="rect">
            <a:avLst/>
          </a:prstGeom>
        </p:spPr>
        <p:txBody>
          <a:bodyPr>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marL="457189" indent="-457189">
              <a:spcBef>
                <a:spcPts val="600"/>
              </a:spcBef>
              <a:buFont typeface="Wingdings" panose="05000000000000000000" pitchFamily="2" charset="2"/>
              <a:buChar char="Ø"/>
            </a:pPr>
            <a:r>
              <a:rPr lang="en-US" sz="2800" dirty="0">
                <a:latin typeface="Roboto" panose="020B0604020202020204" charset="0"/>
                <a:ea typeface="Roboto" panose="020B0604020202020204" charset="0"/>
              </a:rPr>
              <a:t>Individuals Earning </a:t>
            </a:r>
            <a:r>
              <a:rPr lang="en-US" sz="2800" u="sng" dirty="0">
                <a:solidFill>
                  <a:srgbClr val="FF0000"/>
                </a:solidFill>
                <a:latin typeface="Roboto" panose="020B0604020202020204" charset="0"/>
                <a:ea typeface="Roboto" panose="020B0604020202020204" charset="0"/>
              </a:rPr>
              <a:t>Purely</a:t>
            </a:r>
            <a:r>
              <a:rPr lang="en-US" sz="2800" dirty="0">
                <a:solidFill>
                  <a:srgbClr val="FF0000"/>
                </a:solidFill>
                <a:latin typeface="Roboto" panose="020B0604020202020204" charset="0"/>
                <a:ea typeface="Roboto" panose="020B0604020202020204" charset="0"/>
              </a:rPr>
              <a:t> Compensation Income</a:t>
            </a:r>
            <a:r>
              <a:rPr lang="en-US" sz="2800" dirty="0">
                <a:latin typeface="Roboto" panose="020B0604020202020204" charset="0"/>
                <a:ea typeface="Roboto" panose="020B0604020202020204" charset="0"/>
              </a:rPr>
              <a:t>.  </a:t>
            </a:r>
          </a:p>
          <a:p>
            <a:pPr marL="1348295" indent="-514350">
              <a:spcBef>
                <a:spcPts val="600"/>
              </a:spcBef>
              <a:buFont typeface="+mj-lt"/>
              <a:buAutoNum type="arabicPeriod"/>
            </a:pPr>
            <a:r>
              <a:rPr lang="en-US" sz="2800" dirty="0">
                <a:solidFill>
                  <a:srgbClr val="FF6600"/>
                </a:solidFill>
                <a:latin typeface="Roboto" panose="020B0604020202020204" charset="0"/>
                <a:ea typeface="Roboto" panose="020B0604020202020204" charset="0"/>
              </a:rPr>
              <a:t>Minimum wage earners (MWE) </a:t>
            </a:r>
            <a:r>
              <a:rPr lang="en-US" sz="2800" dirty="0">
                <a:latin typeface="Roboto" panose="020B0604020202020204" charset="0"/>
                <a:ea typeface="Roboto" panose="020B0604020202020204" charset="0"/>
              </a:rPr>
              <a:t>shall be </a:t>
            </a:r>
            <a:r>
              <a:rPr lang="en-US" sz="2800" dirty="0">
                <a:solidFill>
                  <a:srgbClr val="FF6600"/>
                </a:solidFill>
                <a:latin typeface="Roboto" panose="020B0604020202020204" charset="0"/>
                <a:ea typeface="Roboto" panose="020B0604020202020204" charset="0"/>
              </a:rPr>
              <a:t>exempt</a:t>
            </a:r>
            <a:r>
              <a:rPr lang="en-US" sz="2800" dirty="0">
                <a:latin typeface="Roboto" panose="020B0604020202020204" charset="0"/>
                <a:ea typeface="Roboto" panose="020B0604020202020204" charset="0"/>
              </a:rPr>
              <a:t> from income tax:</a:t>
            </a:r>
          </a:p>
          <a:p>
            <a:pPr marL="2006561" lvl="1" indent="-364058">
              <a:spcBef>
                <a:spcPts val="600"/>
              </a:spcBef>
              <a:buFont typeface="Arial" panose="020B0604020202020204" pitchFamily="34" charset="0"/>
              <a:buChar char="•"/>
            </a:pPr>
            <a:r>
              <a:rPr lang="en-US" sz="2800" dirty="0">
                <a:solidFill>
                  <a:schemeClr val="tx1"/>
                </a:solidFill>
                <a:latin typeface="Roboto" panose="020B0604020202020204" charset="0"/>
                <a:ea typeface="Roboto" panose="020B0604020202020204" charset="0"/>
              </a:rPr>
              <a:t>statutory minimum wage</a:t>
            </a:r>
          </a:p>
          <a:p>
            <a:pPr marL="2006561" lvl="1" indent="-364058">
              <a:spcBef>
                <a:spcPts val="600"/>
              </a:spcBef>
              <a:buFont typeface="Arial" panose="020B0604020202020204" pitchFamily="34" charset="0"/>
              <a:buChar char="•"/>
            </a:pPr>
            <a:r>
              <a:rPr lang="en-US" sz="2800" dirty="0">
                <a:solidFill>
                  <a:schemeClr val="tx1"/>
                </a:solidFill>
                <a:latin typeface="Roboto" panose="020B0604020202020204" charset="0"/>
                <a:ea typeface="Roboto" panose="020B0604020202020204" charset="0"/>
              </a:rPr>
              <a:t>holiday pay</a:t>
            </a:r>
          </a:p>
          <a:p>
            <a:pPr marL="2006561" lvl="1" indent="-364058">
              <a:spcBef>
                <a:spcPts val="600"/>
              </a:spcBef>
              <a:buFont typeface="Arial" panose="020B0604020202020204" pitchFamily="34" charset="0"/>
              <a:buChar char="•"/>
            </a:pPr>
            <a:r>
              <a:rPr lang="en-US" sz="2800" dirty="0">
                <a:solidFill>
                  <a:schemeClr val="tx1"/>
                </a:solidFill>
                <a:latin typeface="Roboto" panose="020B0604020202020204" charset="0"/>
                <a:ea typeface="Roboto" panose="020B0604020202020204" charset="0"/>
              </a:rPr>
              <a:t>overtime pay</a:t>
            </a:r>
          </a:p>
          <a:p>
            <a:pPr marL="2006561" lvl="1" indent="-364058">
              <a:spcBef>
                <a:spcPts val="600"/>
              </a:spcBef>
              <a:buFont typeface="Arial" panose="020B0604020202020204" pitchFamily="34" charset="0"/>
              <a:buChar char="•"/>
            </a:pPr>
            <a:r>
              <a:rPr lang="en-US" sz="2800" dirty="0">
                <a:solidFill>
                  <a:schemeClr val="tx1"/>
                </a:solidFill>
                <a:latin typeface="Roboto" panose="020B0604020202020204" charset="0"/>
                <a:ea typeface="Roboto" panose="020B0604020202020204" charset="0"/>
              </a:rPr>
              <a:t>night shift differential pay and </a:t>
            </a:r>
          </a:p>
          <a:p>
            <a:pPr marL="2006561" lvl="1" indent="-364058">
              <a:spcBef>
                <a:spcPts val="600"/>
              </a:spcBef>
              <a:buFont typeface="Arial" panose="020B0604020202020204" pitchFamily="34" charset="0"/>
              <a:buChar char="•"/>
            </a:pPr>
            <a:r>
              <a:rPr lang="en-US" sz="2800" dirty="0">
                <a:solidFill>
                  <a:schemeClr val="tx1"/>
                </a:solidFill>
                <a:latin typeface="Roboto" panose="020B0604020202020204" charset="0"/>
                <a:ea typeface="Roboto" panose="020B0604020202020204" charset="0"/>
              </a:rPr>
              <a:t>hazard pay</a:t>
            </a:r>
          </a:p>
          <a:p>
            <a:pPr marL="1312862" indent="-514350">
              <a:spcBef>
                <a:spcPts val="600"/>
              </a:spcBef>
              <a:buFont typeface="+mj-lt"/>
              <a:buAutoNum type="arabicPeriod" startAt="2"/>
            </a:pPr>
            <a:r>
              <a:rPr lang="en-US" sz="2800" dirty="0">
                <a:latin typeface="Roboto" panose="020B0604020202020204" charset="0"/>
                <a:ea typeface="Roboto" panose="020B0604020202020204" charset="0"/>
              </a:rPr>
              <a:t>Husband &amp; wife shall </a:t>
            </a:r>
            <a:r>
              <a:rPr lang="en-US" sz="2800" dirty="0">
                <a:solidFill>
                  <a:srgbClr val="FF0000"/>
                </a:solidFill>
                <a:latin typeface="Roboto" panose="020B0604020202020204" charset="0"/>
                <a:ea typeface="Roboto" panose="020B0604020202020204" charset="0"/>
              </a:rPr>
              <a:t>compute </a:t>
            </a:r>
            <a:r>
              <a:rPr lang="en-US" sz="2800" dirty="0">
                <a:latin typeface="Roboto" panose="020B0604020202020204" charset="0"/>
                <a:ea typeface="Roboto" panose="020B0604020202020204" charset="0"/>
              </a:rPr>
              <a:t>their individual income tax </a:t>
            </a:r>
            <a:r>
              <a:rPr lang="en-US" sz="2800" dirty="0">
                <a:solidFill>
                  <a:srgbClr val="FF0000"/>
                </a:solidFill>
                <a:latin typeface="Roboto" panose="020B0604020202020204" charset="0"/>
                <a:ea typeface="Roboto" panose="020B0604020202020204" charset="0"/>
              </a:rPr>
              <a:t>separately </a:t>
            </a:r>
            <a:r>
              <a:rPr lang="en-US" sz="2800" dirty="0">
                <a:latin typeface="Roboto" panose="020B0604020202020204" charset="0"/>
                <a:ea typeface="Roboto" panose="020B0604020202020204" charset="0"/>
              </a:rPr>
              <a:t>based on their respective taxable income; </a:t>
            </a:r>
          </a:p>
          <a:p>
            <a:pPr marL="1185303">
              <a:spcBef>
                <a:spcPts val="600"/>
              </a:spcBef>
            </a:pPr>
            <a:endParaRPr lang="en-US" sz="2800" dirty="0">
              <a:solidFill>
                <a:schemeClr val="tx1"/>
              </a:solidFill>
              <a:latin typeface="Roboto" panose="020B0604020202020204" charset="0"/>
              <a:ea typeface="Roboto" panose="020B0604020202020204" charset="0"/>
            </a:endParaRPr>
          </a:p>
        </p:txBody>
      </p:sp>
    </p:spTree>
    <p:extLst>
      <p:ext uri="{BB962C8B-B14F-4D97-AF65-F5344CB8AC3E}">
        <p14:creationId xmlns:p14="http://schemas.microsoft.com/office/powerpoint/2010/main" xmlns="" val="3014492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nvPr>
        </p:nvGraphicFramePr>
        <p:xfrm>
          <a:off x="1096962" y="1753497"/>
          <a:ext cx="10058717" cy="41154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1350233" y="5193028"/>
            <a:ext cx="6997681" cy="461665"/>
          </a:xfrm>
          <a:prstGeom prst="rect">
            <a:avLst/>
          </a:prstGeom>
          <a:noFill/>
        </p:spPr>
        <p:txBody>
          <a:bodyPr wrap="square" rtlCol="0">
            <a:spAutoFit/>
          </a:bodyPr>
          <a:lstStyle/>
          <a:p>
            <a:r>
              <a:rPr lang="en-PH" sz="2400" b="1" dirty="0" smtClean="0">
                <a:solidFill>
                  <a:schemeClr val="accent2">
                    <a:lumMod val="75000"/>
                  </a:schemeClr>
                </a:solidFill>
              </a:rPr>
              <a:t>In Case of Update of Registration Information</a:t>
            </a:r>
            <a:endParaRPr lang="en-PH" sz="2400" b="1" dirty="0">
              <a:solidFill>
                <a:schemeClr val="accent2">
                  <a:lumMod val="75000"/>
                </a:schemeClr>
              </a:solidFill>
            </a:endParaRPr>
          </a:p>
        </p:txBody>
      </p:sp>
      <p:sp>
        <p:nvSpPr>
          <p:cNvPr id="5" name="Curved Down Arrow 4"/>
          <p:cNvSpPr/>
          <p:nvPr/>
        </p:nvSpPr>
        <p:spPr>
          <a:xfrm>
            <a:off x="2694320" y="1753497"/>
            <a:ext cx="3184733" cy="1091753"/>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dirty="0">
              <a:solidFill>
                <a:schemeClr val="tx1"/>
              </a:solidFill>
            </a:endParaRPr>
          </a:p>
        </p:txBody>
      </p:sp>
      <p:sp>
        <p:nvSpPr>
          <p:cNvPr id="7" name="TextBox 6"/>
          <p:cNvSpPr txBox="1"/>
          <p:nvPr/>
        </p:nvSpPr>
        <p:spPr>
          <a:xfrm>
            <a:off x="3211158" y="2006985"/>
            <a:ext cx="2119256" cy="584775"/>
          </a:xfrm>
          <a:prstGeom prst="rect">
            <a:avLst/>
          </a:prstGeom>
          <a:noFill/>
        </p:spPr>
        <p:txBody>
          <a:bodyPr wrap="square" rtlCol="0">
            <a:spAutoFit/>
          </a:bodyPr>
          <a:lstStyle/>
          <a:p>
            <a:r>
              <a:rPr lang="en-PH" sz="1600" b="1" dirty="0">
                <a:solidFill>
                  <a:schemeClr val="accent2">
                    <a:lumMod val="75000"/>
                  </a:schemeClr>
                </a:solidFill>
              </a:rPr>
              <a:t>WITHIN TEN (10) DAYS FROM SUCH CHANGE</a:t>
            </a:r>
          </a:p>
        </p:txBody>
      </p:sp>
      <p:sp>
        <p:nvSpPr>
          <p:cNvPr id="8" name="Curved Down Arrow 7"/>
          <p:cNvSpPr/>
          <p:nvPr/>
        </p:nvSpPr>
        <p:spPr>
          <a:xfrm>
            <a:off x="6217920" y="1753497"/>
            <a:ext cx="3611880" cy="1091753"/>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dirty="0">
              <a:solidFill>
                <a:schemeClr val="tx1"/>
              </a:solidFill>
            </a:endParaRPr>
          </a:p>
        </p:txBody>
      </p:sp>
      <p:sp>
        <p:nvSpPr>
          <p:cNvPr id="10" name="TextBox 9"/>
          <p:cNvSpPr txBox="1"/>
          <p:nvPr/>
        </p:nvSpPr>
        <p:spPr>
          <a:xfrm>
            <a:off x="6763347" y="2047326"/>
            <a:ext cx="2501677" cy="830997"/>
          </a:xfrm>
          <a:prstGeom prst="rect">
            <a:avLst/>
          </a:prstGeom>
          <a:noFill/>
        </p:spPr>
        <p:txBody>
          <a:bodyPr wrap="square" rtlCol="0">
            <a:spAutoFit/>
          </a:bodyPr>
          <a:lstStyle/>
          <a:p>
            <a:r>
              <a:rPr lang="en-PH" sz="1600" b="1" dirty="0">
                <a:solidFill>
                  <a:schemeClr val="accent2">
                    <a:lumMod val="75000"/>
                  </a:schemeClr>
                </a:solidFill>
              </a:rPr>
              <a:t>WITHIN THE LAST DAY OF THE MONTH OF RECEIPT OF THE ‘1905’</a:t>
            </a:r>
          </a:p>
        </p:txBody>
      </p:sp>
      <p:sp>
        <p:nvSpPr>
          <p:cNvPr id="9" name="Slide Number Placeholder 8"/>
          <p:cNvSpPr>
            <a:spLocks noGrp="1"/>
          </p:cNvSpPr>
          <p:nvPr>
            <p:ph type="sldNum" sz="quarter" idx="12"/>
          </p:nvPr>
        </p:nvSpPr>
        <p:spPr/>
        <p:txBody>
          <a:bodyPr/>
          <a:lstStyle/>
          <a:p>
            <a:fld id="{CC19824D-3DE4-4993-9CE3-20E64F22A652}" type="slidenum">
              <a:rPr lang="en-PH" smtClean="0"/>
              <a:pPr/>
              <a:t>60</a:t>
            </a:fld>
            <a:endParaRPr lang="en-PH" dirty="0"/>
          </a:p>
        </p:txBody>
      </p:sp>
      <p:sp>
        <p:nvSpPr>
          <p:cNvPr id="12" name="Title 1"/>
          <p:cNvSpPr txBox="1">
            <a:spLocks/>
          </p:cNvSpPr>
          <p:nvPr/>
        </p:nvSpPr>
        <p:spPr>
          <a:xfrm>
            <a:off x="634181" y="276505"/>
            <a:ext cx="11223521" cy="1223502"/>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3600" kern="0" dirty="0" smtClean="0">
                <a:solidFill>
                  <a:srgbClr val="000066"/>
                </a:solidFill>
                <a:latin typeface="Roboto" panose="020B0604020202020204" charset="0"/>
                <a:ea typeface="Roboto" panose="020B0604020202020204" charset="0"/>
              </a:rPr>
              <a:t>Section 2.79.1 Application for Registration for Individuals Earning Compensation Income - Updates</a:t>
            </a:r>
            <a:endParaRPr lang="en-PH" sz="3600" kern="0" dirty="0">
              <a:solidFill>
                <a:srgbClr val="000066"/>
              </a:solidFill>
              <a:latin typeface="Roboto" panose="020B0604020202020204" charset="0"/>
              <a:ea typeface="Roboto" panose="020B0604020202020204" charset="0"/>
            </a:endParaRPr>
          </a:p>
        </p:txBody>
      </p:sp>
    </p:spTree>
    <p:extLst>
      <p:ext uri="{BB962C8B-B14F-4D97-AF65-F5344CB8AC3E}">
        <p14:creationId xmlns:p14="http://schemas.microsoft.com/office/powerpoint/2010/main" xmlns="" val="40646199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63486" y="1710820"/>
            <a:ext cx="9485347" cy="4545712"/>
          </a:xfrm>
        </p:spPr>
        <p:txBody>
          <a:bodyPr>
            <a:normAutofit/>
          </a:bodyPr>
          <a:lstStyle/>
          <a:p>
            <a:pPr>
              <a:buNone/>
            </a:pPr>
            <a:r>
              <a:rPr lang="en-PH" sz="2800" b="1" dirty="0" smtClean="0">
                <a:solidFill>
                  <a:schemeClr val="accent2">
                    <a:lumMod val="75000"/>
                  </a:schemeClr>
                </a:solidFill>
              </a:rPr>
              <a:t>Distribution of BIR Form Nos. 1902/1905</a:t>
            </a:r>
            <a:endParaRPr lang="en-PH" sz="2800" b="1" dirty="0">
              <a:solidFill>
                <a:schemeClr val="accent2">
                  <a:lumMod val="75000"/>
                </a:schemeClr>
              </a:solidFill>
            </a:endParaRPr>
          </a:p>
        </p:txBody>
      </p:sp>
      <p:sp>
        <p:nvSpPr>
          <p:cNvPr id="5" name="Flowchart: Multidocument 4"/>
          <p:cNvSpPr/>
          <p:nvPr/>
        </p:nvSpPr>
        <p:spPr>
          <a:xfrm>
            <a:off x="4862456" y="2926080"/>
            <a:ext cx="4711850" cy="3330452"/>
          </a:xfrm>
          <a:prstGeom prst="flowChartMultidocumen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dirty="0"/>
          </a:p>
        </p:txBody>
      </p:sp>
      <p:sp>
        <p:nvSpPr>
          <p:cNvPr id="6" name="TextBox 5"/>
          <p:cNvSpPr txBox="1"/>
          <p:nvPr/>
        </p:nvSpPr>
        <p:spPr>
          <a:xfrm>
            <a:off x="8598050" y="3579607"/>
            <a:ext cx="188259" cy="2062103"/>
          </a:xfrm>
          <a:prstGeom prst="rect">
            <a:avLst/>
          </a:prstGeom>
          <a:noFill/>
        </p:spPr>
        <p:txBody>
          <a:bodyPr wrap="square" rtlCol="0">
            <a:spAutoFit/>
          </a:bodyPr>
          <a:lstStyle/>
          <a:p>
            <a:r>
              <a:rPr lang="en-PH" sz="1600" b="1" dirty="0"/>
              <a:t>ORIGINAL</a:t>
            </a:r>
          </a:p>
        </p:txBody>
      </p:sp>
      <p:sp>
        <p:nvSpPr>
          <p:cNvPr id="7" name="TextBox 6"/>
          <p:cNvSpPr txBox="1"/>
          <p:nvPr/>
        </p:nvSpPr>
        <p:spPr>
          <a:xfrm>
            <a:off x="8966499" y="3227293"/>
            <a:ext cx="225911" cy="2031325"/>
          </a:xfrm>
          <a:prstGeom prst="rect">
            <a:avLst/>
          </a:prstGeom>
          <a:noFill/>
        </p:spPr>
        <p:txBody>
          <a:bodyPr wrap="square" rtlCol="0">
            <a:spAutoFit/>
          </a:bodyPr>
          <a:lstStyle/>
          <a:p>
            <a:r>
              <a:rPr lang="en-PH" sz="1400" b="1" dirty="0"/>
              <a:t>DUPLICATE</a:t>
            </a:r>
          </a:p>
        </p:txBody>
      </p:sp>
      <p:sp>
        <p:nvSpPr>
          <p:cNvPr id="8" name="TextBox 7"/>
          <p:cNvSpPr txBox="1"/>
          <p:nvPr/>
        </p:nvSpPr>
        <p:spPr>
          <a:xfrm>
            <a:off x="9283849" y="2946692"/>
            <a:ext cx="225911" cy="2246769"/>
          </a:xfrm>
          <a:prstGeom prst="rect">
            <a:avLst/>
          </a:prstGeom>
          <a:noFill/>
        </p:spPr>
        <p:txBody>
          <a:bodyPr wrap="square" rtlCol="0">
            <a:spAutoFit/>
          </a:bodyPr>
          <a:lstStyle/>
          <a:p>
            <a:r>
              <a:rPr lang="en-PH" sz="1400" b="1" dirty="0"/>
              <a:t>TRIPLICATE</a:t>
            </a:r>
          </a:p>
        </p:txBody>
      </p:sp>
      <p:sp>
        <p:nvSpPr>
          <p:cNvPr id="9" name="TextBox 8"/>
          <p:cNvSpPr txBox="1"/>
          <p:nvPr/>
        </p:nvSpPr>
        <p:spPr>
          <a:xfrm>
            <a:off x="1097279" y="3806194"/>
            <a:ext cx="2568811" cy="461665"/>
          </a:xfrm>
          <a:prstGeom prst="rect">
            <a:avLst/>
          </a:prstGeom>
          <a:noFill/>
        </p:spPr>
        <p:txBody>
          <a:bodyPr wrap="square" rtlCol="0">
            <a:spAutoFit/>
          </a:bodyPr>
          <a:lstStyle/>
          <a:p>
            <a:r>
              <a:rPr lang="en-PH" sz="2400" dirty="0" smtClean="0">
                <a:solidFill>
                  <a:schemeClr val="accent2">
                    <a:lumMod val="75000"/>
                  </a:schemeClr>
                </a:solidFill>
              </a:rPr>
              <a:t>Copy for BIR</a:t>
            </a:r>
            <a:endParaRPr lang="en-PH" sz="2400" dirty="0">
              <a:solidFill>
                <a:schemeClr val="accent2">
                  <a:lumMod val="75000"/>
                </a:schemeClr>
              </a:solidFill>
            </a:endParaRPr>
          </a:p>
        </p:txBody>
      </p:sp>
      <p:sp>
        <p:nvSpPr>
          <p:cNvPr id="10" name="TextBox 9"/>
          <p:cNvSpPr txBox="1"/>
          <p:nvPr/>
        </p:nvSpPr>
        <p:spPr>
          <a:xfrm>
            <a:off x="1097280" y="3177410"/>
            <a:ext cx="3593054" cy="461665"/>
          </a:xfrm>
          <a:prstGeom prst="rect">
            <a:avLst/>
          </a:prstGeom>
          <a:noFill/>
        </p:spPr>
        <p:txBody>
          <a:bodyPr wrap="square" rtlCol="0">
            <a:spAutoFit/>
          </a:bodyPr>
          <a:lstStyle/>
          <a:p>
            <a:r>
              <a:rPr lang="en-PH" sz="2400" dirty="0" smtClean="0">
                <a:solidFill>
                  <a:schemeClr val="accent2">
                    <a:lumMod val="75000"/>
                  </a:schemeClr>
                </a:solidFill>
              </a:rPr>
              <a:t>Copy for Employer</a:t>
            </a:r>
            <a:endParaRPr lang="en-PH" sz="2400" dirty="0">
              <a:solidFill>
                <a:schemeClr val="accent2">
                  <a:lumMod val="75000"/>
                </a:schemeClr>
              </a:solidFill>
            </a:endParaRPr>
          </a:p>
        </p:txBody>
      </p:sp>
      <p:sp>
        <p:nvSpPr>
          <p:cNvPr id="11" name="TextBox 10"/>
          <p:cNvSpPr txBox="1"/>
          <p:nvPr/>
        </p:nvSpPr>
        <p:spPr>
          <a:xfrm>
            <a:off x="1097280" y="2574685"/>
            <a:ext cx="3593054" cy="461665"/>
          </a:xfrm>
          <a:prstGeom prst="rect">
            <a:avLst/>
          </a:prstGeom>
          <a:noFill/>
        </p:spPr>
        <p:txBody>
          <a:bodyPr wrap="square" rtlCol="0">
            <a:spAutoFit/>
          </a:bodyPr>
          <a:lstStyle/>
          <a:p>
            <a:r>
              <a:rPr lang="en-PH" sz="2400" dirty="0" smtClean="0">
                <a:solidFill>
                  <a:schemeClr val="accent2">
                    <a:lumMod val="75000"/>
                  </a:schemeClr>
                </a:solidFill>
              </a:rPr>
              <a:t>Copy For Employee</a:t>
            </a:r>
            <a:endParaRPr lang="en-PH" sz="2400" dirty="0">
              <a:solidFill>
                <a:schemeClr val="accent2">
                  <a:lumMod val="75000"/>
                </a:schemeClr>
              </a:solidFill>
            </a:endParaRPr>
          </a:p>
        </p:txBody>
      </p:sp>
      <p:cxnSp>
        <p:nvCxnSpPr>
          <p:cNvPr id="13" name="Straight Arrow Connector 12"/>
          <p:cNvCxnSpPr/>
          <p:nvPr/>
        </p:nvCxnSpPr>
        <p:spPr>
          <a:xfrm>
            <a:off x="4356847" y="2926080"/>
            <a:ext cx="1151068" cy="878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4335332" y="3227293"/>
            <a:ext cx="828339" cy="1613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3668358" y="4178251"/>
            <a:ext cx="102197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Slide Number Placeholder 11"/>
          <p:cNvSpPr>
            <a:spLocks noGrp="1"/>
          </p:cNvSpPr>
          <p:nvPr>
            <p:ph type="sldNum" sz="quarter" idx="12"/>
          </p:nvPr>
        </p:nvSpPr>
        <p:spPr/>
        <p:txBody>
          <a:bodyPr/>
          <a:lstStyle/>
          <a:p>
            <a:fld id="{CC19824D-3DE4-4993-9CE3-20E64F22A652}" type="slidenum">
              <a:rPr lang="en-PH" smtClean="0"/>
              <a:pPr/>
              <a:t>61</a:t>
            </a:fld>
            <a:endParaRPr lang="en-PH" dirty="0"/>
          </a:p>
        </p:txBody>
      </p:sp>
      <p:sp>
        <p:nvSpPr>
          <p:cNvPr id="16" name="Title 1"/>
          <p:cNvSpPr txBox="1">
            <a:spLocks/>
          </p:cNvSpPr>
          <p:nvPr/>
        </p:nvSpPr>
        <p:spPr>
          <a:xfrm>
            <a:off x="944048" y="276505"/>
            <a:ext cx="10364544" cy="1223502"/>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3600" kern="0" dirty="0" smtClean="0">
                <a:solidFill>
                  <a:srgbClr val="000066"/>
                </a:solidFill>
                <a:latin typeface="Roboto" panose="020B0604020202020204" charset="0"/>
                <a:ea typeface="Roboto" panose="020B0604020202020204" charset="0"/>
              </a:rPr>
              <a:t>Section 2.79.1 Application for Registration for Individuals Earning Compensation Income</a:t>
            </a:r>
            <a:endParaRPr lang="en-PH" sz="3600" kern="0" dirty="0">
              <a:solidFill>
                <a:srgbClr val="000066"/>
              </a:solidFill>
              <a:latin typeface="Roboto" panose="020B0604020202020204" charset="0"/>
              <a:ea typeface="Roboto" panose="020B0604020202020204" charset="0"/>
            </a:endParaRPr>
          </a:p>
        </p:txBody>
      </p:sp>
    </p:spTree>
    <p:extLst>
      <p:ext uri="{BB962C8B-B14F-4D97-AF65-F5344CB8AC3E}">
        <p14:creationId xmlns:p14="http://schemas.microsoft.com/office/powerpoint/2010/main" xmlns="" val="213638180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72584" y="1887951"/>
            <a:ext cx="10015369" cy="3459936"/>
          </a:xfrm>
        </p:spPr>
        <p:txBody>
          <a:bodyPr>
            <a:normAutofit fontScale="92500" lnSpcReduction="20000"/>
          </a:bodyPr>
          <a:lstStyle/>
          <a:p>
            <a:pPr algn="just">
              <a:buNone/>
            </a:pPr>
            <a:r>
              <a:rPr lang="en-PH" sz="3200" dirty="0">
                <a:solidFill>
                  <a:schemeClr val="tx1"/>
                </a:solidFill>
              </a:rPr>
              <a:t>“</a:t>
            </a:r>
            <a:r>
              <a:rPr lang="en-PH" sz="3200" b="1" i="1" dirty="0">
                <a:solidFill>
                  <a:schemeClr val="tx1"/>
                </a:solidFill>
              </a:rPr>
              <a:t>SECTION 2.79.2. </a:t>
            </a:r>
            <a:r>
              <a:rPr lang="en-PH" sz="3200" b="1" i="1" dirty="0">
                <a:solidFill>
                  <a:srgbClr val="FF0000"/>
                </a:solidFill>
              </a:rPr>
              <a:t>Failure to file </a:t>
            </a:r>
            <a:r>
              <a:rPr lang="en-PH" sz="3200" b="1" i="1" dirty="0">
                <a:solidFill>
                  <a:schemeClr val="tx1"/>
                </a:solidFill>
              </a:rPr>
              <a:t>Application for Registration (BIR Form No. 1902) – </a:t>
            </a:r>
            <a:r>
              <a:rPr lang="en-PH" sz="3200" dirty="0">
                <a:solidFill>
                  <a:schemeClr val="tx1"/>
                </a:solidFill>
              </a:rPr>
              <a:t>Where an employee, in violation of these regulations either fails or refuses to file an Application for Registration (BIR Form No. 1902) together with the required attachments, the employer shall </a:t>
            </a:r>
            <a:r>
              <a:rPr lang="en-PH" sz="3200" dirty="0">
                <a:solidFill>
                  <a:srgbClr val="FF0000"/>
                </a:solidFill>
              </a:rPr>
              <a:t>withhold the taxes prescribed </a:t>
            </a:r>
            <a:r>
              <a:rPr lang="en-PH" sz="3200" dirty="0">
                <a:solidFill>
                  <a:schemeClr val="tx1"/>
                </a:solidFill>
              </a:rPr>
              <a:t>under the revised withholding tax table (Annex “D” or “E”, whichever is applicable).” </a:t>
            </a:r>
          </a:p>
        </p:txBody>
      </p:sp>
      <p:sp>
        <p:nvSpPr>
          <p:cNvPr id="5" name="Slide Number Placeholder 4"/>
          <p:cNvSpPr>
            <a:spLocks noGrp="1"/>
          </p:cNvSpPr>
          <p:nvPr>
            <p:ph type="sldNum" sz="quarter" idx="12"/>
          </p:nvPr>
        </p:nvSpPr>
        <p:spPr/>
        <p:txBody>
          <a:bodyPr/>
          <a:lstStyle/>
          <a:p>
            <a:fld id="{CC19824D-3DE4-4993-9CE3-20E64F22A652}" type="slidenum">
              <a:rPr lang="en-PH" smtClean="0"/>
              <a:pPr/>
              <a:t>62</a:t>
            </a:fld>
            <a:endParaRPr lang="en-PH" dirty="0"/>
          </a:p>
        </p:txBody>
      </p:sp>
      <p:sp>
        <p:nvSpPr>
          <p:cNvPr id="6" name="Title 1"/>
          <p:cNvSpPr txBox="1">
            <a:spLocks/>
          </p:cNvSpPr>
          <p:nvPr/>
        </p:nvSpPr>
        <p:spPr>
          <a:xfrm>
            <a:off x="1172584" y="358031"/>
            <a:ext cx="10364544" cy="1223502"/>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3600" kern="0" dirty="0" smtClean="0">
                <a:solidFill>
                  <a:srgbClr val="000066"/>
                </a:solidFill>
                <a:latin typeface="Roboto" panose="020B0604020202020204" charset="0"/>
                <a:ea typeface="Roboto" panose="020B0604020202020204" charset="0"/>
              </a:rPr>
              <a:t>Section 2.79.1 Failure to File Application for Registration</a:t>
            </a:r>
            <a:endParaRPr lang="en-PH" sz="3600" kern="0" dirty="0">
              <a:solidFill>
                <a:srgbClr val="000066"/>
              </a:solidFill>
              <a:latin typeface="Roboto" panose="020B0604020202020204" charset="0"/>
              <a:ea typeface="Roboto" panose="020B0604020202020204" charset="0"/>
            </a:endParaRPr>
          </a:p>
        </p:txBody>
      </p:sp>
    </p:spTree>
    <p:extLst>
      <p:ext uri="{BB962C8B-B14F-4D97-AF65-F5344CB8AC3E}">
        <p14:creationId xmlns:p14="http://schemas.microsoft.com/office/powerpoint/2010/main" xmlns="" val="65739565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0233" y="1865099"/>
            <a:ext cx="9810826" cy="2980994"/>
          </a:xfrm>
        </p:spPr>
        <p:txBody>
          <a:bodyPr>
            <a:normAutofit/>
          </a:bodyPr>
          <a:lstStyle/>
          <a:p>
            <a:pPr algn="just">
              <a:buNone/>
            </a:pPr>
            <a:r>
              <a:rPr lang="en-PH" sz="2800" dirty="0">
                <a:solidFill>
                  <a:schemeClr val="tx1"/>
                </a:solidFill>
              </a:rPr>
              <a:t>“</a:t>
            </a:r>
            <a:r>
              <a:rPr lang="en-PH" sz="2800" b="1" i="1" dirty="0">
                <a:solidFill>
                  <a:schemeClr val="tx1"/>
                </a:solidFill>
              </a:rPr>
              <a:t>SECTION 2.79.4. Husband and Wife – </a:t>
            </a:r>
            <a:r>
              <a:rPr lang="en-PH" sz="2800" dirty="0">
                <a:solidFill>
                  <a:schemeClr val="tx1"/>
                </a:solidFill>
              </a:rPr>
              <a:t>Where both husband and wife are each recipients of compensation either from the same or different employers, taxes shall be withheld separately in accordance with the applicable revised withholding tax table (Annex “D” or “E”).” </a:t>
            </a:r>
          </a:p>
        </p:txBody>
      </p:sp>
      <p:sp>
        <p:nvSpPr>
          <p:cNvPr id="5" name="Slide Number Placeholder 4"/>
          <p:cNvSpPr>
            <a:spLocks noGrp="1"/>
          </p:cNvSpPr>
          <p:nvPr>
            <p:ph type="sldNum" sz="quarter" idx="12"/>
          </p:nvPr>
        </p:nvSpPr>
        <p:spPr/>
        <p:txBody>
          <a:bodyPr/>
          <a:lstStyle/>
          <a:p>
            <a:fld id="{CC19824D-3DE4-4993-9CE3-20E64F22A652}" type="slidenum">
              <a:rPr lang="en-PH" smtClean="0"/>
              <a:pPr/>
              <a:t>63</a:t>
            </a:fld>
            <a:endParaRPr lang="en-PH" dirty="0"/>
          </a:p>
        </p:txBody>
      </p:sp>
      <p:sp>
        <p:nvSpPr>
          <p:cNvPr id="6" name="Title 1"/>
          <p:cNvSpPr txBox="1">
            <a:spLocks/>
          </p:cNvSpPr>
          <p:nvPr/>
        </p:nvSpPr>
        <p:spPr>
          <a:xfrm>
            <a:off x="1075989" y="418148"/>
            <a:ext cx="10364544" cy="1223502"/>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3600" kern="0" dirty="0" smtClean="0">
                <a:solidFill>
                  <a:srgbClr val="000066"/>
                </a:solidFill>
                <a:latin typeface="Roboto" panose="020B0604020202020204" charset="0"/>
                <a:ea typeface="Roboto" panose="020B0604020202020204" charset="0"/>
              </a:rPr>
              <a:t>Section 2.79.4 Husband and Wife</a:t>
            </a:r>
            <a:endParaRPr lang="en-PH" sz="3600" kern="0" dirty="0">
              <a:solidFill>
                <a:srgbClr val="000066"/>
              </a:solidFill>
              <a:latin typeface="Roboto" panose="020B0604020202020204" charset="0"/>
              <a:ea typeface="Roboto" panose="020B0604020202020204" charset="0"/>
            </a:endParaRPr>
          </a:p>
        </p:txBody>
      </p:sp>
    </p:spTree>
    <p:extLst>
      <p:ext uri="{BB962C8B-B14F-4D97-AF65-F5344CB8AC3E}">
        <p14:creationId xmlns:p14="http://schemas.microsoft.com/office/powerpoint/2010/main" xmlns="" val="20999919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xmlns="" val="3062980921"/>
              </p:ext>
            </p:extLst>
          </p:nvPr>
        </p:nvGraphicFramePr>
        <p:xfrm>
          <a:off x="996944" y="1129554"/>
          <a:ext cx="10522634" cy="4746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CC19824D-3DE4-4993-9CE3-20E64F22A652}" type="slidenum">
              <a:rPr lang="en-PH" smtClean="0"/>
              <a:pPr/>
              <a:t>64</a:t>
            </a:fld>
            <a:endParaRPr lang="en-PH" dirty="0"/>
          </a:p>
        </p:txBody>
      </p:sp>
      <p:sp>
        <p:nvSpPr>
          <p:cNvPr id="5" name="Title 1"/>
          <p:cNvSpPr txBox="1">
            <a:spLocks/>
          </p:cNvSpPr>
          <p:nvPr/>
        </p:nvSpPr>
        <p:spPr>
          <a:xfrm>
            <a:off x="1075989" y="418148"/>
            <a:ext cx="10364544" cy="1223502"/>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3600" kern="0" dirty="0" smtClean="0">
                <a:solidFill>
                  <a:srgbClr val="000066"/>
                </a:solidFill>
                <a:latin typeface="Roboto" panose="020B0604020202020204" charset="0"/>
                <a:ea typeface="Roboto" panose="020B0604020202020204" charset="0"/>
              </a:rPr>
              <a:t>Section 2.80 Liability for Tax</a:t>
            </a:r>
            <a:endParaRPr lang="en-PH" sz="3600" kern="0" dirty="0">
              <a:solidFill>
                <a:srgbClr val="000066"/>
              </a:solidFill>
              <a:latin typeface="Roboto" panose="020B0604020202020204" charset="0"/>
              <a:ea typeface="Roboto" panose="020B0604020202020204" charset="0"/>
            </a:endParaRPr>
          </a:p>
        </p:txBody>
      </p:sp>
    </p:spTree>
    <p:extLst>
      <p:ext uri="{BB962C8B-B14F-4D97-AF65-F5344CB8AC3E}">
        <p14:creationId xmlns:p14="http://schemas.microsoft.com/office/powerpoint/2010/main" xmlns="" val="16570315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1379667" y="2078916"/>
            <a:ext cx="9950824" cy="2963731"/>
            <a:chOff x="1312432" y="2280621"/>
            <a:chExt cx="9950824" cy="2963731"/>
          </a:xfrm>
        </p:grpSpPr>
        <p:sp>
          <p:nvSpPr>
            <p:cNvPr id="5" name="Oval 4"/>
            <p:cNvSpPr/>
            <p:nvPr/>
          </p:nvSpPr>
          <p:spPr>
            <a:xfrm>
              <a:off x="1312432" y="2850776"/>
              <a:ext cx="2549564" cy="189603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dirty="0"/>
            </a:p>
          </p:txBody>
        </p:sp>
        <p:sp>
          <p:nvSpPr>
            <p:cNvPr id="7" name="TextBox 6"/>
            <p:cNvSpPr txBox="1"/>
            <p:nvPr/>
          </p:nvSpPr>
          <p:spPr>
            <a:xfrm>
              <a:off x="1815737" y="3044413"/>
              <a:ext cx="1852619" cy="1477328"/>
            </a:xfrm>
            <a:prstGeom prst="rect">
              <a:avLst/>
            </a:prstGeom>
            <a:noFill/>
          </p:spPr>
          <p:txBody>
            <a:bodyPr wrap="square" rtlCol="0">
              <a:spAutoFit/>
            </a:bodyPr>
            <a:lstStyle/>
            <a:p>
              <a:r>
                <a:rPr lang="en-PH" b="1" dirty="0"/>
                <a:t>EMPLOYER SHALL ISSUE BIR FORM 2316 TO EMPLOYEES </a:t>
              </a:r>
            </a:p>
          </p:txBody>
        </p:sp>
        <p:sp>
          <p:nvSpPr>
            <p:cNvPr id="8" name="Flowchart: Multidocument 7"/>
            <p:cNvSpPr/>
            <p:nvPr/>
          </p:nvSpPr>
          <p:spPr>
            <a:xfrm>
              <a:off x="5669280" y="2404333"/>
              <a:ext cx="3173506" cy="2840019"/>
            </a:xfrm>
            <a:prstGeom prst="flowChartMultidocumen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dirty="0">
                <a:noFill/>
              </a:endParaRPr>
            </a:p>
          </p:txBody>
        </p:sp>
        <p:sp>
          <p:nvSpPr>
            <p:cNvPr id="10" name="TextBox 9"/>
            <p:cNvSpPr txBox="1"/>
            <p:nvPr/>
          </p:nvSpPr>
          <p:spPr>
            <a:xfrm>
              <a:off x="5303522" y="3098203"/>
              <a:ext cx="1753494" cy="182880"/>
            </a:xfrm>
            <a:prstGeom prst="rect">
              <a:avLst/>
            </a:prstGeom>
            <a:noFill/>
          </p:spPr>
          <p:txBody>
            <a:bodyPr wrap="square" rtlCol="0">
              <a:spAutoFit/>
            </a:bodyPr>
            <a:lstStyle/>
            <a:p>
              <a:endParaRPr lang="en-PH" dirty="0"/>
            </a:p>
          </p:txBody>
        </p:sp>
        <p:sp>
          <p:nvSpPr>
            <p:cNvPr id="11" name="TextBox 10"/>
            <p:cNvSpPr txBox="1"/>
            <p:nvPr/>
          </p:nvSpPr>
          <p:spPr>
            <a:xfrm>
              <a:off x="5862920" y="2987948"/>
              <a:ext cx="1775009" cy="1631216"/>
            </a:xfrm>
            <a:prstGeom prst="rect">
              <a:avLst/>
            </a:prstGeom>
            <a:noFill/>
          </p:spPr>
          <p:txBody>
            <a:bodyPr wrap="square" rtlCol="0">
              <a:spAutoFit/>
            </a:bodyPr>
            <a:lstStyle/>
            <a:p>
              <a:r>
                <a:rPr lang="en-PH" sz="2000" b="1" dirty="0">
                  <a:solidFill>
                    <a:schemeClr val="accent2">
                      <a:lumMod val="75000"/>
                    </a:schemeClr>
                  </a:solidFill>
                </a:rPr>
                <a:t>BIR FORM 2316</a:t>
              </a:r>
            </a:p>
            <a:p>
              <a:r>
                <a:rPr lang="en-PH" sz="2000" b="1" dirty="0"/>
                <a:t>ORIGINAL COPY FOR THE EMPLOYEE</a:t>
              </a:r>
            </a:p>
          </p:txBody>
        </p:sp>
        <p:sp>
          <p:nvSpPr>
            <p:cNvPr id="12" name="TextBox 11"/>
            <p:cNvSpPr txBox="1"/>
            <p:nvPr/>
          </p:nvSpPr>
          <p:spPr>
            <a:xfrm>
              <a:off x="9294607" y="2280621"/>
              <a:ext cx="1968649" cy="646331"/>
            </a:xfrm>
            <a:prstGeom prst="rect">
              <a:avLst/>
            </a:prstGeom>
            <a:noFill/>
          </p:spPr>
          <p:txBody>
            <a:bodyPr wrap="square" rtlCol="0">
              <a:spAutoFit/>
            </a:bodyPr>
            <a:lstStyle/>
            <a:p>
              <a:r>
                <a:rPr lang="en-PH" dirty="0"/>
                <a:t>DUPLICATE FOR THE BIR</a:t>
              </a:r>
            </a:p>
          </p:txBody>
        </p:sp>
        <p:sp>
          <p:nvSpPr>
            <p:cNvPr id="13" name="TextBox 12"/>
            <p:cNvSpPr txBox="1"/>
            <p:nvPr/>
          </p:nvSpPr>
          <p:spPr>
            <a:xfrm>
              <a:off x="9294606" y="3281083"/>
              <a:ext cx="1742739" cy="1292662"/>
            </a:xfrm>
            <a:prstGeom prst="rect">
              <a:avLst/>
            </a:prstGeom>
            <a:noFill/>
          </p:spPr>
          <p:txBody>
            <a:bodyPr wrap="square" rtlCol="0">
              <a:spAutoFit/>
            </a:bodyPr>
            <a:lstStyle/>
            <a:p>
              <a:r>
                <a:rPr lang="en-PH" dirty="0"/>
                <a:t>TRIPLICATE FOR THE EMPLOYER </a:t>
              </a:r>
              <a:r>
                <a:rPr lang="en-PH" sz="1400" dirty="0">
                  <a:solidFill>
                    <a:schemeClr val="accent2">
                      <a:lumMod val="75000"/>
                    </a:schemeClr>
                  </a:solidFill>
                </a:rPr>
                <a:t>(TO BE RETAINED FOR A PERIOD OF 10 YEARS)</a:t>
              </a:r>
            </a:p>
          </p:txBody>
        </p:sp>
        <p:sp>
          <p:nvSpPr>
            <p:cNvPr id="14" name="Right Arrow 13"/>
            <p:cNvSpPr/>
            <p:nvPr/>
          </p:nvSpPr>
          <p:spPr>
            <a:xfrm>
              <a:off x="8466268" y="2700169"/>
              <a:ext cx="828339" cy="1506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dirty="0"/>
            </a:p>
          </p:txBody>
        </p:sp>
        <p:sp>
          <p:nvSpPr>
            <p:cNvPr id="15" name="Right Arrow 14"/>
            <p:cNvSpPr/>
            <p:nvPr/>
          </p:nvSpPr>
          <p:spPr>
            <a:xfrm>
              <a:off x="8756725" y="3560820"/>
              <a:ext cx="537882" cy="2222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dirty="0"/>
            </a:p>
          </p:txBody>
        </p:sp>
        <p:sp>
          <p:nvSpPr>
            <p:cNvPr id="16" name="Striped Right Arrow 15"/>
            <p:cNvSpPr/>
            <p:nvPr/>
          </p:nvSpPr>
          <p:spPr>
            <a:xfrm>
              <a:off x="3861996" y="3044413"/>
              <a:ext cx="1721225" cy="1702399"/>
            </a:xfrm>
            <a:prstGeom prst="stripedRightArrow">
              <a:avLst>
                <a:gd name="adj1" fmla="val 83940"/>
                <a:gd name="adj2" fmla="val 5565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dirty="0"/>
            </a:p>
          </p:txBody>
        </p:sp>
        <p:sp>
          <p:nvSpPr>
            <p:cNvPr id="17" name="TextBox 16"/>
            <p:cNvSpPr txBox="1"/>
            <p:nvPr/>
          </p:nvSpPr>
          <p:spPr>
            <a:xfrm>
              <a:off x="4147070" y="3352190"/>
              <a:ext cx="1097283" cy="1169551"/>
            </a:xfrm>
            <a:prstGeom prst="rect">
              <a:avLst/>
            </a:prstGeom>
            <a:noFill/>
          </p:spPr>
          <p:txBody>
            <a:bodyPr wrap="square" rtlCol="0">
              <a:spAutoFit/>
            </a:bodyPr>
            <a:lstStyle/>
            <a:p>
              <a:r>
                <a:rPr lang="en-PH" sz="1400" b="1" dirty="0"/>
                <a:t>NOT LATER THAN JANUARY 31</a:t>
              </a:r>
            </a:p>
          </p:txBody>
        </p:sp>
      </p:grpSp>
      <p:sp>
        <p:nvSpPr>
          <p:cNvPr id="3" name="Slide Number Placeholder 2"/>
          <p:cNvSpPr>
            <a:spLocks noGrp="1"/>
          </p:cNvSpPr>
          <p:nvPr>
            <p:ph type="sldNum" sz="quarter" idx="12"/>
          </p:nvPr>
        </p:nvSpPr>
        <p:spPr/>
        <p:txBody>
          <a:bodyPr/>
          <a:lstStyle/>
          <a:p>
            <a:fld id="{CC19824D-3DE4-4993-9CE3-20E64F22A652}" type="slidenum">
              <a:rPr lang="en-PH" smtClean="0"/>
              <a:pPr/>
              <a:t>65</a:t>
            </a:fld>
            <a:endParaRPr lang="en-PH" dirty="0"/>
          </a:p>
        </p:txBody>
      </p:sp>
      <p:sp>
        <p:nvSpPr>
          <p:cNvPr id="18" name="Title 1"/>
          <p:cNvSpPr txBox="1">
            <a:spLocks/>
          </p:cNvSpPr>
          <p:nvPr/>
        </p:nvSpPr>
        <p:spPr>
          <a:xfrm>
            <a:off x="1075989" y="418148"/>
            <a:ext cx="10364544" cy="1223502"/>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3600" kern="0" dirty="0" smtClean="0">
                <a:solidFill>
                  <a:srgbClr val="000066"/>
                </a:solidFill>
                <a:latin typeface="Roboto" panose="020B0604020202020204" charset="0"/>
                <a:ea typeface="Roboto" panose="020B0604020202020204" charset="0"/>
              </a:rPr>
              <a:t>Section 2.83.1 Employees Withholding Statement (BIR Form 2316)</a:t>
            </a:r>
            <a:endParaRPr lang="en-PH" sz="3600" kern="0" dirty="0">
              <a:solidFill>
                <a:srgbClr val="000066"/>
              </a:solidFill>
              <a:latin typeface="Roboto" panose="020B0604020202020204" charset="0"/>
              <a:ea typeface="Roboto" panose="020B0604020202020204" charset="0"/>
            </a:endParaRPr>
          </a:p>
        </p:txBody>
      </p:sp>
    </p:spTree>
    <p:extLst>
      <p:ext uri="{BB962C8B-B14F-4D97-AF65-F5344CB8AC3E}">
        <p14:creationId xmlns:p14="http://schemas.microsoft.com/office/powerpoint/2010/main" xmlns="" val="379271951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5303522" y="3098203"/>
            <a:ext cx="1753494" cy="182880"/>
          </a:xfrm>
          <a:prstGeom prst="rect">
            <a:avLst/>
          </a:prstGeom>
          <a:noFill/>
        </p:spPr>
        <p:txBody>
          <a:bodyPr wrap="square" rtlCol="0">
            <a:spAutoFit/>
          </a:bodyPr>
          <a:lstStyle/>
          <a:p>
            <a:endParaRPr lang="en-PH" dirty="0"/>
          </a:p>
        </p:txBody>
      </p:sp>
      <p:sp>
        <p:nvSpPr>
          <p:cNvPr id="3" name="Rectangle 2"/>
          <p:cNvSpPr/>
          <p:nvPr/>
        </p:nvSpPr>
        <p:spPr>
          <a:xfrm>
            <a:off x="1350233" y="1535183"/>
            <a:ext cx="10298141" cy="4524315"/>
          </a:xfrm>
          <a:prstGeom prst="rect">
            <a:avLst/>
          </a:prstGeom>
        </p:spPr>
        <p:txBody>
          <a:bodyPr wrap="square">
            <a:spAutoFit/>
          </a:bodyPr>
          <a:lstStyle/>
          <a:p>
            <a:r>
              <a:rPr lang="en-PH" sz="2400" dirty="0">
                <a:solidFill>
                  <a:srgbClr val="000000"/>
                </a:solidFill>
                <a:latin typeface="Roboto" panose="020B0604020202020204" charset="0"/>
                <a:ea typeface="Roboto" panose="020B0604020202020204" charset="0"/>
              </a:rPr>
              <a:t>The Certificate shall indicate the following information: </a:t>
            </a:r>
          </a:p>
          <a:p>
            <a:pPr marL="968375" lvl="1" indent="-457200">
              <a:buFont typeface="+mj-lt"/>
              <a:buAutoNum type="alphaLcPeriod"/>
            </a:pPr>
            <a:r>
              <a:rPr lang="en-PH" sz="2400" dirty="0" smtClean="0">
                <a:solidFill>
                  <a:srgbClr val="000000"/>
                </a:solidFill>
                <a:latin typeface="Roboto" panose="020B0604020202020204" charset="0"/>
                <a:ea typeface="Roboto" panose="020B0604020202020204" charset="0"/>
              </a:rPr>
              <a:t>Name </a:t>
            </a:r>
            <a:r>
              <a:rPr lang="en-PH" sz="2400" dirty="0">
                <a:solidFill>
                  <a:srgbClr val="000000"/>
                </a:solidFill>
                <a:latin typeface="Roboto" panose="020B0604020202020204" charset="0"/>
                <a:ea typeface="Roboto" panose="020B0604020202020204" charset="0"/>
              </a:rPr>
              <a:t>and address of the employee; </a:t>
            </a:r>
          </a:p>
          <a:p>
            <a:pPr marL="968375" lvl="1" indent="-457200">
              <a:buFont typeface="+mj-lt"/>
              <a:buAutoNum type="alphaLcPeriod"/>
            </a:pPr>
            <a:r>
              <a:rPr lang="en-PH" sz="2400" dirty="0" smtClean="0">
                <a:solidFill>
                  <a:srgbClr val="000000"/>
                </a:solidFill>
                <a:latin typeface="Roboto" panose="020B0604020202020204" charset="0"/>
                <a:ea typeface="Roboto" panose="020B0604020202020204" charset="0"/>
              </a:rPr>
              <a:t>Employee’s </a:t>
            </a:r>
            <a:r>
              <a:rPr lang="en-PH" sz="2400" dirty="0">
                <a:solidFill>
                  <a:srgbClr val="000000"/>
                </a:solidFill>
                <a:latin typeface="Roboto" panose="020B0604020202020204" charset="0"/>
                <a:ea typeface="Roboto" panose="020B0604020202020204" charset="0"/>
              </a:rPr>
              <a:t>Taxpayer Identification Number (TIN); </a:t>
            </a:r>
          </a:p>
          <a:p>
            <a:pPr marL="968375" lvl="1" indent="-457200">
              <a:buFont typeface="+mj-lt"/>
              <a:buAutoNum type="alphaLcPeriod"/>
            </a:pPr>
            <a:r>
              <a:rPr lang="en-PH" sz="2400" dirty="0" smtClean="0">
                <a:solidFill>
                  <a:srgbClr val="000000"/>
                </a:solidFill>
                <a:latin typeface="Roboto" panose="020B0604020202020204" charset="0"/>
                <a:ea typeface="Roboto" panose="020B0604020202020204" charset="0"/>
              </a:rPr>
              <a:t>Name </a:t>
            </a:r>
            <a:r>
              <a:rPr lang="en-PH" sz="2400" dirty="0">
                <a:solidFill>
                  <a:srgbClr val="000000"/>
                </a:solidFill>
                <a:latin typeface="Roboto" panose="020B0604020202020204" charset="0"/>
                <a:ea typeface="Roboto" panose="020B0604020202020204" charset="0"/>
              </a:rPr>
              <a:t>and Address of the Employer; </a:t>
            </a:r>
          </a:p>
          <a:p>
            <a:pPr marL="968375" lvl="1" indent="-457200">
              <a:buFont typeface="+mj-lt"/>
              <a:buAutoNum type="alphaLcPeriod"/>
            </a:pPr>
            <a:r>
              <a:rPr lang="en-PH" sz="2400" dirty="0" smtClean="0">
                <a:solidFill>
                  <a:srgbClr val="000000"/>
                </a:solidFill>
                <a:latin typeface="Roboto" panose="020B0604020202020204" charset="0"/>
                <a:ea typeface="Roboto" panose="020B0604020202020204" charset="0"/>
              </a:rPr>
              <a:t>Employer’s </a:t>
            </a:r>
            <a:r>
              <a:rPr lang="en-PH" sz="2400" dirty="0">
                <a:solidFill>
                  <a:srgbClr val="000000"/>
                </a:solidFill>
                <a:latin typeface="Roboto" panose="020B0604020202020204" charset="0"/>
                <a:ea typeface="Roboto" panose="020B0604020202020204" charset="0"/>
              </a:rPr>
              <a:t>TIN; </a:t>
            </a:r>
          </a:p>
          <a:p>
            <a:pPr marL="968375" lvl="1" indent="-457200">
              <a:buFont typeface="+mj-lt"/>
              <a:buAutoNum type="alphaLcPeriod"/>
            </a:pPr>
            <a:r>
              <a:rPr lang="en-PH" sz="2400" dirty="0" smtClean="0">
                <a:solidFill>
                  <a:srgbClr val="000000"/>
                </a:solidFill>
                <a:latin typeface="Roboto" panose="020B0604020202020204" charset="0"/>
                <a:ea typeface="Roboto" panose="020B0604020202020204" charset="0"/>
              </a:rPr>
              <a:t>The </a:t>
            </a:r>
            <a:r>
              <a:rPr lang="en-PH" sz="2400" dirty="0">
                <a:solidFill>
                  <a:srgbClr val="000000"/>
                </a:solidFill>
                <a:latin typeface="Roboto" panose="020B0604020202020204" charset="0"/>
                <a:ea typeface="Roboto" panose="020B0604020202020204" charset="0"/>
              </a:rPr>
              <a:t>sum of compensation paid, including the non-taxable benefits; </a:t>
            </a:r>
          </a:p>
          <a:p>
            <a:pPr marL="968375" lvl="1" indent="-457200">
              <a:buFont typeface="+mj-lt"/>
              <a:buAutoNum type="alphaLcPeriod"/>
            </a:pPr>
            <a:r>
              <a:rPr lang="en-PH" sz="2400" dirty="0" smtClean="0">
                <a:solidFill>
                  <a:srgbClr val="000000"/>
                </a:solidFill>
                <a:latin typeface="Roboto" panose="020B0604020202020204" charset="0"/>
                <a:ea typeface="Roboto" panose="020B0604020202020204" charset="0"/>
              </a:rPr>
              <a:t>The </a:t>
            </a:r>
            <a:r>
              <a:rPr lang="en-PH" sz="2400" dirty="0">
                <a:solidFill>
                  <a:srgbClr val="000000"/>
                </a:solidFill>
                <a:latin typeface="Roboto" panose="020B0604020202020204" charset="0"/>
                <a:ea typeface="Roboto" panose="020B0604020202020204" charset="0"/>
              </a:rPr>
              <a:t>amount of statutory minimum wage received if employee is MWE; </a:t>
            </a:r>
          </a:p>
          <a:p>
            <a:pPr marL="968375" lvl="1" indent="-457200">
              <a:buFont typeface="+mj-lt"/>
              <a:buAutoNum type="alphaLcPeriod"/>
            </a:pPr>
            <a:r>
              <a:rPr lang="en-PH" sz="2400" dirty="0" smtClean="0">
                <a:solidFill>
                  <a:srgbClr val="000000"/>
                </a:solidFill>
                <a:latin typeface="Roboto" panose="020B0604020202020204" charset="0"/>
                <a:ea typeface="Roboto" panose="020B0604020202020204" charset="0"/>
              </a:rPr>
              <a:t>Overtime </a:t>
            </a:r>
            <a:r>
              <a:rPr lang="en-PH" sz="2400" dirty="0">
                <a:solidFill>
                  <a:srgbClr val="000000"/>
                </a:solidFill>
                <a:latin typeface="Roboto" panose="020B0604020202020204" charset="0"/>
                <a:ea typeface="Roboto" panose="020B0604020202020204" charset="0"/>
              </a:rPr>
              <a:t>pay, holiday pay, night shift differential pay, and hazard pay received if employee is MWE; </a:t>
            </a:r>
            <a:endParaRPr lang="en-PH" sz="2400" dirty="0" smtClean="0">
              <a:solidFill>
                <a:srgbClr val="000000"/>
              </a:solidFill>
              <a:latin typeface="Roboto" panose="020B0604020202020204" charset="0"/>
              <a:ea typeface="Roboto" panose="020B0604020202020204" charset="0"/>
            </a:endParaRPr>
          </a:p>
          <a:p>
            <a:pPr marL="968375" lvl="1" indent="-457200">
              <a:buFont typeface="+mj-lt"/>
              <a:buAutoNum type="alphaLcPeriod"/>
            </a:pPr>
            <a:r>
              <a:rPr lang="en-PH" sz="2400" dirty="0" smtClean="0">
                <a:solidFill>
                  <a:srgbClr val="000000"/>
                </a:solidFill>
                <a:latin typeface="Roboto" panose="020B0604020202020204" charset="0"/>
                <a:ea typeface="Roboto" panose="020B0604020202020204" charset="0"/>
              </a:rPr>
              <a:t>The </a:t>
            </a:r>
            <a:r>
              <a:rPr lang="en-PH" sz="2400" dirty="0">
                <a:solidFill>
                  <a:srgbClr val="000000"/>
                </a:solidFill>
                <a:latin typeface="Roboto" panose="020B0604020202020204" charset="0"/>
                <a:ea typeface="Roboto" panose="020B0604020202020204" charset="0"/>
              </a:rPr>
              <a:t>amount of tax due, if any; and </a:t>
            </a:r>
          </a:p>
          <a:p>
            <a:pPr marL="968375" lvl="1" indent="-457200">
              <a:buFont typeface="+mj-lt"/>
              <a:buAutoNum type="alphaLcPeriod"/>
            </a:pPr>
            <a:r>
              <a:rPr lang="en-PH" sz="2400" dirty="0" smtClean="0">
                <a:solidFill>
                  <a:srgbClr val="000000"/>
                </a:solidFill>
                <a:latin typeface="Roboto" panose="020B0604020202020204" charset="0"/>
                <a:ea typeface="Roboto" panose="020B0604020202020204" charset="0"/>
              </a:rPr>
              <a:t>The </a:t>
            </a:r>
            <a:r>
              <a:rPr lang="en-PH" sz="2400" dirty="0">
                <a:solidFill>
                  <a:srgbClr val="000000"/>
                </a:solidFill>
                <a:latin typeface="Roboto" panose="020B0604020202020204" charset="0"/>
                <a:ea typeface="Roboto" panose="020B0604020202020204" charset="0"/>
              </a:rPr>
              <a:t>amount of tax withheld, if any. </a:t>
            </a:r>
          </a:p>
        </p:txBody>
      </p:sp>
      <p:sp>
        <p:nvSpPr>
          <p:cNvPr id="5" name="Slide Number Placeholder 4"/>
          <p:cNvSpPr>
            <a:spLocks noGrp="1"/>
          </p:cNvSpPr>
          <p:nvPr>
            <p:ph type="sldNum" sz="quarter" idx="12"/>
          </p:nvPr>
        </p:nvSpPr>
        <p:spPr/>
        <p:txBody>
          <a:bodyPr/>
          <a:lstStyle/>
          <a:p>
            <a:fld id="{CC19824D-3DE4-4993-9CE3-20E64F22A652}" type="slidenum">
              <a:rPr lang="en-PH" smtClean="0"/>
              <a:pPr/>
              <a:t>66</a:t>
            </a:fld>
            <a:endParaRPr lang="en-PH" dirty="0"/>
          </a:p>
        </p:txBody>
      </p:sp>
      <p:sp>
        <p:nvSpPr>
          <p:cNvPr id="6" name="Title 1"/>
          <p:cNvSpPr txBox="1">
            <a:spLocks/>
          </p:cNvSpPr>
          <p:nvPr/>
        </p:nvSpPr>
        <p:spPr>
          <a:xfrm>
            <a:off x="997997" y="194699"/>
            <a:ext cx="10364544" cy="1223502"/>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3600" kern="0" dirty="0" smtClean="0">
                <a:solidFill>
                  <a:srgbClr val="000066"/>
                </a:solidFill>
                <a:latin typeface="Roboto" panose="020B0604020202020204" charset="0"/>
                <a:ea typeface="Roboto" panose="020B0604020202020204" charset="0"/>
              </a:rPr>
              <a:t>Section 2.83.1 Employees Withholding Statement (BIR Form 2316)</a:t>
            </a:r>
            <a:endParaRPr lang="en-PH" sz="3600" kern="0" dirty="0">
              <a:solidFill>
                <a:srgbClr val="000066"/>
              </a:solidFill>
              <a:latin typeface="Roboto" panose="020B0604020202020204" charset="0"/>
              <a:ea typeface="Roboto" panose="020B0604020202020204" charset="0"/>
            </a:endParaRPr>
          </a:p>
        </p:txBody>
      </p:sp>
    </p:spTree>
    <p:extLst>
      <p:ext uri="{BB962C8B-B14F-4D97-AF65-F5344CB8AC3E}">
        <p14:creationId xmlns:p14="http://schemas.microsoft.com/office/powerpoint/2010/main" xmlns="" val="85286434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5303522" y="3098203"/>
            <a:ext cx="1753494" cy="182880"/>
          </a:xfrm>
          <a:prstGeom prst="rect">
            <a:avLst/>
          </a:prstGeom>
          <a:noFill/>
        </p:spPr>
        <p:txBody>
          <a:bodyPr wrap="square" rtlCol="0">
            <a:spAutoFit/>
          </a:bodyPr>
          <a:lstStyle/>
          <a:p>
            <a:endParaRPr lang="en-PH" dirty="0"/>
          </a:p>
        </p:txBody>
      </p:sp>
      <p:sp>
        <p:nvSpPr>
          <p:cNvPr id="5" name="Flowchart: Multidocument 4"/>
          <p:cNvSpPr/>
          <p:nvPr/>
        </p:nvSpPr>
        <p:spPr>
          <a:xfrm>
            <a:off x="1871831" y="2517289"/>
            <a:ext cx="2334409" cy="2614109"/>
          </a:xfrm>
          <a:prstGeom prst="flowChartMultidocumen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dirty="0"/>
          </a:p>
        </p:txBody>
      </p:sp>
      <p:sp>
        <p:nvSpPr>
          <p:cNvPr id="6" name="TextBox 5"/>
          <p:cNvSpPr txBox="1"/>
          <p:nvPr/>
        </p:nvSpPr>
        <p:spPr>
          <a:xfrm>
            <a:off x="2173045" y="3195021"/>
            <a:ext cx="1549101" cy="923330"/>
          </a:xfrm>
          <a:prstGeom prst="rect">
            <a:avLst/>
          </a:prstGeom>
          <a:noFill/>
          <a:ln>
            <a:noFill/>
          </a:ln>
        </p:spPr>
        <p:txBody>
          <a:bodyPr wrap="square" rtlCol="0">
            <a:spAutoFit/>
          </a:bodyPr>
          <a:lstStyle/>
          <a:p>
            <a:r>
              <a:rPr lang="en-PH" b="1" dirty="0"/>
              <a:t>DUPLICATE COPIES OF BIR FORM 2316</a:t>
            </a:r>
          </a:p>
        </p:txBody>
      </p:sp>
      <p:sp>
        <p:nvSpPr>
          <p:cNvPr id="7" name="Rectangle 6"/>
          <p:cNvSpPr/>
          <p:nvPr/>
        </p:nvSpPr>
        <p:spPr>
          <a:xfrm>
            <a:off x="5400338" y="2022437"/>
            <a:ext cx="2581836" cy="36683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dirty="0"/>
          </a:p>
        </p:txBody>
      </p:sp>
      <p:sp>
        <p:nvSpPr>
          <p:cNvPr id="8" name="TextBox 7"/>
          <p:cNvSpPr txBox="1"/>
          <p:nvPr/>
        </p:nvSpPr>
        <p:spPr>
          <a:xfrm>
            <a:off x="5615492" y="2173045"/>
            <a:ext cx="2119256" cy="3170099"/>
          </a:xfrm>
          <a:prstGeom prst="rect">
            <a:avLst/>
          </a:prstGeom>
          <a:noFill/>
        </p:spPr>
        <p:txBody>
          <a:bodyPr wrap="square" rtlCol="0">
            <a:spAutoFit/>
          </a:bodyPr>
          <a:lstStyle/>
          <a:p>
            <a:pPr algn="ctr"/>
            <a:r>
              <a:rPr lang="en-PH" sz="2000" b="1" dirty="0"/>
              <a:t>CERTIFIED LIST OF EMPLOYEES QUALIFIED FOR SUBSTITUTED FILING OF ANNUAL INCOME TAX RETURN (AITR)</a:t>
            </a:r>
          </a:p>
        </p:txBody>
      </p:sp>
      <p:sp>
        <p:nvSpPr>
          <p:cNvPr id="9" name="Oval 8"/>
          <p:cNvSpPr/>
          <p:nvPr/>
        </p:nvSpPr>
        <p:spPr>
          <a:xfrm>
            <a:off x="9897032" y="3006761"/>
            <a:ext cx="1409252" cy="169970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dirty="0"/>
          </a:p>
        </p:txBody>
      </p:sp>
      <p:sp>
        <p:nvSpPr>
          <p:cNvPr id="11" name="TextBox 10"/>
          <p:cNvSpPr txBox="1"/>
          <p:nvPr/>
        </p:nvSpPr>
        <p:spPr>
          <a:xfrm>
            <a:off x="10144458" y="3562733"/>
            <a:ext cx="914400" cy="523220"/>
          </a:xfrm>
          <a:prstGeom prst="rect">
            <a:avLst/>
          </a:prstGeom>
          <a:noFill/>
        </p:spPr>
        <p:txBody>
          <a:bodyPr wrap="square" rtlCol="0">
            <a:spAutoFit/>
          </a:bodyPr>
          <a:lstStyle/>
          <a:p>
            <a:pPr algn="ctr"/>
            <a:r>
              <a:rPr lang="en-PH" sz="2800" b="1" dirty="0"/>
              <a:t>BIR</a:t>
            </a:r>
          </a:p>
        </p:txBody>
      </p:sp>
      <p:sp>
        <p:nvSpPr>
          <p:cNvPr id="12" name="Chevron 11"/>
          <p:cNvSpPr/>
          <p:nvPr/>
        </p:nvSpPr>
        <p:spPr>
          <a:xfrm>
            <a:off x="4539727" y="3195021"/>
            <a:ext cx="763795" cy="1009349"/>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dirty="0">
              <a:solidFill>
                <a:schemeClr val="tx1"/>
              </a:solidFill>
            </a:endParaRPr>
          </a:p>
        </p:txBody>
      </p:sp>
      <p:sp>
        <p:nvSpPr>
          <p:cNvPr id="13" name="Right Arrow 12"/>
          <p:cNvSpPr/>
          <p:nvPr/>
        </p:nvSpPr>
        <p:spPr>
          <a:xfrm>
            <a:off x="8154298" y="3048857"/>
            <a:ext cx="1688953" cy="1301675"/>
          </a:xfrm>
          <a:prstGeom prst="rightArrow">
            <a:avLst>
              <a:gd name="adj1" fmla="val 74085"/>
              <a:gd name="adj2" fmla="val 39964"/>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PH" sz="1400" b="1" dirty="0">
                <a:solidFill>
                  <a:schemeClr val="tx1"/>
                </a:solidFill>
              </a:rPr>
              <a:t>NOT LATER THAN FEBRUARY 28</a:t>
            </a:r>
          </a:p>
        </p:txBody>
      </p:sp>
      <p:sp>
        <p:nvSpPr>
          <p:cNvPr id="3" name="Slide Number Placeholder 2"/>
          <p:cNvSpPr>
            <a:spLocks noGrp="1"/>
          </p:cNvSpPr>
          <p:nvPr>
            <p:ph type="sldNum" sz="quarter" idx="12"/>
          </p:nvPr>
        </p:nvSpPr>
        <p:spPr/>
        <p:txBody>
          <a:bodyPr/>
          <a:lstStyle/>
          <a:p>
            <a:fld id="{CC19824D-3DE4-4993-9CE3-20E64F22A652}" type="slidenum">
              <a:rPr lang="en-PH" smtClean="0"/>
              <a:pPr/>
              <a:t>67</a:t>
            </a:fld>
            <a:endParaRPr lang="en-PH" dirty="0"/>
          </a:p>
        </p:txBody>
      </p:sp>
      <p:sp>
        <p:nvSpPr>
          <p:cNvPr id="14" name="Title 1"/>
          <p:cNvSpPr txBox="1">
            <a:spLocks/>
          </p:cNvSpPr>
          <p:nvPr/>
        </p:nvSpPr>
        <p:spPr>
          <a:xfrm>
            <a:off x="997997" y="410030"/>
            <a:ext cx="10364544" cy="1223502"/>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3600" kern="0" dirty="0" smtClean="0">
                <a:solidFill>
                  <a:srgbClr val="000066"/>
                </a:solidFill>
                <a:latin typeface="Roboto" panose="020B0604020202020204" charset="0"/>
                <a:ea typeface="Roboto" panose="020B0604020202020204" charset="0"/>
              </a:rPr>
              <a:t>Section 2.83.1 Employees Withholding Statement (BIR Form 2316)</a:t>
            </a:r>
            <a:endParaRPr lang="en-PH" sz="3600" kern="0" dirty="0">
              <a:solidFill>
                <a:srgbClr val="000066"/>
              </a:solidFill>
              <a:latin typeface="Roboto" panose="020B0604020202020204" charset="0"/>
              <a:ea typeface="Roboto" panose="020B0604020202020204" charset="0"/>
            </a:endParaRPr>
          </a:p>
        </p:txBody>
      </p:sp>
    </p:spTree>
    <p:extLst>
      <p:ext uri="{BB962C8B-B14F-4D97-AF65-F5344CB8AC3E}">
        <p14:creationId xmlns:p14="http://schemas.microsoft.com/office/powerpoint/2010/main" xmlns="" val="391969623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5303522" y="3098203"/>
            <a:ext cx="1753494" cy="182880"/>
          </a:xfrm>
          <a:prstGeom prst="rect">
            <a:avLst/>
          </a:prstGeom>
          <a:noFill/>
        </p:spPr>
        <p:txBody>
          <a:bodyPr wrap="square" rtlCol="0">
            <a:spAutoFit/>
          </a:bodyPr>
          <a:lstStyle/>
          <a:p>
            <a:endParaRPr lang="en-PH" dirty="0"/>
          </a:p>
        </p:txBody>
      </p:sp>
      <p:sp>
        <p:nvSpPr>
          <p:cNvPr id="3" name="Rectangle 2"/>
          <p:cNvSpPr/>
          <p:nvPr/>
        </p:nvSpPr>
        <p:spPr>
          <a:xfrm>
            <a:off x="1143896" y="1732948"/>
            <a:ext cx="10011783" cy="461665"/>
          </a:xfrm>
          <a:prstGeom prst="rect">
            <a:avLst/>
          </a:prstGeom>
        </p:spPr>
        <p:txBody>
          <a:bodyPr wrap="square">
            <a:spAutoFit/>
          </a:bodyPr>
          <a:lstStyle/>
          <a:p>
            <a:endParaRPr lang="en-PH" sz="2400" dirty="0">
              <a:solidFill>
                <a:srgbClr val="000000"/>
              </a:solidFill>
              <a:latin typeface="Times New Roman" panose="02020603050405020304" pitchFamily="18" charset="0"/>
            </a:endParaRPr>
          </a:p>
        </p:txBody>
      </p:sp>
      <p:sp>
        <p:nvSpPr>
          <p:cNvPr id="5" name="Rectangle 4"/>
          <p:cNvSpPr/>
          <p:nvPr/>
        </p:nvSpPr>
        <p:spPr>
          <a:xfrm>
            <a:off x="1143896" y="2194613"/>
            <a:ext cx="3040829" cy="39157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dirty="0"/>
          </a:p>
        </p:txBody>
      </p:sp>
      <p:sp>
        <p:nvSpPr>
          <p:cNvPr id="7" name="Rectangle 6"/>
          <p:cNvSpPr/>
          <p:nvPr/>
        </p:nvSpPr>
        <p:spPr>
          <a:xfrm>
            <a:off x="1384206" y="2461845"/>
            <a:ext cx="2572844" cy="3046988"/>
          </a:xfrm>
          <a:prstGeom prst="rect">
            <a:avLst/>
          </a:prstGeom>
        </p:spPr>
        <p:txBody>
          <a:bodyPr wrap="square">
            <a:spAutoFit/>
          </a:bodyPr>
          <a:lstStyle/>
          <a:p>
            <a:pPr algn="ctr"/>
            <a:r>
              <a:rPr lang="en-PH" sz="2400" b="1" dirty="0">
                <a:solidFill>
                  <a:schemeClr val="accent2">
                    <a:lumMod val="75000"/>
                  </a:schemeClr>
                </a:solidFill>
              </a:rPr>
              <a:t>CERTIFIED LIST OF EMPLOYEES QUALIFIED FOR SUBSTITUTED FILING OF ANNUAL INCOME TAX RETURN (AITR)</a:t>
            </a:r>
          </a:p>
        </p:txBody>
      </p:sp>
      <p:sp>
        <p:nvSpPr>
          <p:cNvPr id="8" name="Oval 7"/>
          <p:cNvSpPr/>
          <p:nvPr/>
        </p:nvSpPr>
        <p:spPr>
          <a:xfrm>
            <a:off x="6970955" y="2097741"/>
            <a:ext cx="4367604" cy="414169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dirty="0"/>
          </a:p>
        </p:txBody>
      </p:sp>
      <p:sp>
        <p:nvSpPr>
          <p:cNvPr id="9" name="TextBox 8"/>
          <p:cNvSpPr txBox="1"/>
          <p:nvPr/>
        </p:nvSpPr>
        <p:spPr>
          <a:xfrm>
            <a:off x="7618464" y="2589599"/>
            <a:ext cx="3040828" cy="3416320"/>
          </a:xfrm>
          <a:prstGeom prst="rect">
            <a:avLst/>
          </a:prstGeom>
          <a:noFill/>
        </p:spPr>
        <p:txBody>
          <a:bodyPr wrap="square" rtlCol="0">
            <a:spAutoFit/>
          </a:bodyPr>
          <a:lstStyle/>
          <a:p>
            <a:pPr algn="ctr"/>
            <a:r>
              <a:rPr lang="en-PH" b="1" dirty="0">
                <a:solidFill>
                  <a:schemeClr val="accent2">
                    <a:lumMod val="75000"/>
                  </a:schemeClr>
                </a:solidFill>
              </a:rPr>
              <a:t>CONCERNED BIR OFFICE SHALL STAMP “RECEIVED” THE CERTIFIED LIST OF EMPLOYEES QUALIFIED TO AVAIL OF THE SUBSTITUTED FILING OF AITR, WHICH SHALL BE TANTAMOUNT TO BIR FORM 1700 (AITR) OF THE QUALIFIED EMPLOYEES</a:t>
            </a:r>
          </a:p>
        </p:txBody>
      </p:sp>
      <p:sp>
        <p:nvSpPr>
          <p:cNvPr id="11" name="Right Arrow 10"/>
          <p:cNvSpPr/>
          <p:nvPr/>
        </p:nvSpPr>
        <p:spPr>
          <a:xfrm>
            <a:off x="4647304" y="3410174"/>
            <a:ext cx="2205317" cy="1678193"/>
          </a:xfrm>
          <a:prstGeom prst="rightArrow">
            <a:avLst>
              <a:gd name="adj1" fmla="val 65385"/>
              <a:gd name="adj2" fmla="val 50000"/>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PH" b="1" dirty="0">
                <a:solidFill>
                  <a:schemeClr val="tx1"/>
                </a:solidFill>
              </a:rPr>
              <a:t>NOT LATER THAN FEBRUARY 28</a:t>
            </a:r>
          </a:p>
        </p:txBody>
      </p:sp>
      <p:sp>
        <p:nvSpPr>
          <p:cNvPr id="6" name="Slide Number Placeholder 5"/>
          <p:cNvSpPr>
            <a:spLocks noGrp="1"/>
          </p:cNvSpPr>
          <p:nvPr>
            <p:ph type="sldNum" sz="quarter" idx="12"/>
          </p:nvPr>
        </p:nvSpPr>
        <p:spPr/>
        <p:txBody>
          <a:bodyPr/>
          <a:lstStyle/>
          <a:p>
            <a:fld id="{CC19824D-3DE4-4993-9CE3-20E64F22A652}" type="slidenum">
              <a:rPr lang="en-PH" smtClean="0"/>
              <a:pPr/>
              <a:t>68</a:t>
            </a:fld>
            <a:endParaRPr lang="en-PH" dirty="0"/>
          </a:p>
        </p:txBody>
      </p:sp>
      <p:sp>
        <p:nvSpPr>
          <p:cNvPr id="12" name="Title 1"/>
          <p:cNvSpPr txBox="1">
            <a:spLocks/>
          </p:cNvSpPr>
          <p:nvPr/>
        </p:nvSpPr>
        <p:spPr>
          <a:xfrm>
            <a:off x="1003599" y="200767"/>
            <a:ext cx="10364544" cy="1223502"/>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3600" kern="0" dirty="0" smtClean="0">
                <a:solidFill>
                  <a:srgbClr val="000066"/>
                </a:solidFill>
                <a:latin typeface="Roboto" panose="020B0604020202020204" charset="0"/>
                <a:ea typeface="Roboto" panose="020B0604020202020204" charset="0"/>
              </a:rPr>
              <a:t>Section 2.83.4 Substituted Filing of Income Tax Returns by Employees Receiving Purely Compensation Income</a:t>
            </a:r>
            <a:endParaRPr lang="en-PH" sz="3600" kern="0" dirty="0">
              <a:solidFill>
                <a:srgbClr val="000066"/>
              </a:solidFill>
              <a:latin typeface="Roboto" panose="020B0604020202020204" charset="0"/>
              <a:ea typeface="Roboto" panose="020B0604020202020204" charset="0"/>
            </a:endParaRPr>
          </a:p>
        </p:txBody>
      </p:sp>
    </p:spTree>
    <p:extLst>
      <p:ext uri="{BB962C8B-B14F-4D97-AF65-F5344CB8AC3E}">
        <p14:creationId xmlns:p14="http://schemas.microsoft.com/office/powerpoint/2010/main" xmlns="" val="34379588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5303522" y="3098203"/>
            <a:ext cx="1753494" cy="182880"/>
          </a:xfrm>
          <a:prstGeom prst="rect">
            <a:avLst/>
          </a:prstGeom>
          <a:noFill/>
        </p:spPr>
        <p:txBody>
          <a:bodyPr wrap="square" rtlCol="0">
            <a:spAutoFit/>
          </a:bodyPr>
          <a:lstStyle/>
          <a:p>
            <a:endParaRPr lang="en-PH" dirty="0"/>
          </a:p>
        </p:txBody>
      </p:sp>
      <p:sp>
        <p:nvSpPr>
          <p:cNvPr id="3" name="Rectangle 2"/>
          <p:cNvSpPr/>
          <p:nvPr/>
        </p:nvSpPr>
        <p:spPr>
          <a:xfrm>
            <a:off x="1143896" y="1732948"/>
            <a:ext cx="10011783" cy="461665"/>
          </a:xfrm>
          <a:prstGeom prst="rect">
            <a:avLst/>
          </a:prstGeom>
        </p:spPr>
        <p:txBody>
          <a:bodyPr wrap="square">
            <a:spAutoFit/>
          </a:bodyPr>
          <a:lstStyle/>
          <a:p>
            <a:endParaRPr lang="en-PH" sz="2400" dirty="0">
              <a:solidFill>
                <a:srgbClr val="000000"/>
              </a:solidFill>
              <a:latin typeface="Times New Roman" panose="02020603050405020304" pitchFamily="18" charset="0"/>
            </a:endParaRPr>
          </a:p>
        </p:txBody>
      </p:sp>
      <p:graphicFrame>
        <p:nvGraphicFramePr>
          <p:cNvPr id="6" name="Diagram 5"/>
          <p:cNvGraphicFramePr/>
          <p:nvPr>
            <p:extLst/>
          </p:nvPr>
        </p:nvGraphicFramePr>
        <p:xfrm>
          <a:off x="1143896" y="2290465"/>
          <a:ext cx="9016104" cy="38478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913728" y="1621053"/>
            <a:ext cx="10838490" cy="523220"/>
          </a:xfrm>
          <a:prstGeom prst="rect">
            <a:avLst/>
          </a:prstGeom>
          <a:noFill/>
        </p:spPr>
        <p:txBody>
          <a:bodyPr wrap="square" rtlCol="0">
            <a:spAutoFit/>
          </a:bodyPr>
          <a:lstStyle/>
          <a:p>
            <a:r>
              <a:rPr lang="en-PH" sz="2800" dirty="0" smtClean="0">
                <a:latin typeface="Roboto" panose="020B0604020202020204" charset="0"/>
                <a:ea typeface="Roboto" panose="020B0604020202020204" charset="0"/>
              </a:rPr>
              <a:t>Individual </a:t>
            </a:r>
            <a:r>
              <a:rPr lang="en-PH" sz="2800" dirty="0" smtClean="0">
                <a:solidFill>
                  <a:srgbClr val="FF0000"/>
                </a:solidFill>
                <a:latin typeface="Roboto" panose="020B0604020202020204" charset="0"/>
                <a:ea typeface="Roboto" panose="020B0604020202020204" charset="0"/>
              </a:rPr>
              <a:t>not qualified </a:t>
            </a:r>
            <a:r>
              <a:rPr lang="en-PH" sz="2800" dirty="0" smtClean="0">
                <a:latin typeface="Roboto" panose="020B0604020202020204" charset="0"/>
                <a:ea typeface="Roboto" panose="020B0604020202020204" charset="0"/>
              </a:rPr>
              <a:t>for Substituted Filing of AITR  </a:t>
            </a:r>
            <a:r>
              <a:rPr lang="en-PH" sz="2800" dirty="0">
                <a:latin typeface="Roboto" panose="020B0604020202020204" charset="0"/>
                <a:ea typeface="Roboto" panose="020B0604020202020204" charset="0"/>
              </a:rPr>
              <a:t>:</a:t>
            </a:r>
          </a:p>
        </p:txBody>
      </p:sp>
      <p:sp>
        <p:nvSpPr>
          <p:cNvPr id="8" name="TextBox 7"/>
          <p:cNvSpPr txBox="1"/>
          <p:nvPr/>
        </p:nvSpPr>
        <p:spPr>
          <a:xfrm>
            <a:off x="1143896" y="2249782"/>
            <a:ext cx="10134375" cy="3816429"/>
          </a:xfrm>
          <a:prstGeom prst="rect">
            <a:avLst/>
          </a:prstGeom>
          <a:noFill/>
        </p:spPr>
        <p:txBody>
          <a:bodyPr wrap="square" rtlCol="0">
            <a:spAutoFit/>
          </a:bodyPr>
          <a:lstStyle/>
          <a:p>
            <a:pPr marL="342900" indent="-342900" algn="just">
              <a:buAutoNum type="arabicPeriod"/>
            </a:pPr>
            <a:r>
              <a:rPr lang="en-PH" sz="2200" dirty="0">
                <a:latin typeface="Roboto" panose="020B0604020202020204" charset="0"/>
                <a:ea typeface="Roboto" panose="020B0604020202020204" charset="0"/>
              </a:rPr>
              <a:t>Those deriving compensation from two or more employers concurrently or successively  </a:t>
            </a:r>
          </a:p>
          <a:p>
            <a:pPr marL="342900" indent="-342900" algn="just">
              <a:buAutoNum type="arabicPeriod"/>
            </a:pPr>
            <a:r>
              <a:rPr lang="en-PH" sz="2200" dirty="0">
                <a:latin typeface="Roboto" panose="020B0604020202020204" charset="0"/>
                <a:ea typeface="Roboto" panose="020B0604020202020204" charset="0"/>
              </a:rPr>
              <a:t>Those income tax of which has not been withheld correctly;</a:t>
            </a:r>
          </a:p>
          <a:p>
            <a:pPr marL="342900" indent="-342900" algn="just">
              <a:buAutoNum type="arabicPeriod"/>
            </a:pPr>
            <a:r>
              <a:rPr lang="en-PH" sz="2200" dirty="0">
                <a:latin typeface="Roboto" panose="020B0604020202020204" charset="0"/>
                <a:ea typeface="Roboto" panose="020B0604020202020204" charset="0"/>
              </a:rPr>
              <a:t>Those deriving other non-business, non-professional-related income in addition to compensation income not otherwise subject to a final tax.</a:t>
            </a:r>
          </a:p>
          <a:p>
            <a:pPr marL="342900" indent="-342900" algn="just">
              <a:buAutoNum type="arabicPeriod"/>
            </a:pPr>
            <a:r>
              <a:rPr lang="en-PH" sz="2200" dirty="0">
                <a:latin typeface="Roboto" panose="020B0604020202020204" charset="0"/>
                <a:ea typeface="Roboto" panose="020B0604020202020204" charset="0"/>
              </a:rPr>
              <a:t>Individuals receiving purely compensation from a single employer with income tax due has been correctly withheld, but whose spouse falls any of the aforesaid items under (1), (2) and (3);</a:t>
            </a:r>
          </a:p>
          <a:p>
            <a:pPr marL="342900" indent="-342900" algn="just">
              <a:buAutoNum type="arabicPeriod"/>
            </a:pPr>
            <a:r>
              <a:rPr lang="en-PH" sz="2200" dirty="0">
                <a:latin typeface="Roboto" panose="020B0604020202020204" charset="0"/>
                <a:ea typeface="Roboto" panose="020B0604020202020204" charset="0"/>
              </a:rPr>
              <a:t>Non-resident aliens engaged in trade or business in the Philippines, deriving purely compensation income, or compensation income and other non-business, non-professional-related income.</a:t>
            </a:r>
          </a:p>
        </p:txBody>
      </p:sp>
      <p:sp>
        <p:nvSpPr>
          <p:cNvPr id="5" name="Slide Number Placeholder 4"/>
          <p:cNvSpPr>
            <a:spLocks noGrp="1"/>
          </p:cNvSpPr>
          <p:nvPr>
            <p:ph type="sldNum" sz="quarter" idx="12"/>
          </p:nvPr>
        </p:nvSpPr>
        <p:spPr/>
        <p:txBody>
          <a:bodyPr/>
          <a:lstStyle/>
          <a:p>
            <a:fld id="{CC19824D-3DE4-4993-9CE3-20E64F22A652}" type="slidenum">
              <a:rPr lang="en-PH" smtClean="0"/>
              <a:pPr/>
              <a:t>69</a:t>
            </a:fld>
            <a:endParaRPr lang="en-PH" dirty="0"/>
          </a:p>
        </p:txBody>
      </p:sp>
      <p:sp>
        <p:nvSpPr>
          <p:cNvPr id="11" name="Title 1"/>
          <p:cNvSpPr txBox="1">
            <a:spLocks/>
          </p:cNvSpPr>
          <p:nvPr/>
        </p:nvSpPr>
        <p:spPr>
          <a:xfrm>
            <a:off x="913727" y="73675"/>
            <a:ext cx="10364544" cy="1223502"/>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3200" kern="0" dirty="0" smtClean="0">
                <a:solidFill>
                  <a:srgbClr val="000066"/>
                </a:solidFill>
                <a:latin typeface="Roboto" panose="020B0604020202020204" charset="0"/>
                <a:ea typeface="Roboto" panose="020B0604020202020204" charset="0"/>
              </a:rPr>
              <a:t>Section 2.83.4 Substituted Filing of Income Tax Returns by Employees Receiving Purely Compensation Income</a:t>
            </a:r>
            <a:endParaRPr lang="en-PH" sz="3200" kern="0" dirty="0">
              <a:solidFill>
                <a:srgbClr val="000066"/>
              </a:solidFill>
              <a:latin typeface="Roboto" panose="020B0604020202020204" charset="0"/>
              <a:ea typeface="Roboto" panose="020B0604020202020204" charset="0"/>
            </a:endParaRPr>
          </a:p>
        </p:txBody>
      </p:sp>
    </p:spTree>
    <p:extLst>
      <p:ext uri="{BB962C8B-B14F-4D97-AF65-F5344CB8AC3E}">
        <p14:creationId xmlns:p14="http://schemas.microsoft.com/office/powerpoint/2010/main" xmlns="" val="3815114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1382770565"/>
              </p:ext>
            </p:extLst>
          </p:nvPr>
        </p:nvGraphicFramePr>
        <p:xfrm>
          <a:off x="305282" y="193963"/>
          <a:ext cx="11429519" cy="5854140"/>
        </p:xfrm>
        <a:graphic>
          <a:graphicData uri="http://schemas.openxmlformats.org/drawingml/2006/table">
            <a:tbl>
              <a:tblPr firstRow="1" bandRow="1">
                <a:tableStyleId>{5C22544A-7EE6-4342-B048-85BDC9FD1C3A}</a:tableStyleId>
              </a:tblPr>
              <a:tblGrid>
                <a:gridCol w="2327285">
                  <a:extLst>
                    <a:ext uri="{9D8B030D-6E8A-4147-A177-3AD203B41FA5}">
                      <a16:colId xmlns:a16="http://schemas.microsoft.com/office/drawing/2014/main" xmlns="" val="2649586088"/>
                    </a:ext>
                  </a:extLst>
                </a:gridCol>
                <a:gridCol w="2553796">
                  <a:extLst>
                    <a:ext uri="{9D8B030D-6E8A-4147-A177-3AD203B41FA5}">
                      <a16:colId xmlns:a16="http://schemas.microsoft.com/office/drawing/2014/main" xmlns="" val="2430598295"/>
                    </a:ext>
                  </a:extLst>
                </a:gridCol>
                <a:gridCol w="6548438">
                  <a:extLst>
                    <a:ext uri="{9D8B030D-6E8A-4147-A177-3AD203B41FA5}">
                      <a16:colId xmlns:a16="http://schemas.microsoft.com/office/drawing/2014/main" xmlns="" val="2762493601"/>
                    </a:ext>
                  </a:extLst>
                </a:gridCol>
              </a:tblGrid>
              <a:tr h="1200849">
                <a:tc>
                  <a:txBody>
                    <a:bodyPr/>
                    <a:lstStyle/>
                    <a:p>
                      <a:pPr algn="ctr"/>
                      <a:r>
                        <a:rPr lang="en-PH" sz="2400" dirty="0"/>
                        <a:t>NIRC Provision</a:t>
                      </a:r>
                      <a:endParaRPr lang="en-PH" sz="2400" dirty="0">
                        <a:latin typeface="Roboto" panose="020B0604020202020204"/>
                      </a:endParaRPr>
                    </a:p>
                  </a:txBody>
                  <a:tcPr marL="121920" marR="121920" marT="60960" marB="60960"/>
                </a:tc>
                <a:tc>
                  <a:txBody>
                    <a:bodyPr/>
                    <a:lstStyle/>
                    <a:p>
                      <a:pPr algn="ctr"/>
                      <a:r>
                        <a:rPr lang="en-PH" sz="2400" dirty="0"/>
                        <a:t>NIRC</a:t>
                      </a:r>
                      <a:endParaRPr lang="en-PH" sz="2400" dirty="0">
                        <a:latin typeface="Roboto" panose="020B0604020202020204"/>
                      </a:endParaRPr>
                    </a:p>
                  </a:txBody>
                  <a:tcPr marL="121920" marR="121920" marT="60960" marB="60960"/>
                </a:tc>
                <a:tc>
                  <a:txBody>
                    <a:bodyPr/>
                    <a:lstStyle/>
                    <a:p>
                      <a:pPr algn="ctr"/>
                      <a:r>
                        <a:rPr lang="en-PH" sz="2400" dirty="0"/>
                        <a:t>TRAIN </a:t>
                      </a:r>
                      <a:endParaRPr lang="en-PH" sz="2400" dirty="0">
                        <a:latin typeface="Roboto" panose="020B0604020202020204"/>
                      </a:endParaRPr>
                    </a:p>
                  </a:txBody>
                  <a:tcPr marL="121920" marR="121920" marT="60960" marB="60960"/>
                </a:tc>
                <a:extLst>
                  <a:ext uri="{0D108BD9-81ED-4DB2-BD59-A6C34878D82A}">
                    <a16:rowId xmlns:a16="http://schemas.microsoft.com/office/drawing/2014/main" xmlns="" val="3858245109"/>
                  </a:ext>
                </a:extLst>
              </a:tr>
              <a:tr h="4653291">
                <a:tc>
                  <a:txBody>
                    <a:bodyPr/>
                    <a:lstStyle/>
                    <a:p>
                      <a:pPr algn="l"/>
                      <a:r>
                        <a:rPr lang="en-PH" sz="1900" u="sng" dirty="0"/>
                        <a:t>Section 24</a:t>
                      </a:r>
                    </a:p>
                    <a:p>
                      <a:pPr algn="l"/>
                      <a:r>
                        <a:rPr lang="en-PH" sz="1900" dirty="0"/>
                        <a:t>Income tax of self-employed and/or professionals</a:t>
                      </a:r>
                    </a:p>
                    <a:p>
                      <a:pPr algn="l"/>
                      <a:endParaRPr lang="en-PH" sz="1900" dirty="0">
                        <a:latin typeface="Roboto" panose="020B0604020202020204"/>
                      </a:endParaRPr>
                    </a:p>
                  </a:txBody>
                  <a:tcPr marL="121920" marR="121920" marT="60960" marB="60960"/>
                </a:tc>
                <a:tc>
                  <a:txBody>
                    <a:bodyPr/>
                    <a:lstStyle/>
                    <a:p>
                      <a:pPr marL="0" indent="0" algn="just">
                        <a:buNone/>
                      </a:pPr>
                      <a:r>
                        <a:rPr lang="en-PH" sz="2400" dirty="0"/>
                        <a:t>Taxable income is subject to the same graduated rates </a:t>
                      </a:r>
                      <a:endParaRPr lang="en-PH" sz="2400" dirty="0">
                        <a:latin typeface="Roboto" panose="020B0604020202020204"/>
                        <a:ea typeface="Roboto" panose="020B0604020202020204" charset="0"/>
                      </a:endParaRPr>
                    </a:p>
                  </a:txBody>
                  <a:tcPr marL="121920" marR="121920" marT="60960" marB="60960"/>
                </a:tc>
                <a:tc>
                  <a:txBody>
                    <a:bodyPr/>
                    <a:lstStyle/>
                    <a:p>
                      <a:pPr algn="just"/>
                      <a:r>
                        <a:rPr lang="en-US" sz="2300" dirty="0"/>
                        <a:t>For </a:t>
                      </a:r>
                      <a:r>
                        <a:rPr lang="en-US" sz="2300" dirty="0">
                          <a:solidFill>
                            <a:srgbClr val="FF0000"/>
                          </a:solidFill>
                        </a:rPr>
                        <a:t>purely</a:t>
                      </a:r>
                      <a:r>
                        <a:rPr lang="en-US" sz="2300" dirty="0"/>
                        <a:t> self-employed</a:t>
                      </a:r>
                      <a:r>
                        <a:rPr lang="en-US" sz="2300" baseline="0" dirty="0"/>
                        <a:t>  and/or professionals whose gross sales/receipt and other non-operating income </a:t>
                      </a:r>
                      <a:r>
                        <a:rPr lang="en-US" sz="2300" baseline="0" dirty="0">
                          <a:solidFill>
                            <a:srgbClr val="FF0000"/>
                          </a:solidFill>
                        </a:rPr>
                        <a:t>do not exceed </a:t>
                      </a:r>
                      <a:r>
                        <a:rPr lang="en-US" sz="2300" baseline="0" dirty="0"/>
                        <a:t>the VAT threshold of P3Million, the tax shall be, </a:t>
                      </a:r>
                      <a:r>
                        <a:rPr lang="en-US" sz="2300" baseline="0" dirty="0">
                          <a:solidFill>
                            <a:srgbClr val="FF0000"/>
                          </a:solidFill>
                        </a:rPr>
                        <a:t>at the taxpayer’s option</a:t>
                      </a:r>
                      <a:r>
                        <a:rPr lang="en-US" sz="2300" baseline="0" dirty="0"/>
                        <a:t>, either:</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lang="en-US" sz="2300" baseline="0" dirty="0"/>
                        <a:t>Income tax based on the graduated income tax rates for individuals; </a:t>
                      </a:r>
                      <a:r>
                        <a:rPr lang="en-US" sz="2300" baseline="0" dirty="0">
                          <a:solidFill>
                            <a:srgbClr val="FF0000"/>
                          </a:solidFill>
                        </a:rPr>
                        <a:t>OR</a:t>
                      </a:r>
                      <a:endParaRPr lang="en-PH" sz="2300" dirty="0">
                        <a:solidFill>
                          <a:srgbClr val="FF0000"/>
                        </a:solidFill>
                      </a:endParaRPr>
                    </a:p>
                    <a:p>
                      <a:pPr marL="342900" indent="-342900" algn="just">
                        <a:buFont typeface="+mj-lt"/>
                        <a:buAutoNum type="arabicPeriod"/>
                      </a:pPr>
                      <a:r>
                        <a:rPr lang="en-US" sz="2300" baseline="0" dirty="0"/>
                        <a:t>8% income tax on gross sales/receipts and other non-operating income </a:t>
                      </a:r>
                      <a:r>
                        <a:rPr lang="en-US" sz="2300" u="sng" baseline="0" dirty="0"/>
                        <a:t>in excess of P250,000</a:t>
                      </a:r>
                      <a:r>
                        <a:rPr lang="en-US" sz="2300" baseline="0" dirty="0"/>
                        <a:t> in lieu of the graduated income tax rates and the  </a:t>
                      </a:r>
                      <a:r>
                        <a:rPr lang="en-US" sz="2300" u="sng" baseline="0" dirty="0"/>
                        <a:t>percentage tax under Sec. 116</a:t>
                      </a:r>
                      <a:endParaRPr lang="en-US" sz="2300" b="1" baseline="0" dirty="0">
                        <a:latin typeface="Roboto" panose="020B0604020202020204"/>
                        <a:ea typeface="Roboto" panose="020B0604020202020204" charset="0"/>
                      </a:endParaRPr>
                    </a:p>
                  </a:txBody>
                  <a:tcPr marL="121920" marR="121920" marT="60960" marB="60960"/>
                </a:tc>
                <a:extLst>
                  <a:ext uri="{0D108BD9-81ED-4DB2-BD59-A6C34878D82A}">
                    <a16:rowId xmlns:a16="http://schemas.microsoft.com/office/drawing/2014/main" xmlns="" val="2275259014"/>
                  </a:ext>
                </a:extLst>
              </a:tr>
            </a:tbl>
          </a:graphicData>
        </a:graphic>
      </p:graphicFrame>
      <p:sp>
        <p:nvSpPr>
          <p:cNvPr id="3" name="Slide Number Placeholder 2"/>
          <p:cNvSpPr>
            <a:spLocks noGrp="1"/>
          </p:cNvSpPr>
          <p:nvPr>
            <p:ph type="sldNum" idx="12"/>
          </p:nvPr>
        </p:nvSpPr>
        <p:spPr/>
        <p:txBody>
          <a:bodyPr/>
          <a:lstStyle/>
          <a:p>
            <a:fld id="{00000000-1234-1234-1234-123412341234}" type="slidenum">
              <a:rPr lang="en" smtClean="0">
                <a:solidFill>
                  <a:srgbClr val="9FC5E8"/>
                </a:solidFill>
              </a:rPr>
              <a:pPr/>
              <a:t>7</a:t>
            </a:fld>
            <a:endParaRPr lang="en">
              <a:solidFill>
                <a:srgbClr val="9FC5E8"/>
              </a:solidFill>
            </a:endParaRPr>
          </a:p>
        </p:txBody>
      </p:sp>
    </p:spTree>
    <p:extLst>
      <p:ext uri="{BB962C8B-B14F-4D97-AF65-F5344CB8AC3E}">
        <p14:creationId xmlns:p14="http://schemas.microsoft.com/office/powerpoint/2010/main" xmlns="" val="147542241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1694020"/>
            <a:ext cx="2672208" cy="3652680"/>
          </a:xfrm>
        </p:spPr>
        <p:txBody>
          <a:bodyPr/>
          <a:lstStyle/>
          <a:p>
            <a:r>
              <a:rPr lang="en" sz="3600" dirty="0" smtClean="0"/>
              <a:t>Transitory Provisions</a:t>
            </a:r>
            <a:endParaRPr lang="en" sz="3600" dirty="0"/>
          </a:p>
        </p:txBody>
      </p:sp>
      <p:sp>
        <p:nvSpPr>
          <p:cNvPr id="3" name="Slide Number Placeholder 2"/>
          <p:cNvSpPr>
            <a:spLocks noGrp="1"/>
          </p:cNvSpPr>
          <p:nvPr>
            <p:ph type="sldNum" idx="12"/>
          </p:nvPr>
        </p:nvSpPr>
        <p:spPr/>
        <p:txBody>
          <a:bodyPr/>
          <a:lstStyle/>
          <a:p>
            <a:fld id="{00000000-1234-1234-1234-123412341234}" type="slidenum">
              <a:rPr lang="en" smtClean="0"/>
              <a:pPr/>
              <a:t>70</a:t>
            </a:fld>
            <a:endParaRPr lang="en"/>
          </a:p>
        </p:txBody>
      </p:sp>
      <p:sp>
        <p:nvSpPr>
          <p:cNvPr id="6" name="Content Placeholder 2"/>
          <p:cNvSpPr txBox="1">
            <a:spLocks/>
          </p:cNvSpPr>
          <p:nvPr/>
        </p:nvSpPr>
        <p:spPr>
          <a:xfrm>
            <a:off x="2988214" y="631389"/>
            <a:ext cx="8845198" cy="5218082"/>
          </a:xfrm>
          <a:prstGeom prst="rect">
            <a:avLst/>
          </a:prstGeom>
        </p:spPr>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a:lstStyle>
          <a:p>
            <a:r>
              <a:rPr lang="en-PH" sz="2800" kern="0" dirty="0" smtClean="0">
                <a:solidFill>
                  <a:srgbClr val="FF0000"/>
                </a:solidFill>
                <a:latin typeface="Roboto" panose="020B0604020202020204" charset="0"/>
                <a:ea typeface="Roboto" panose="020B0604020202020204" charset="0"/>
              </a:rPr>
              <a:t>For individuals subject to  expanded withholding tax under Section 2.57.2 of RR No. 2-98, as amended, but availing to be exempt from the said withholding must satisfy the following:</a:t>
            </a:r>
          </a:p>
          <a:p>
            <a:endParaRPr lang="en-PH" sz="2800" kern="0" dirty="0" smtClean="0">
              <a:solidFill>
                <a:srgbClr val="FF0000"/>
              </a:solidFill>
              <a:latin typeface="Roboto" panose="020B0604020202020204" charset="0"/>
              <a:ea typeface="Roboto" panose="020B0604020202020204" charset="0"/>
            </a:endParaRPr>
          </a:p>
          <a:p>
            <a:pPr marL="534988" indent="-534988">
              <a:buFont typeface="+mj-lt"/>
              <a:buAutoNum type="alphaUcPeriod"/>
            </a:pPr>
            <a:r>
              <a:rPr lang="en-PH" sz="2800" kern="0" dirty="0" smtClean="0">
                <a:latin typeface="Roboto" panose="020B0604020202020204" charset="0"/>
                <a:ea typeface="Roboto" panose="020B0604020202020204" charset="0"/>
              </a:rPr>
              <a:t>The gross receipts/sales in a year must not exceed P250,000;</a:t>
            </a:r>
          </a:p>
          <a:p>
            <a:pPr marL="534988" indent="-534988">
              <a:buFont typeface="+mj-lt"/>
              <a:buAutoNum type="alphaUcPeriod"/>
            </a:pPr>
            <a:r>
              <a:rPr lang="en-PH" sz="2800" kern="0" dirty="0" smtClean="0">
                <a:latin typeface="Roboto" panose="020B0604020202020204" charset="0"/>
                <a:ea typeface="Roboto" panose="020B0604020202020204" charset="0"/>
              </a:rPr>
              <a:t>The income of the said individual comes only from a lone payor;</a:t>
            </a:r>
          </a:p>
          <a:p>
            <a:pPr marL="534988" indent="-534988">
              <a:buFont typeface="+mj-lt"/>
              <a:buAutoNum type="alphaUcPeriod"/>
            </a:pPr>
            <a:r>
              <a:rPr lang="en-PH" sz="2800" kern="0" dirty="0" smtClean="0">
                <a:latin typeface="Roboto" panose="020B0604020202020204" charset="0"/>
                <a:ea typeface="Roboto" panose="020B0604020202020204" charset="0"/>
              </a:rPr>
              <a:t>The individual must submit the “Sworn Declaration of Gross Receipts/Sales” not later than April </a:t>
            </a:r>
            <a:r>
              <a:rPr lang="en-PH" sz="2800" kern="0" dirty="0" smtClean="0">
                <a:solidFill>
                  <a:srgbClr val="FF0000"/>
                </a:solidFill>
                <a:latin typeface="Roboto" panose="020B0604020202020204" charset="0"/>
                <a:ea typeface="Roboto" panose="020B0604020202020204" charset="0"/>
              </a:rPr>
              <a:t>20</a:t>
            </a:r>
            <a:r>
              <a:rPr lang="en-PH" sz="2800" kern="0" dirty="0" smtClean="0">
                <a:latin typeface="Roboto" panose="020B0604020202020204" charset="0"/>
                <a:ea typeface="Roboto" panose="020B0604020202020204" charset="0"/>
              </a:rPr>
              <a:t>, 2018, to his/her lone payor.</a:t>
            </a:r>
          </a:p>
          <a:p>
            <a:pPr marL="514350" indent="-514350">
              <a:buFont typeface="+mj-lt"/>
              <a:buAutoNum type="alphaUcPeriod"/>
            </a:pPr>
            <a:endParaRPr lang="en-PH" sz="2800" kern="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381605152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1694020"/>
            <a:ext cx="2672208" cy="3652680"/>
          </a:xfrm>
        </p:spPr>
        <p:txBody>
          <a:bodyPr/>
          <a:lstStyle/>
          <a:p>
            <a:r>
              <a:rPr lang="en" sz="3600" dirty="0" smtClean="0"/>
              <a:t>Transitory Provisions</a:t>
            </a:r>
            <a:endParaRPr lang="en" sz="3600" dirty="0"/>
          </a:p>
        </p:txBody>
      </p:sp>
      <p:sp>
        <p:nvSpPr>
          <p:cNvPr id="3" name="Slide Number Placeholder 2"/>
          <p:cNvSpPr>
            <a:spLocks noGrp="1"/>
          </p:cNvSpPr>
          <p:nvPr>
            <p:ph type="sldNum" idx="12"/>
          </p:nvPr>
        </p:nvSpPr>
        <p:spPr/>
        <p:txBody>
          <a:bodyPr/>
          <a:lstStyle/>
          <a:p>
            <a:fld id="{00000000-1234-1234-1234-123412341234}" type="slidenum">
              <a:rPr lang="en" smtClean="0"/>
              <a:pPr/>
              <a:t>71</a:t>
            </a:fld>
            <a:endParaRPr lang="en"/>
          </a:p>
        </p:txBody>
      </p:sp>
      <p:sp>
        <p:nvSpPr>
          <p:cNvPr id="5" name="Content Placeholder 2"/>
          <p:cNvSpPr txBox="1">
            <a:spLocks/>
          </p:cNvSpPr>
          <p:nvPr/>
        </p:nvSpPr>
        <p:spPr>
          <a:xfrm>
            <a:off x="3096409" y="792755"/>
            <a:ext cx="8535298" cy="5218080"/>
          </a:xfrm>
          <a:prstGeom prst="rect">
            <a:avLst/>
          </a:prstGeom>
        </p:spPr>
        <p:txBody>
          <a:bodyPr>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a:lstStyle>
          <a:p>
            <a:pPr algn="just"/>
            <a:r>
              <a:rPr lang="en-PH" sz="2400" kern="0" dirty="0" smtClean="0">
                <a:solidFill>
                  <a:srgbClr val="FF0000"/>
                </a:solidFill>
                <a:latin typeface="Roboto" panose="020B0604020202020204" charset="0"/>
                <a:ea typeface="Roboto" panose="020B0604020202020204" charset="0"/>
              </a:rPr>
              <a:t>What the income payor should do in case of receipt from individual payees of the “Sworn Declaration of Gross Receipts/Sales” ?</a:t>
            </a:r>
          </a:p>
          <a:p>
            <a:pPr algn="just"/>
            <a:endParaRPr lang="en-PH" sz="2400" kern="0" dirty="0" smtClean="0">
              <a:solidFill>
                <a:srgbClr val="FF0000"/>
              </a:solidFill>
              <a:latin typeface="Roboto" panose="020B0604020202020204" charset="0"/>
              <a:ea typeface="Roboto" panose="020B0604020202020204" charset="0"/>
            </a:endParaRPr>
          </a:p>
          <a:p>
            <a:pPr marL="457200" indent="-457200" algn="just">
              <a:buFont typeface="+mj-lt"/>
              <a:buAutoNum type="arabicPeriod"/>
            </a:pPr>
            <a:r>
              <a:rPr lang="en-PH" sz="2400" kern="0" dirty="0" smtClean="0">
                <a:latin typeface="Roboto" panose="020B0604020202020204" charset="0"/>
                <a:ea typeface="Roboto" panose="020B0604020202020204" charset="0"/>
              </a:rPr>
              <a:t>Execute Sworn Declaration and submit the same to the concerned RDO, with the List of Payees who submitted the “Sworn Declaration of Gross Receipts/Sales”;</a:t>
            </a:r>
          </a:p>
          <a:p>
            <a:pPr marL="457200" indent="-457200" algn="just">
              <a:buFont typeface="+mj-lt"/>
              <a:buAutoNum type="arabicPeriod"/>
            </a:pPr>
            <a:r>
              <a:rPr lang="en-PH" sz="2400" kern="0" dirty="0" smtClean="0">
                <a:latin typeface="Roboto" panose="020B0604020202020204" charset="0"/>
                <a:ea typeface="Roboto" panose="020B0604020202020204" charset="0"/>
              </a:rPr>
              <a:t>Refund to the individual the excess tax withheld on income payments made prior to the issuance of RR 11-2018;</a:t>
            </a:r>
          </a:p>
          <a:p>
            <a:pPr marL="457200" indent="-457200" algn="just">
              <a:buFont typeface="+mj-lt"/>
              <a:buAutoNum type="arabicPeriod"/>
            </a:pPr>
            <a:r>
              <a:rPr lang="en-PH" sz="2400" kern="0" dirty="0" smtClean="0">
                <a:latin typeface="Roboto" panose="020B0604020202020204" charset="0"/>
                <a:ea typeface="Roboto" panose="020B0604020202020204" charset="0"/>
              </a:rPr>
              <a:t>Issue the correct Certificate of Tax Withheld (BIR Form 2307); and </a:t>
            </a:r>
          </a:p>
          <a:p>
            <a:pPr marL="457200" indent="-457200" algn="just">
              <a:buFont typeface="+mj-lt"/>
              <a:buAutoNum type="arabicPeriod"/>
            </a:pPr>
            <a:r>
              <a:rPr lang="en-PH" sz="2400" kern="0" dirty="0" smtClean="0">
                <a:latin typeface="Roboto" panose="020B0604020202020204" charset="0"/>
                <a:ea typeface="Roboto" panose="020B0604020202020204" charset="0"/>
              </a:rPr>
              <a:t>The list of payees who were refunded shall also be attached to the 1</a:t>
            </a:r>
            <a:r>
              <a:rPr lang="en-PH" sz="2400" kern="0" baseline="30000" dirty="0" smtClean="0">
                <a:latin typeface="Roboto" panose="020B0604020202020204" charset="0"/>
                <a:ea typeface="Roboto" panose="020B0604020202020204" charset="0"/>
              </a:rPr>
              <a:t>st</a:t>
            </a:r>
            <a:r>
              <a:rPr lang="en-PH" sz="2400" kern="0" dirty="0" smtClean="0">
                <a:latin typeface="Roboto" panose="020B0604020202020204" charset="0"/>
                <a:ea typeface="Roboto" panose="020B0604020202020204" charset="0"/>
              </a:rPr>
              <a:t> Quarterly Withholding Tax Return</a:t>
            </a:r>
          </a:p>
          <a:p>
            <a:pPr marL="457200" indent="-457200">
              <a:buFont typeface="+mj-lt"/>
              <a:buAutoNum type="arabicPeriod"/>
            </a:pPr>
            <a:endParaRPr lang="en-PH" sz="2400" kern="0" dirty="0" smtClean="0">
              <a:latin typeface="Roboto" panose="020B0604020202020204" charset="0"/>
              <a:ea typeface="Roboto" panose="020B0604020202020204" charset="0"/>
            </a:endParaRPr>
          </a:p>
          <a:p>
            <a:endParaRPr lang="en-PH" sz="2400" kern="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282101606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536C47-E889-469C-B232-EB52B191038D}"/>
              </a:ext>
            </a:extLst>
          </p:cNvPr>
          <p:cNvSpPr>
            <a:spLocks noGrp="1"/>
          </p:cNvSpPr>
          <p:nvPr>
            <p:ph type="title"/>
          </p:nvPr>
        </p:nvSpPr>
        <p:spPr>
          <a:xfrm>
            <a:off x="271833" y="2169001"/>
            <a:ext cx="2283200" cy="1143200"/>
          </a:xfrm>
        </p:spPr>
        <p:txBody>
          <a:bodyPr/>
          <a:lstStyle/>
          <a:p>
            <a:endParaRPr lang="en-PH" sz="1200" dirty="0"/>
          </a:p>
        </p:txBody>
      </p:sp>
      <p:graphicFrame>
        <p:nvGraphicFramePr>
          <p:cNvPr id="6" name="Content Placeholder 5">
            <a:extLst>
              <a:ext uri="{FF2B5EF4-FFF2-40B4-BE49-F238E27FC236}">
                <a16:creationId xmlns:a16="http://schemas.microsoft.com/office/drawing/2014/main" xmlns="" id="{563C56B5-DC5D-4522-AB8C-DC4A52EA1503}"/>
              </a:ext>
            </a:extLst>
          </p:cNvPr>
          <p:cNvGraphicFramePr>
            <a:graphicFrameLocks noGrp="1"/>
          </p:cNvGraphicFramePr>
          <p:nvPr>
            <p:ph idx="1"/>
            <p:extLst>
              <p:ext uri="{D42A27DB-BD31-4B8C-83A1-F6EECF244321}">
                <p14:modId xmlns:p14="http://schemas.microsoft.com/office/powerpoint/2010/main" xmlns="" val="2207482036"/>
              </p:ext>
            </p:extLst>
          </p:nvPr>
        </p:nvGraphicFramePr>
        <p:xfrm>
          <a:off x="94128" y="1"/>
          <a:ext cx="11994778" cy="6857998"/>
        </p:xfrm>
        <a:graphic>
          <a:graphicData uri="http://schemas.openxmlformats.org/drawingml/2006/table">
            <a:tbl>
              <a:tblPr firstRow="1" firstCol="1" bandRow="1">
                <a:tableStyleId>{5C22544A-7EE6-4342-B048-85BDC9FD1C3A}</a:tableStyleId>
              </a:tblPr>
              <a:tblGrid>
                <a:gridCol w="1331272">
                  <a:extLst>
                    <a:ext uri="{9D8B030D-6E8A-4147-A177-3AD203B41FA5}">
                      <a16:colId xmlns:a16="http://schemas.microsoft.com/office/drawing/2014/main" xmlns="" val="2677121070"/>
                    </a:ext>
                  </a:extLst>
                </a:gridCol>
                <a:gridCol w="662090">
                  <a:extLst>
                    <a:ext uri="{9D8B030D-6E8A-4147-A177-3AD203B41FA5}">
                      <a16:colId xmlns:a16="http://schemas.microsoft.com/office/drawing/2014/main" xmlns="" val="2881506827"/>
                    </a:ext>
                  </a:extLst>
                </a:gridCol>
                <a:gridCol w="1977356">
                  <a:extLst>
                    <a:ext uri="{9D8B030D-6E8A-4147-A177-3AD203B41FA5}">
                      <a16:colId xmlns:a16="http://schemas.microsoft.com/office/drawing/2014/main" xmlns="" val="706505055"/>
                    </a:ext>
                  </a:extLst>
                </a:gridCol>
                <a:gridCol w="1694871">
                  <a:extLst>
                    <a:ext uri="{9D8B030D-6E8A-4147-A177-3AD203B41FA5}">
                      <a16:colId xmlns:a16="http://schemas.microsoft.com/office/drawing/2014/main" xmlns="" val="2487384520"/>
                    </a:ext>
                  </a:extLst>
                </a:gridCol>
                <a:gridCol w="4492758">
                  <a:extLst>
                    <a:ext uri="{9D8B030D-6E8A-4147-A177-3AD203B41FA5}">
                      <a16:colId xmlns:a16="http://schemas.microsoft.com/office/drawing/2014/main" xmlns="" val="3346683577"/>
                    </a:ext>
                  </a:extLst>
                </a:gridCol>
                <a:gridCol w="1836431">
                  <a:extLst>
                    <a:ext uri="{9D8B030D-6E8A-4147-A177-3AD203B41FA5}">
                      <a16:colId xmlns:a16="http://schemas.microsoft.com/office/drawing/2014/main" xmlns="" val="4188965588"/>
                    </a:ext>
                  </a:extLst>
                </a:gridCol>
              </a:tblGrid>
              <a:tr h="297964">
                <a:tc gridSpan="2">
                  <a:txBody>
                    <a:bodyPr/>
                    <a:lstStyle/>
                    <a:p>
                      <a:pPr algn="ctr">
                        <a:lnSpc>
                          <a:spcPct val="107000"/>
                        </a:lnSpc>
                        <a:spcAft>
                          <a:spcPts val="0"/>
                        </a:spcAft>
                      </a:pPr>
                      <a:r>
                        <a:rPr lang="en-PH" sz="1800" dirty="0">
                          <a:effectLst/>
                        </a:rPr>
                        <a:t>Tax Rates</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PH"/>
                    </a:p>
                  </a:txBody>
                  <a:tcPr/>
                </a:tc>
                <a:tc gridSpan="2">
                  <a:txBody>
                    <a:bodyPr/>
                    <a:lstStyle/>
                    <a:p>
                      <a:pPr algn="ctr">
                        <a:lnSpc>
                          <a:spcPct val="107000"/>
                        </a:lnSpc>
                        <a:spcAft>
                          <a:spcPts val="0"/>
                        </a:spcAft>
                      </a:pPr>
                      <a:r>
                        <a:rPr lang="en-PH" sz="1800" dirty="0">
                          <a:effectLst/>
                        </a:rPr>
                        <a:t>If Graduated IT rates</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PH"/>
                    </a:p>
                  </a:txBody>
                  <a:tcPr/>
                </a:tc>
                <a:tc gridSpan="2">
                  <a:txBody>
                    <a:bodyPr/>
                    <a:lstStyle/>
                    <a:p>
                      <a:pPr algn="ctr">
                        <a:lnSpc>
                          <a:spcPct val="107000"/>
                        </a:lnSpc>
                        <a:spcAft>
                          <a:spcPts val="0"/>
                        </a:spcAft>
                      </a:pPr>
                      <a:r>
                        <a:rPr lang="en-PH" sz="1800" dirty="0">
                          <a:effectLst/>
                        </a:rPr>
                        <a:t>If 8% IT rate</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lnSpc>
                          <a:spcPct val="107000"/>
                        </a:lnSpc>
                        <a:spcAft>
                          <a:spcPts val="0"/>
                        </a:spcAft>
                      </a:pPr>
                      <a:endParaRPr lang="en-PH"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6989" marR="66989" marT="0" marB="0"/>
                </a:tc>
                <a:extLst>
                  <a:ext uri="{0D108BD9-81ED-4DB2-BD59-A6C34878D82A}">
                    <a16:rowId xmlns:a16="http://schemas.microsoft.com/office/drawing/2014/main" xmlns="" val="816969796"/>
                  </a:ext>
                </a:extLst>
              </a:tr>
              <a:tr h="585293">
                <a:tc>
                  <a:txBody>
                    <a:bodyPr/>
                    <a:lstStyle/>
                    <a:p>
                      <a:pPr algn="ctr">
                        <a:lnSpc>
                          <a:spcPct val="107000"/>
                        </a:lnSpc>
                        <a:spcAft>
                          <a:spcPts val="0"/>
                        </a:spcAft>
                      </a:pPr>
                      <a:r>
                        <a:rPr lang="en-PH" sz="1800" b="1" dirty="0">
                          <a:effectLst/>
                        </a:rPr>
                        <a:t>Particulars</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PH" sz="1800" b="1" dirty="0">
                          <a:effectLst/>
                        </a:rPr>
                        <a:t>Tax</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PH" sz="1800" b="1" dirty="0">
                          <a:effectLst/>
                        </a:rPr>
                        <a:t>Taxability</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PH" sz="1800" b="1" dirty="0">
                          <a:effectLst/>
                        </a:rPr>
                        <a:t>WT</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PH" sz="1800" b="1" dirty="0">
                          <a:effectLst/>
                        </a:rPr>
                        <a:t>Taxability</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PH" sz="1800" b="1" dirty="0">
                          <a:effectLst/>
                        </a:rPr>
                        <a:t>WT</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334035286"/>
                  </a:ext>
                </a:extLst>
              </a:tr>
              <a:tr h="1489819">
                <a:tc rowSpan="3">
                  <a:txBody>
                    <a:bodyPr/>
                    <a:lstStyle/>
                    <a:p>
                      <a:pPr algn="just">
                        <a:lnSpc>
                          <a:spcPct val="107000"/>
                        </a:lnSpc>
                        <a:spcAft>
                          <a:spcPts val="0"/>
                        </a:spcAft>
                      </a:pPr>
                      <a:r>
                        <a:rPr lang="en-PH" sz="1800" b="1" dirty="0">
                          <a:effectLst/>
                        </a:rPr>
                        <a:t>Gross P250,000 and below</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pPr>
                      <a:r>
                        <a:rPr lang="en-PH" sz="1800" b="1" dirty="0">
                          <a:effectLst/>
                        </a:rPr>
                        <a:t>IT</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pPr>
                      <a:r>
                        <a:rPr lang="en-PH" sz="1800" b="1" dirty="0">
                          <a:effectLst/>
                        </a:rPr>
                        <a:t>Taxable at 0%</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pPr>
                      <a:r>
                        <a:rPr lang="en-PH" sz="1800" b="1" dirty="0">
                          <a:effectLst/>
                        </a:rPr>
                        <a:t>Not subject</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pPr>
                      <a:r>
                        <a:rPr lang="en-PH" sz="1800" b="1" dirty="0">
                          <a:effectLst/>
                        </a:rPr>
                        <a:t>Exempt, if earnings from purely business/practice of profession; </a:t>
                      </a:r>
                    </a:p>
                    <a:p>
                      <a:pPr algn="just">
                        <a:lnSpc>
                          <a:spcPct val="107000"/>
                        </a:lnSpc>
                        <a:spcAft>
                          <a:spcPts val="0"/>
                        </a:spcAft>
                      </a:pPr>
                      <a:r>
                        <a:rPr lang="en-PH" sz="1800" b="1" dirty="0">
                          <a:effectLst/>
                        </a:rPr>
                        <a:t>8% if mixed income earner, based on gross sales/receipts &amp; other non-operating income </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pPr>
                      <a:r>
                        <a:rPr lang="en-PH" sz="1800" b="1" dirty="0">
                          <a:effectLst/>
                        </a:rPr>
                        <a:t>No, for purely business; </a:t>
                      </a:r>
                    </a:p>
                    <a:p>
                      <a:pPr algn="just">
                        <a:lnSpc>
                          <a:spcPct val="107000"/>
                        </a:lnSpc>
                        <a:spcAft>
                          <a:spcPts val="0"/>
                        </a:spcAft>
                      </a:pPr>
                      <a:endParaRPr lang="en-PH" sz="1800" b="1" dirty="0">
                        <a:effectLst/>
                      </a:endParaRPr>
                    </a:p>
                    <a:p>
                      <a:pPr algn="just">
                        <a:lnSpc>
                          <a:spcPct val="107000"/>
                        </a:lnSpc>
                        <a:spcAft>
                          <a:spcPts val="0"/>
                        </a:spcAft>
                      </a:pPr>
                      <a:r>
                        <a:rPr lang="en-PH" sz="1800" b="1" dirty="0">
                          <a:effectLst/>
                        </a:rPr>
                        <a:t>Yes, if mixed income earner</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752981890"/>
                  </a:ext>
                </a:extLst>
              </a:tr>
              <a:tr h="595927">
                <a:tc vMerge="1">
                  <a:txBody>
                    <a:bodyPr/>
                    <a:lstStyle/>
                    <a:p>
                      <a:endParaRPr lang="en-PH"/>
                    </a:p>
                  </a:txBody>
                  <a:tcPr/>
                </a:tc>
                <a:tc>
                  <a:txBody>
                    <a:bodyPr/>
                    <a:lstStyle/>
                    <a:p>
                      <a:pPr algn="just">
                        <a:lnSpc>
                          <a:spcPct val="107000"/>
                        </a:lnSpc>
                        <a:spcAft>
                          <a:spcPts val="0"/>
                        </a:spcAft>
                      </a:pPr>
                      <a:r>
                        <a:rPr lang="en-PH" sz="1800" b="1" dirty="0">
                          <a:effectLst/>
                        </a:rPr>
                        <a:t>BT</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pPr>
                      <a:r>
                        <a:rPr lang="en-PH" sz="1800" b="1" dirty="0">
                          <a:effectLst/>
                        </a:rPr>
                        <a:t>PT/VAT</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pPr>
                      <a:r>
                        <a:rPr lang="en-PH" sz="1800" b="1" dirty="0">
                          <a:effectLst/>
                        </a:rPr>
                        <a:t>Subject, if govt payor</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pPr>
                      <a:r>
                        <a:rPr lang="en-PH" sz="1800" b="1" dirty="0">
                          <a:effectLst/>
                        </a:rPr>
                        <a:t>Not subject to PT</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pPr>
                      <a:r>
                        <a:rPr lang="en-PH" sz="1800" b="1" dirty="0">
                          <a:effectLst/>
                        </a:rPr>
                        <a:t>Not subject</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253816161"/>
                  </a:ext>
                </a:extLst>
              </a:tr>
              <a:tr h="297964">
                <a:tc vMerge="1">
                  <a:txBody>
                    <a:bodyPr/>
                    <a:lstStyle/>
                    <a:p>
                      <a:endParaRPr lang="en-PH"/>
                    </a:p>
                  </a:txBody>
                  <a:tcPr/>
                </a:tc>
                <a:tc>
                  <a:txBody>
                    <a:bodyPr/>
                    <a:lstStyle/>
                    <a:p>
                      <a:pPr algn="just">
                        <a:lnSpc>
                          <a:spcPct val="107000"/>
                        </a:lnSpc>
                        <a:spcAft>
                          <a:spcPts val="0"/>
                        </a:spcAft>
                      </a:pPr>
                      <a:r>
                        <a:rPr lang="en-PH" sz="1800" b="1" dirty="0">
                          <a:effectLst/>
                        </a:rPr>
                        <a:t>Doc</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lnSpc>
                          <a:spcPct val="107000"/>
                        </a:lnSpc>
                        <a:spcAft>
                          <a:spcPts val="0"/>
                        </a:spcAft>
                      </a:pPr>
                      <a:r>
                        <a:rPr lang="en-PH" sz="1800" b="1" dirty="0">
                          <a:effectLst/>
                        </a:rPr>
                        <a:t>Payee’s Sworn Declaration</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PH"/>
                    </a:p>
                  </a:txBody>
                  <a:tcPr/>
                </a:tc>
                <a:tc gridSpan="2">
                  <a:txBody>
                    <a:bodyPr/>
                    <a:lstStyle/>
                    <a:p>
                      <a:pPr algn="just">
                        <a:lnSpc>
                          <a:spcPct val="107000"/>
                        </a:lnSpc>
                        <a:spcAft>
                          <a:spcPts val="0"/>
                        </a:spcAft>
                      </a:pPr>
                      <a:r>
                        <a:rPr lang="en-PH" sz="1800" b="1" dirty="0">
                          <a:effectLst/>
                        </a:rPr>
                        <a:t>Payee’s Sworn Declaration</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a:lnSpc>
                          <a:spcPct val="107000"/>
                        </a:lnSpc>
                        <a:spcAft>
                          <a:spcPts val="0"/>
                        </a:spcAft>
                      </a:pPr>
                      <a:endParaRPr lang="en-PH"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6989" marR="66989" marT="0" marB="0"/>
                </a:tc>
                <a:extLst>
                  <a:ext uri="{0D108BD9-81ED-4DB2-BD59-A6C34878D82A}">
                    <a16:rowId xmlns:a16="http://schemas.microsoft.com/office/drawing/2014/main" xmlns="" val="1901405903"/>
                  </a:ext>
                </a:extLst>
              </a:tr>
              <a:tr h="1191856">
                <a:tc rowSpan="3">
                  <a:txBody>
                    <a:bodyPr/>
                    <a:lstStyle/>
                    <a:p>
                      <a:pPr algn="just">
                        <a:lnSpc>
                          <a:spcPct val="107000"/>
                        </a:lnSpc>
                        <a:spcAft>
                          <a:spcPts val="0"/>
                        </a:spcAft>
                      </a:pPr>
                      <a:r>
                        <a:rPr lang="en-PH" sz="1800" b="1" dirty="0">
                          <a:effectLst/>
                        </a:rPr>
                        <a:t>Above 250,000 to 3M</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pPr>
                      <a:r>
                        <a:rPr lang="en-PH" sz="1800" b="1" dirty="0">
                          <a:effectLst/>
                        </a:rPr>
                        <a:t>IT</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pPr>
                      <a:r>
                        <a:rPr lang="en-PH" sz="1800" b="1" dirty="0">
                          <a:effectLst/>
                        </a:rPr>
                        <a:t>Taxable at applicable grad rates on net income</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pPr>
                      <a:r>
                        <a:rPr lang="en-PH" sz="1800" b="1" dirty="0">
                          <a:effectLst/>
                        </a:rPr>
                        <a:t>Subject at applicable rates</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pPr>
                      <a:r>
                        <a:rPr lang="en-PH" sz="1800" b="1" dirty="0">
                          <a:effectLst/>
                        </a:rPr>
                        <a:t>8% on gross sales/receipts and other non-operating income;  however, for purely business/practice – entitled to reduction of P250,000</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pPr>
                      <a:r>
                        <a:rPr lang="en-PH" sz="1800" b="1" dirty="0">
                          <a:effectLst/>
                        </a:rPr>
                        <a:t>Subject to applicable rate</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814249619"/>
                  </a:ext>
                </a:extLst>
              </a:tr>
              <a:tr h="595927">
                <a:tc vMerge="1">
                  <a:txBody>
                    <a:bodyPr/>
                    <a:lstStyle/>
                    <a:p>
                      <a:endParaRPr lang="en-PH"/>
                    </a:p>
                  </a:txBody>
                  <a:tcPr/>
                </a:tc>
                <a:tc>
                  <a:txBody>
                    <a:bodyPr/>
                    <a:lstStyle/>
                    <a:p>
                      <a:pPr algn="just">
                        <a:lnSpc>
                          <a:spcPct val="107000"/>
                        </a:lnSpc>
                        <a:spcAft>
                          <a:spcPts val="0"/>
                        </a:spcAft>
                      </a:pPr>
                      <a:r>
                        <a:rPr lang="en-PH" sz="1800" b="1" dirty="0">
                          <a:effectLst/>
                        </a:rPr>
                        <a:t>BT</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pPr>
                      <a:r>
                        <a:rPr lang="en-PH" sz="1800" b="1" dirty="0">
                          <a:effectLst/>
                        </a:rPr>
                        <a:t>PT/VAT</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pPr>
                      <a:r>
                        <a:rPr lang="en-PH" sz="1800" b="1" dirty="0">
                          <a:effectLst/>
                        </a:rPr>
                        <a:t>Subject, if govt payor</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pPr>
                      <a:r>
                        <a:rPr lang="en-PH" sz="1800" b="1" dirty="0">
                          <a:effectLst/>
                        </a:rPr>
                        <a:t>Not subject to PT</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pPr>
                      <a:r>
                        <a:rPr lang="en-PH" sz="1800" b="1" dirty="0">
                          <a:effectLst/>
                        </a:rPr>
                        <a:t>Not subject</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443102939"/>
                  </a:ext>
                </a:extLst>
              </a:tr>
              <a:tr h="297964">
                <a:tc vMerge="1">
                  <a:txBody>
                    <a:bodyPr/>
                    <a:lstStyle/>
                    <a:p>
                      <a:endParaRPr lang="en-PH"/>
                    </a:p>
                  </a:txBody>
                  <a:tcPr/>
                </a:tc>
                <a:tc>
                  <a:txBody>
                    <a:bodyPr/>
                    <a:lstStyle/>
                    <a:p>
                      <a:pPr algn="just">
                        <a:lnSpc>
                          <a:spcPct val="107000"/>
                        </a:lnSpc>
                        <a:spcAft>
                          <a:spcPts val="0"/>
                        </a:spcAft>
                      </a:pPr>
                      <a:r>
                        <a:rPr lang="en-PH" sz="1800" b="1" dirty="0">
                          <a:effectLst/>
                        </a:rPr>
                        <a:t>Doc</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just">
                        <a:lnSpc>
                          <a:spcPct val="107000"/>
                        </a:lnSpc>
                        <a:spcAft>
                          <a:spcPts val="0"/>
                        </a:spcAft>
                      </a:pPr>
                      <a:r>
                        <a:rPr lang="en-PH" sz="1800" b="1" dirty="0">
                          <a:effectLst/>
                        </a:rPr>
                        <a:t>Payee’s Sworn Declaration</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PH"/>
                    </a:p>
                  </a:txBody>
                  <a:tcPr/>
                </a:tc>
                <a:tc gridSpan="2">
                  <a:txBody>
                    <a:bodyPr/>
                    <a:lstStyle/>
                    <a:p>
                      <a:pPr algn="just">
                        <a:lnSpc>
                          <a:spcPct val="107000"/>
                        </a:lnSpc>
                        <a:spcAft>
                          <a:spcPts val="0"/>
                        </a:spcAft>
                      </a:pPr>
                      <a:r>
                        <a:rPr lang="en-PH" sz="1800" b="1" dirty="0">
                          <a:effectLst/>
                        </a:rPr>
                        <a:t>Payee’s Sworn Declaration</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a:lnSpc>
                          <a:spcPct val="107000"/>
                        </a:lnSpc>
                        <a:spcAft>
                          <a:spcPts val="0"/>
                        </a:spcAft>
                      </a:pPr>
                      <a:endParaRPr lang="en-PH"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6989" marR="66989" marT="0" marB="0"/>
                </a:tc>
                <a:extLst>
                  <a:ext uri="{0D108BD9-81ED-4DB2-BD59-A6C34878D82A}">
                    <a16:rowId xmlns:a16="http://schemas.microsoft.com/office/drawing/2014/main" xmlns="" val="3669275445"/>
                  </a:ext>
                </a:extLst>
              </a:tr>
              <a:tr h="595927">
                <a:tc rowSpan="2">
                  <a:txBody>
                    <a:bodyPr/>
                    <a:lstStyle/>
                    <a:p>
                      <a:pPr algn="just">
                        <a:lnSpc>
                          <a:spcPct val="107000"/>
                        </a:lnSpc>
                        <a:spcAft>
                          <a:spcPts val="0"/>
                        </a:spcAft>
                      </a:pPr>
                      <a:r>
                        <a:rPr lang="en-PH" sz="1800" b="1" dirty="0">
                          <a:effectLst/>
                        </a:rPr>
                        <a:t>Above P3M</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pPr>
                      <a:r>
                        <a:rPr lang="en-PH" sz="1800" b="1" dirty="0">
                          <a:effectLst/>
                        </a:rPr>
                        <a:t>IT</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pPr>
                      <a:r>
                        <a:rPr lang="en-PH" sz="1800" b="1" dirty="0">
                          <a:effectLst/>
                        </a:rPr>
                        <a:t>Subject to applicable rate</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pPr>
                      <a:r>
                        <a:rPr lang="en-PH" sz="1800" b="1" dirty="0">
                          <a:effectLst/>
                        </a:rPr>
                        <a:t>subject</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gridSpan="2">
                  <a:txBody>
                    <a:bodyPr/>
                    <a:lstStyle/>
                    <a:p>
                      <a:pPr algn="just">
                        <a:lnSpc>
                          <a:spcPct val="107000"/>
                        </a:lnSpc>
                        <a:spcAft>
                          <a:spcPts val="0"/>
                        </a:spcAft>
                      </a:pPr>
                      <a:r>
                        <a:rPr lang="en-PH" sz="2400" b="1" dirty="0">
                          <a:effectLst/>
                        </a:rPr>
                        <a:t>Not entitled to avail</a:t>
                      </a:r>
                      <a:endParaRPr lang="en-PH" sz="24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pPr algn="just">
                        <a:lnSpc>
                          <a:spcPct val="107000"/>
                        </a:lnSpc>
                        <a:spcAft>
                          <a:spcPts val="0"/>
                        </a:spcAft>
                      </a:pPr>
                      <a:endParaRPr lang="en-PH"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6989" marR="66989" marT="0" marB="0"/>
                </a:tc>
                <a:extLst>
                  <a:ext uri="{0D108BD9-81ED-4DB2-BD59-A6C34878D82A}">
                    <a16:rowId xmlns:a16="http://schemas.microsoft.com/office/drawing/2014/main" xmlns="" val="4073443729"/>
                  </a:ext>
                </a:extLst>
              </a:tr>
              <a:tr h="909357">
                <a:tc vMerge="1">
                  <a:txBody>
                    <a:bodyPr/>
                    <a:lstStyle/>
                    <a:p>
                      <a:endParaRPr lang="en-PH"/>
                    </a:p>
                  </a:txBody>
                  <a:tcPr/>
                </a:tc>
                <a:tc>
                  <a:txBody>
                    <a:bodyPr/>
                    <a:lstStyle/>
                    <a:p>
                      <a:pPr algn="just">
                        <a:lnSpc>
                          <a:spcPct val="107000"/>
                        </a:lnSpc>
                        <a:spcAft>
                          <a:spcPts val="0"/>
                        </a:spcAft>
                      </a:pPr>
                      <a:r>
                        <a:rPr lang="en-PH" sz="1800" b="1" dirty="0">
                          <a:effectLst/>
                        </a:rPr>
                        <a:t>BT</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pPr>
                      <a:r>
                        <a:rPr lang="en-PH" sz="1800" b="1" dirty="0">
                          <a:effectLst/>
                        </a:rPr>
                        <a:t>VAT</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pPr>
                      <a:r>
                        <a:rPr lang="en-PH" sz="1800" b="1" dirty="0">
                          <a:effectLst/>
                        </a:rPr>
                        <a:t>Subject WT of VAT, if govt payor</a:t>
                      </a:r>
                      <a:endParaRPr lang="en-PH" sz="1800" b="1" dirty="0">
                        <a:effectLst/>
                        <a:latin typeface="Roboto" panose="020B0604020202020204" charset="0"/>
                        <a:ea typeface="Roboto" panose="020B0604020202020204" charset="0"/>
                        <a:cs typeface="Times New Roman" panose="02020603050405020304" pitchFamily="18" charset="0"/>
                      </a:endParaRPr>
                    </a:p>
                  </a:txBody>
                  <a:tcPr marL="66989" marR="6698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vMerge="1">
                  <a:txBody>
                    <a:bodyPr/>
                    <a:lstStyle/>
                    <a:p>
                      <a:endParaRPr lang="en-PH"/>
                    </a:p>
                  </a:txBody>
                  <a:tcPr/>
                </a:tc>
                <a:tc hMerge="1" vMerge="1">
                  <a:txBody>
                    <a:bodyPr/>
                    <a:lstStyle/>
                    <a:p>
                      <a:endParaRPr lang="en-PH"/>
                    </a:p>
                  </a:txBody>
                  <a:tcPr/>
                </a:tc>
                <a:extLst>
                  <a:ext uri="{0D108BD9-81ED-4DB2-BD59-A6C34878D82A}">
                    <a16:rowId xmlns:a16="http://schemas.microsoft.com/office/drawing/2014/main" xmlns="" val="3993715107"/>
                  </a:ext>
                </a:extLst>
              </a:tr>
            </a:tbl>
          </a:graphicData>
        </a:graphic>
      </p:graphicFrame>
    </p:spTree>
    <p:extLst>
      <p:ext uri="{BB962C8B-B14F-4D97-AF65-F5344CB8AC3E}">
        <p14:creationId xmlns:p14="http://schemas.microsoft.com/office/powerpoint/2010/main" xmlns="" val="124480585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xmlns="" id="{3E8ABDF9-78C1-4855-9233-0BFD0CEB316D}"/>
              </a:ext>
            </a:extLst>
          </p:cNvPr>
          <p:cNvSpPr>
            <a:spLocks noGrp="1"/>
          </p:cNvSpPr>
          <p:nvPr>
            <p:ph type="sldNum" sz="quarter" idx="12"/>
          </p:nvPr>
        </p:nvSpPr>
        <p:spPr/>
        <p:txBody>
          <a:bodyPr/>
          <a:lstStyle/>
          <a:p>
            <a:fld id="{CC19824D-3DE4-4993-9CE3-20E64F22A652}" type="slidenum">
              <a:rPr lang="en-PH" smtClean="0"/>
              <a:pPr/>
              <a:t>73</a:t>
            </a:fld>
            <a:endParaRPr lang="en-PH" dirty="0"/>
          </a:p>
        </p:txBody>
      </p:sp>
      <p:sp>
        <p:nvSpPr>
          <p:cNvPr id="6" name="Title 1"/>
          <p:cNvSpPr txBox="1">
            <a:spLocks/>
          </p:cNvSpPr>
          <p:nvPr/>
        </p:nvSpPr>
        <p:spPr>
          <a:xfrm>
            <a:off x="835334" y="181252"/>
            <a:ext cx="10364544" cy="1223502"/>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FFFF"/>
              </a:buClr>
              <a:buSzPct val="100000"/>
              <a:buFont typeface="Montserrat"/>
              <a:buNone/>
              <a:defRPr sz="1800" b="1" i="0" u="none" strike="noStrike" cap="none">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r>
              <a:rPr lang="en-PH" sz="3600" kern="0" dirty="0" smtClean="0">
                <a:solidFill>
                  <a:srgbClr val="000066"/>
                </a:solidFill>
                <a:latin typeface="Roboto" panose="020B0604020202020204" charset="0"/>
                <a:ea typeface="Roboto" panose="020B0604020202020204" charset="0"/>
              </a:rPr>
              <a:t>Sworn Declarations </a:t>
            </a:r>
            <a:endParaRPr lang="en-PH" sz="3600" kern="0" dirty="0">
              <a:solidFill>
                <a:srgbClr val="000066"/>
              </a:solidFill>
              <a:latin typeface="Roboto" panose="020B0604020202020204" charset="0"/>
              <a:ea typeface="Roboto" panose="020B0604020202020204" charset="0"/>
            </a:endParaRPr>
          </a:p>
        </p:txBody>
      </p:sp>
      <p:sp>
        <p:nvSpPr>
          <p:cNvPr id="4" name="Content Placeholder 2"/>
          <p:cNvSpPr txBox="1">
            <a:spLocks/>
          </p:cNvSpPr>
          <p:nvPr/>
        </p:nvSpPr>
        <p:spPr>
          <a:xfrm>
            <a:off x="1031300" y="895430"/>
            <a:ext cx="10371805" cy="5021276"/>
          </a:xfrm>
          <a:prstGeom prst="rect">
            <a:avLst/>
          </a:prstGeom>
        </p:spPr>
        <p:txBody>
          <a:bodyPr>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a:lstStyle>
          <a:p>
            <a:pPr marL="457200" indent="-457200" algn="just">
              <a:buFont typeface="+mj-lt"/>
              <a:buAutoNum type="arabicPeriod"/>
            </a:pPr>
            <a:r>
              <a:rPr lang="en-US" sz="2400" kern="0" dirty="0" smtClean="0">
                <a:solidFill>
                  <a:srgbClr val="FF0000"/>
                </a:solidFill>
                <a:latin typeface="Roboto" panose="020B0604020202020204" charset="0"/>
                <a:ea typeface="Roboto" panose="020B0604020202020204" charset="0"/>
              </a:rPr>
              <a:t>Annex A:</a:t>
            </a:r>
            <a:r>
              <a:rPr lang="en-US" sz="2400" kern="0" dirty="0" smtClean="0">
                <a:latin typeface="Roboto" panose="020B0604020202020204" charset="0"/>
                <a:ea typeface="Roboto" panose="020B0604020202020204" charset="0"/>
              </a:rPr>
              <a:t>  Affidavit-Declaration that No Professional Fee Has Been Charged by Medical Practitioner</a:t>
            </a:r>
          </a:p>
          <a:p>
            <a:pPr marL="457200" indent="-457200" algn="just">
              <a:buFont typeface="+mj-lt"/>
              <a:buAutoNum type="arabicPeriod"/>
            </a:pPr>
            <a:r>
              <a:rPr lang="en-US" sz="2400" kern="0" dirty="0" smtClean="0">
                <a:solidFill>
                  <a:srgbClr val="FF0000"/>
                </a:solidFill>
                <a:latin typeface="Roboto" panose="020B0604020202020204" charset="0"/>
                <a:ea typeface="Roboto" panose="020B0604020202020204" charset="0"/>
              </a:rPr>
              <a:t>Annex B-1</a:t>
            </a:r>
            <a:r>
              <a:rPr lang="en-US" sz="2400" kern="0" dirty="0" smtClean="0">
                <a:latin typeface="Roboto" panose="020B0604020202020204" charset="0"/>
                <a:ea typeface="Roboto" panose="020B0604020202020204" charset="0"/>
              </a:rPr>
              <a:t>:  Income Payee’s Sworn Declaration of Gross Receipts/Sales (For </a:t>
            </a:r>
            <a:r>
              <a:rPr lang="en-US" sz="2400" kern="0" dirty="0">
                <a:latin typeface="Roboto" panose="020B0604020202020204" charset="0"/>
                <a:ea typeface="Roboto" panose="020B0604020202020204" charset="0"/>
              </a:rPr>
              <a:t>Self-Employed and/or Engaged in the Practice of Profession with Several Income Payors</a:t>
            </a:r>
            <a:r>
              <a:rPr lang="en-US" sz="2400" kern="0" dirty="0" smtClean="0">
                <a:latin typeface="Roboto" panose="020B0604020202020204" charset="0"/>
                <a:ea typeface="Roboto" panose="020B0604020202020204" charset="0"/>
              </a:rPr>
              <a:t>)</a:t>
            </a:r>
          </a:p>
          <a:p>
            <a:pPr marL="457200" indent="-457200" algn="just">
              <a:buFont typeface="+mj-lt"/>
              <a:buAutoNum type="arabicPeriod"/>
            </a:pPr>
            <a:r>
              <a:rPr lang="en-US" sz="2400" kern="0" dirty="0" smtClean="0">
                <a:solidFill>
                  <a:srgbClr val="FF0000"/>
                </a:solidFill>
                <a:latin typeface="Roboto" panose="020B0604020202020204" charset="0"/>
                <a:ea typeface="Roboto" panose="020B0604020202020204" charset="0"/>
              </a:rPr>
              <a:t>Annex B-2</a:t>
            </a:r>
            <a:r>
              <a:rPr lang="en-US" sz="2400" kern="0" dirty="0" smtClean="0">
                <a:latin typeface="Roboto" panose="020B0604020202020204" charset="0"/>
                <a:ea typeface="Roboto" panose="020B0604020202020204" charset="0"/>
              </a:rPr>
              <a:t>:  Income Payee’s Sworn Declaration of Gross Receipts/Sales (</a:t>
            </a:r>
            <a:r>
              <a:rPr lang="en-US" sz="2400" kern="0" dirty="0">
                <a:latin typeface="Roboto" panose="020B0604020202020204" charset="0"/>
                <a:ea typeface="Roboto" panose="020B0604020202020204" charset="0"/>
              </a:rPr>
              <a:t>For Self-Employed and/or Engaged in the Practice of Profession with Lone Income Payor</a:t>
            </a:r>
            <a:r>
              <a:rPr lang="en-US" sz="2400" kern="0" dirty="0" smtClean="0">
                <a:latin typeface="Roboto" panose="020B0604020202020204" charset="0"/>
                <a:ea typeface="Roboto" panose="020B0604020202020204" charset="0"/>
              </a:rPr>
              <a:t>)</a:t>
            </a:r>
          </a:p>
          <a:p>
            <a:pPr marL="457200" indent="-457200" algn="just">
              <a:buFont typeface="+mj-lt"/>
              <a:buAutoNum type="arabicPeriod"/>
            </a:pPr>
            <a:r>
              <a:rPr lang="en-US" sz="2400" kern="0" dirty="0" smtClean="0">
                <a:solidFill>
                  <a:srgbClr val="FF0000"/>
                </a:solidFill>
                <a:latin typeface="Roboto" panose="020B0604020202020204" charset="0"/>
                <a:ea typeface="Roboto" panose="020B0604020202020204" charset="0"/>
              </a:rPr>
              <a:t>Annex B-3</a:t>
            </a:r>
            <a:r>
              <a:rPr lang="en-US" sz="2400" kern="0" dirty="0" smtClean="0">
                <a:latin typeface="Roboto" panose="020B0604020202020204" charset="0"/>
                <a:ea typeface="Roboto" panose="020B0604020202020204" charset="0"/>
              </a:rPr>
              <a:t>:  Income Payee’s Sworn Declaration of Gross Receipts/Sales </a:t>
            </a:r>
            <a:r>
              <a:rPr lang="en-US" sz="2400" kern="0" dirty="0">
                <a:latin typeface="Roboto" panose="020B0604020202020204" charset="0"/>
                <a:ea typeface="Roboto" panose="020B0604020202020204" charset="0"/>
              </a:rPr>
              <a:t>(For Non-Individual Taxpayer with Several Income Payors)</a:t>
            </a:r>
          </a:p>
          <a:p>
            <a:pPr marL="457200" indent="-457200" algn="just">
              <a:buFont typeface="+mj-lt"/>
              <a:buAutoNum type="arabicPeriod"/>
            </a:pPr>
            <a:r>
              <a:rPr lang="en-US" sz="2400" kern="0" dirty="0" smtClean="0">
                <a:solidFill>
                  <a:srgbClr val="FF0000"/>
                </a:solidFill>
                <a:latin typeface="Roboto" panose="020B0604020202020204" charset="0"/>
                <a:ea typeface="Roboto" panose="020B0604020202020204" charset="0"/>
              </a:rPr>
              <a:t>Annex C:</a:t>
            </a:r>
            <a:r>
              <a:rPr lang="en-US" sz="2400" kern="0" dirty="0" smtClean="0">
                <a:latin typeface="Roboto" panose="020B0604020202020204" charset="0"/>
                <a:ea typeface="Roboto" panose="020B0604020202020204" charset="0"/>
              </a:rPr>
              <a:t>  Income Payor/Withholding Agent’s Sworn Declaration</a:t>
            </a:r>
          </a:p>
          <a:p>
            <a:pPr marL="457200" indent="-457200" algn="just">
              <a:buFont typeface="+mj-lt"/>
              <a:buAutoNum type="arabicPeriod"/>
            </a:pPr>
            <a:r>
              <a:rPr lang="en-PH" sz="2400" kern="0" dirty="0" smtClean="0">
                <a:solidFill>
                  <a:srgbClr val="FF0000"/>
                </a:solidFill>
                <a:latin typeface="Roboto" panose="020B0604020202020204" charset="0"/>
                <a:ea typeface="Roboto" panose="020B0604020202020204" charset="0"/>
              </a:rPr>
              <a:t>Annex F</a:t>
            </a:r>
            <a:r>
              <a:rPr lang="en-PH" sz="2400" kern="0" dirty="0" smtClean="0">
                <a:latin typeface="Roboto" panose="020B0604020202020204" charset="0"/>
                <a:ea typeface="Roboto" panose="020B0604020202020204" charset="0"/>
              </a:rPr>
              <a:t>:  Certification</a:t>
            </a:r>
            <a:endParaRPr lang="en-PH" sz="2400" kern="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44320175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8" name="Shape 78"/>
          <p:cNvSpPr txBox="1">
            <a:spLocks noGrp="1"/>
          </p:cNvSpPr>
          <p:nvPr>
            <p:ph type="sldNum" idx="12"/>
          </p:nvPr>
        </p:nvSpPr>
        <p:spPr>
          <a:xfrm>
            <a:off x="145433" y="194699"/>
            <a:ext cx="2409600" cy="1670400"/>
          </a:xfrm>
          <a:prstGeom prst="rect">
            <a:avLst/>
          </a:prstGeom>
        </p:spPr>
        <p:txBody>
          <a:bodyPr lIns="121900" tIns="121900" rIns="121900" bIns="121900" anchor="t" anchorCtr="0">
            <a:noAutofit/>
          </a:bodyPr>
          <a:lstStyle/>
          <a:p>
            <a:fld id="{00000000-1234-1234-1234-123412341234}" type="slidenum">
              <a:rPr lang="en">
                <a:solidFill>
                  <a:srgbClr val="FFFFFF"/>
                </a:solidFill>
              </a:rPr>
              <a:pPr/>
              <a:t>74</a:t>
            </a:fld>
            <a:endParaRPr lang="en">
              <a:solidFill>
                <a:srgbClr val="FFFFFF"/>
              </a:solidFill>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0" y="8011"/>
            <a:ext cx="2845059" cy="6849989"/>
          </a:xfrm>
          <a:prstGeom prst="rect">
            <a:avLst/>
          </a:prstGeom>
        </p:spPr>
      </p:pic>
      <p:sp>
        <p:nvSpPr>
          <p:cNvPr id="5" name="Content Placeholder 2"/>
          <p:cNvSpPr txBox="1">
            <a:spLocks/>
          </p:cNvSpPr>
          <p:nvPr/>
        </p:nvSpPr>
        <p:spPr>
          <a:xfrm>
            <a:off x="2966992" y="2019301"/>
            <a:ext cx="9050838" cy="4257936"/>
          </a:xfrm>
          <a:prstGeom prst="rect">
            <a:avLst/>
          </a:prstGeom>
          <a:noFill/>
          <a:ln>
            <a:noFill/>
          </a:ln>
        </p:spPr>
        <p:txBody>
          <a:bodyPr lIns="121900" tIns="121900" rIns="121900" bIns="12190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6FA8DC"/>
              </a:buClr>
              <a:buSzPct val="100000"/>
              <a:buFont typeface="Roboto"/>
              <a:buNone/>
              <a:defRPr sz="2400" b="0" i="0" u="none" strike="noStrike" cap="none">
                <a:solidFill>
                  <a:srgbClr val="6FA8DC"/>
                </a:solidFill>
                <a:latin typeface="Roboto"/>
                <a:ea typeface="Roboto"/>
                <a:cs typeface="Roboto"/>
                <a:sym typeface="Roboto"/>
              </a:defRPr>
            </a:lvl1pPr>
            <a:lvl2pPr marR="0" lvl="1" algn="r" rtl="0">
              <a:lnSpc>
                <a:spcPct val="100000"/>
              </a:lnSpc>
              <a:spcBef>
                <a:spcPts val="0"/>
              </a:spcBef>
              <a:spcAft>
                <a:spcPts val="0"/>
              </a:spcAft>
              <a:buClr>
                <a:srgbClr val="6FA8DC"/>
              </a:buClr>
              <a:buSzPct val="100000"/>
              <a:buFont typeface="Roboto"/>
              <a:buNone/>
              <a:defRPr sz="2400" b="0" i="0" u="none" strike="noStrike" cap="none">
                <a:solidFill>
                  <a:srgbClr val="6FA8DC"/>
                </a:solidFill>
                <a:latin typeface="Roboto"/>
                <a:ea typeface="Roboto"/>
                <a:cs typeface="Roboto"/>
                <a:sym typeface="Roboto"/>
              </a:defRPr>
            </a:lvl2pPr>
            <a:lvl3pPr marR="0" lvl="2" algn="r" rtl="0">
              <a:lnSpc>
                <a:spcPct val="100000"/>
              </a:lnSpc>
              <a:spcBef>
                <a:spcPts val="0"/>
              </a:spcBef>
              <a:spcAft>
                <a:spcPts val="0"/>
              </a:spcAft>
              <a:buClr>
                <a:srgbClr val="6FA8DC"/>
              </a:buClr>
              <a:buSzPct val="100000"/>
              <a:buFont typeface="Roboto"/>
              <a:buNone/>
              <a:defRPr sz="2400" b="0" i="0" u="none" strike="noStrike" cap="none">
                <a:solidFill>
                  <a:srgbClr val="6FA8DC"/>
                </a:solidFill>
                <a:latin typeface="Roboto"/>
                <a:ea typeface="Roboto"/>
                <a:cs typeface="Roboto"/>
                <a:sym typeface="Roboto"/>
              </a:defRPr>
            </a:lvl3pPr>
            <a:lvl4pPr marR="0" lvl="3" algn="r" rtl="0">
              <a:lnSpc>
                <a:spcPct val="100000"/>
              </a:lnSpc>
              <a:spcBef>
                <a:spcPts val="0"/>
              </a:spcBef>
              <a:spcAft>
                <a:spcPts val="0"/>
              </a:spcAft>
              <a:buClr>
                <a:srgbClr val="6FA8DC"/>
              </a:buClr>
              <a:buSzPct val="100000"/>
              <a:buFont typeface="Roboto"/>
              <a:buNone/>
              <a:defRPr sz="2400" b="0" i="0" u="none" strike="noStrike" cap="none">
                <a:solidFill>
                  <a:srgbClr val="6FA8DC"/>
                </a:solidFill>
                <a:latin typeface="Roboto"/>
                <a:ea typeface="Roboto"/>
                <a:cs typeface="Roboto"/>
                <a:sym typeface="Roboto"/>
              </a:defRPr>
            </a:lvl4pPr>
            <a:lvl5pPr marR="0" lvl="4" algn="r" rtl="0">
              <a:lnSpc>
                <a:spcPct val="100000"/>
              </a:lnSpc>
              <a:spcBef>
                <a:spcPts val="0"/>
              </a:spcBef>
              <a:spcAft>
                <a:spcPts val="0"/>
              </a:spcAft>
              <a:buClr>
                <a:srgbClr val="6FA8DC"/>
              </a:buClr>
              <a:buSzPct val="100000"/>
              <a:buFont typeface="Roboto"/>
              <a:buNone/>
              <a:defRPr sz="2400" b="0" i="0" u="none" strike="noStrike" cap="none">
                <a:solidFill>
                  <a:srgbClr val="6FA8DC"/>
                </a:solidFill>
                <a:latin typeface="Roboto"/>
                <a:ea typeface="Roboto"/>
                <a:cs typeface="Roboto"/>
                <a:sym typeface="Roboto"/>
              </a:defRPr>
            </a:lvl5pPr>
            <a:lvl6pPr marR="0" lvl="5" algn="r" rtl="0">
              <a:lnSpc>
                <a:spcPct val="100000"/>
              </a:lnSpc>
              <a:spcBef>
                <a:spcPts val="0"/>
              </a:spcBef>
              <a:spcAft>
                <a:spcPts val="0"/>
              </a:spcAft>
              <a:buClr>
                <a:srgbClr val="6FA8DC"/>
              </a:buClr>
              <a:buSzPct val="100000"/>
              <a:buFont typeface="Roboto"/>
              <a:buNone/>
              <a:defRPr sz="2400" b="0" i="0" u="none" strike="noStrike" cap="none">
                <a:solidFill>
                  <a:srgbClr val="6FA8DC"/>
                </a:solidFill>
                <a:latin typeface="Roboto"/>
                <a:ea typeface="Roboto"/>
                <a:cs typeface="Roboto"/>
                <a:sym typeface="Roboto"/>
              </a:defRPr>
            </a:lvl6pPr>
            <a:lvl7pPr marR="0" lvl="6" algn="r" rtl="0">
              <a:lnSpc>
                <a:spcPct val="100000"/>
              </a:lnSpc>
              <a:spcBef>
                <a:spcPts val="0"/>
              </a:spcBef>
              <a:spcAft>
                <a:spcPts val="0"/>
              </a:spcAft>
              <a:buClr>
                <a:srgbClr val="6FA8DC"/>
              </a:buClr>
              <a:buSzPct val="100000"/>
              <a:buFont typeface="Roboto"/>
              <a:buNone/>
              <a:defRPr sz="2400" b="0" i="0" u="none" strike="noStrike" cap="none">
                <a:solidFill>
                  <a:srgbClr val="6FA8DC"/>
                </a:solidFill>
                <a:latin typeface="Roboto"/>
                <a:ea typeface="Roboto"/>
                <a:cs typeface="Roboto"/>
                <a:sym typeface="Roboto"/>
              </a:defRPr>
            </a:lvl7pPr>
            <a:lvl8pPr marR="0" lvl="7" algn="r" rtl="0">
              <a:lnSpc>
                <a:spcPct val="100000"/>
              </a:lnSpc>
              <a:spcBef>
                <a:spcPts val="0"/>
              </a:spcBef>
              <a:spcAft>
                <a:spcPts val="0"/>
              </a:spcAft>
              <a:buClr>
                <a:srgbClr val="6FA8DC"/>
              </a:buClr>
              <a:buSzPct val="100000"/>
              <a:buFont typeface="Roboto"/>
              <a:buNone/>
              <a:defRPr sz="2400" b="0" i="0" u="none" strike="noStrike" cap="none">
                <a:solidFill>
                  <a:srgbClr val="6FA8DC"/>
                </a:solidFill>
                <a:latin typeface="Roboto"/>
                <a:ea typeface="Roboto"/>
                <a:cs typeface="Roboto"/>
                <a:sym typeface="Roboto"/>
              </a:defRPr>
            </a:lvl8pPr>
            <a:lvl9pPr marR="0" lvl="8" algn="r" rtl="0">
              <a:lnSpc>
                <a:spcPct val="100000"/>
              </a:lnSpc>
              <a:spcBef>
                <a:spcPts val="0"/>
              </a:spcBef>
              <a:spcAft>
                <a:spcPts val="0"/>
              </a:spcAft>
              <a:buClr>
                <a:srgbClr val="6FA8DC"/>
              </a:buClr>
              <a:buSzPct val="100000"/>
              <a:buFont typeface="Roboto"/>
              <a:buNone/>
              <a:defRPr sz="2400" b="0" i="0" u="none" strike="noStrike" cap="none">
                <a:solidFill>
                  <a:srgbClr val="6FA8DC"/>
                </a:solidFill>
                <a:latin typeface="Roboto"/>
                <a:ea typeface="Roboto"/>
                <a:cs typeface="Roboto"/>
                <a:sym typeface="Roboto"/>
              </a:defRPr>
            </a:lvl9pPr>
          </a:lstStyle>
          <a:p>
            <a:pPr algn="l">
              <a:lnSpc>
                <a:spcPct val="110000"/>
              </a:lnSpc>
            </a:pPr>
            <a:r>
              <a:rPr lang="en-US" b="1" u="sng" dirty="0">
                <a:solidFill>
                  <a:schemeClr val="accent1">
                    <a:lumMod val="75000"/>
                  </a:schemeClr>
                </a:solidFill>
                <a:latin typeface="Roboto" panose="020B0604020202020204" charset="0"/>
                <a:ea typeface="Roboto" panose="020B0604020202020204" charset="0"/>
              </a:rPr>
              <a:t>Team Head</a:t>
            </a:r>
            <a:r>
              <a:rPr lang="en-US" b="1" dirty="0">
                <a:solidFill>
                  <a:schemeClr val="accent1">
                    <a:lumMod val="75000"/>
                  </a:schemeClr>
                </a:solidFill>
                <a:latin typeface="Roboto" panose="020B0604020202020204" charset="0"/>
                <a:ea typeface="Roboto" panose="020B0604020202020204" charset="0"/>
              </a:rPr>
              <a:t>:  Elenita B. Quimosing </a:t>
            </a:r>
          </a:p>
          <a:p>
            <a:pPr algn="l">
              <a:lnSpc>
                <a:spcPct val="110000"/>
              </a:lnSpc>
            </a:pPr>
            <a:r>
              <a:rPr lang="en-US" b="1" u="sng" dirty="0">
                <a:solidFill>
                  <a:schemeClr val="accent1">
                    <a:lumMod val="75000"/>
                  </a:schemeClr>
                </a:solidFill>
                <a:latin typeface="Roboto" panose="020B0604020202020204" charset="0"/>
                <a:ea typeface="Roboto" panose="020B0604020202020204" charset="0"/>
              </a:rPr>
              <a:t>Asst. Head </a:t>
            </a:r>
            <a:r>
              <a:rPr lang="en-US" b="1" dirty="0">
                <a:solidFill>
                  <a:schemeClr val="accent1">
                    <a:lumMod val="75000"/>
                  </a:schemeClr>
                </a:solidFill>
                <a:latin typeface="Roboto" panose="020B0604020202020204" charset="0"/>
                <a:ea typeface="Roboto" panose="020B0604020202020204" charset="0"/>
              </a:rPr>
              <a:t>:  Gerry O. Dumayas</a:t>
            </a:r>
          </a:p>
          <a:p>
            <a:pPr algn="l">
              <a:lnSpc>
                <a:spcPct val="110000"/>
              </a:lnSpc>
              <a:spcAft>
                <a:spcPts val="800"/>
              </a:spcAft>
            </a:pPr>
            <a:r>
              <a:rPr lang="en-US" b="1" dirty="0">
                <a:solidFill>
                  <a:schemeClr val="accent1">
                    <a:lumMod val="75000"/>
                  </a:schemeClr>
                </a:solidFill>
                <a:latin typeface="Roboto" panose="020B0604020202020204" charset="0"/>
                <a:ea typeface="Roboto" panose="020B0604020202020204" charset="0"/>
              </a:rPr>
              <a:t>		          </a:t>
            </a:r>
            <a:r>
              <a:rPr lang="en-US" b="1" u="sng" dirty="0">
                <a:solidFill>
                  <a:schemeClr val="accent1">
                    <a:lumMod val="75000"/>
                  </a:schemeClr>
                </a:solidFill>
                <a:latin typeface="Roboto" panose="020B0604020202020204" charset="0"/>
                <a:ea typeface="Roboto" panose="020B0604020202020204" charset="0"/>
              </a:rPr>
              <a:t>Members</a:t>
            </a:r>
            <a:r>
              <a:rPr lang="en-US" b="1" dirty="0">
                <a:solidFill>
                  <a:schemeClr val="accent1">
                    <a:lumMod val="75000"/>
                  </a:schemeClr>
                </a:solidFill>
                <a:latin typeface="Roboto" panose="020B0604020202020204" charset="0"/>
                <a:ea typeface="Roboto" panose="020B0604020202020204" charset="0"/>
              </a:rPr>
              <a:t>: </a:t>
            </a:r>
          </a:p>
          <a:p>
            <a:pPr algn="l" defTabSz="1394849">
              <a:lnSpc>
                <a:spcPct val="110000"/>
              </a:lnSpc>
            </a:pPr>
            <a:r>
              <a:rPr lang="en-US" b="1" dirty="0">
                <a:solidFill>
                  <a:schemeClr val="accent1">
                    <a:lumMod val="75000"/>
                  </a:schemeClr>
                </a:solidFill>
                <a:latin typeface="Roboto" panose="020B0604020202020204" charset="0"/>
                <a:ea typeface="Roboto" panose="020B0604020202020204" charset="0"/>
              </a:rPr>
              <a:t>Jose Maria L. Hernandez 	Rosana P. San Vicente</a:t>
            </a:r>
          </a:p>
          <a:p>
            <a:pPr algn="l" defTabSz="1394849">
              <a:lnSpc>
                <a:spcPct val="110000"/>
              </a:lnSpc>
            </a:pPr>
            <a:r>
              <a:rPr lang="en-US" b="1" dirty="0">
                <a:solidFill>
                  <a:schemeClr val="accent1">
                    <a:lumMod val="75000"/>
                  </a:schemeClr>
                </a:solidFill>
                <a:latin typeface="Roboto" panose="020B0604020202020204" charset="0"/>
                <a:ea typeface="Roboto" panose="020B0604020202020204" charset="0"/>
              </a:rPr>
              <a:t>Grace Evelyn A. Lacerna	Mariza R. Uy 	</a:t>
            </a:r>
          </a:p>
          <a:p>
            <a:pPr algn="l">
              <a:lnSpc>
                <a:spcPct val="110000"/>
              </a:lnSpc>
              <a:tabLst>
                <a:tab pos="4188779" algn="l"/>
              </a:tabLst>
            </a:pPr>
            <a:r>
              <a:rPr lang="en-US" b="1" dirty="0">
                <a:solidFill>
                  <a:schemeClr val="accent1">
                    <a:lumMod val="75000"/>
                  </a:schemeClr>
                </a:solidFill>
                <a:latin typeface="Roboto" panose="020B0604020202020204" charset="0"/>
                <a:ea typeface="Roboto" panose="020B0604020202020204" charset="0"/>
              </a:rPr>
              <a:t>Ma. Cristina U. Dacumos	Marvin A. Gonzales </a:t>
            </a:r>
          </a:p>
          <a:p>
            <a:pPr algn="l">
              <a:lnSpc>
                <a:spcPct val="110000"/>
              </a:lnSpc>
              <a:tabLst>
                <a:tab pos="4188779" algn="l"/>
              </a:tabLst>
            </a:pPr>
            <a:r>
              <a:rPr lang="en-US" b="1" dirty="0">
                <a:solidFill>
                  <a:schemeClr val="accent1">
                    <a:lumMod val="75000"/>
                  </a:schemeClr>
                </a:solidFill>
                <a:latin typeface="Roboto" panose="020B0604020202020204" charset="0"/>
                <a:ea typeface="Roboto" panose="020B0604020202020204" charset="0"/>
              </a:rPr>
              <a:t>Alona Margaret B. Sancho 	Cyril C. Fidel	</a:t>
            </a:r>
          </a:p>
          <a:p>
            <a:pPr algn="l" defTabSz="1394849">
              <a:lnSpc>
                <a:spcPct val="110000"/>
              </a:lnSpc>
            </a:pPr>
            <a:r>
              <a:rPr lang="en-US" b="1" dirty="0">
                <a:solidFill>
                  <a:schemeClr val="accent1">
                    <a:lumMod val="75000"/>
                  </a:schemeClr>
                </a:solidFill>
                <a:latin typeface="Roboto" panose="020B0604020202020204" charset="0"/>
                <a:ea typeface="Roboto" panose="020B0604020202020204" charset="0"/>
              </a:rPr>
              <a:t>Wilnerson B. Villanueva	Gerlo C. Cacatian</a:t>
            </a:r>
          </a:p>
          <a:p>
            <a:pPr algn="l">
              <a:spcAft>
                <a:spcPts val="800"/>
              </a:spcAft>
            </a:pPr>
            <a:r>
              <a:rPr lang="en-US" b="1" dirty="0">
                <a:solidFill>
                  <a:schemeClr val="accent1">
                    <a:lumMod val="75000"/>
                  </a:schemeClr>
                </a:solidFill>
                <a:latin typeface="Roboto" panose="020B0604020202020204" charset="0"/>
                <a:ea typeface="Roboto" panose="020B0604020202020204" charset="0"/>
              </a:rPr>
              <a:t>Jocelyn A. Bacorro 	      </a:t>
            </a:r>
            <a:r>
              <a:rPr lang="en-US" b="1" dirty="0" smtClean="0">
                <a:solidFill>
                  <a:schemeClr val="accent1">
                    <a:lumMod val="75000"/>
                  </a:schemeClr>
                </a:solidFill>
                <a:latin typeface="Roboto" panose="020B0604020202020204" charset="0"/>
                <a:ea typeface="Roboto" panose="020B0604020202020204" charset="0"/>
              </a:rPr>
              <a:t>            Ma</a:t>
            </a:r>
            <a:r>
              <a:rPr lang="en-US" b="1" dirty="0">
                <a:solidFill>
                  <a:schemeClr val="accent1">
                    <a:lumMod val="75000"/>
                  </a:schemeClr>
                </a:solidFill>
                <a:latin typeface="Roboto" panose="020B0604020202020204" charset="0"/>
                <a:ea typeface="Roboto" panose="020B0604020202020204" charset="0"/>
              </a:rPr>
              <a:t>. Haydee Lourdes C. Organo		    Christian S. Oprin</a:t>
            </a:r>
          </a:p>
        </p:txBody>
      </p:sp>
      <p:sp>
        <p:nvSpPr>
          <p:cNvPr id="6" name="Shape 248"/>
          <p:cNvSpPr txBox="1">
            <a:spLocks/>
          </p:cNvSpPr>
          <p:nvPr/>
        </p:nvSpPr>
        <p:spPr>
          <a:xfrm>
            <a:off x="3135086" y="337457"/>
            <a:ext cx="8882743" cy="1527642"/>
          </a:xfrm>
          <a:prstGeom prst="rect">
            <a:avLst/>
          </a:prstGeom>
          <a:noFill/>
          <a:ln>
            <a:noFill/>
          </a:ln>
        </p:spPr>
        <p:txBody>
          <a:bodyPr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600"/>
              </a:spcBef>
              <a:spcAft>
                <a:spcPts val="0"/>
              </a:spcAft>
              <a:buClr>
                <a:srgbClr val="6FA8DC"/>
              </a:buClr>
              <a:buSzPct val="100000"/>
              <a:buFont typeface="Roboto"/>
              <a:buChar char="▸"/>
              <a:defRPr sz="3000" b="0" i="0" u="none" strike="noStrike" cap="none">
                <a:solidFill>
                  <a:srgbClr val="073763"/>
                </a:solidFill>
                <a:latin typeface="Roboto"/>
                <a:ea typeface="Roboto"/>
                <a:cs typeface="Roboto"/>
                <a:sym typeface="Roboto"/>
              </a:defRPr>
            </a:lvl1pPr>
            <a:lvl2pPr marR="0" lvl="1" algn="l" rtl="0">
              <a:lnSpc>
                <a:spcPct val="100000"/>
              </a:lnSpc>
              <a:spcBef>
                <a:spcPts val="480"/>
              </a:spcBef>
              <a:spcAft>
                <a:spcPts val="0"/>
              </a:spcAft>
              <a:buClr>
                <a:srgbClr val="6FA8DC"/>
              </a:buClr>
              <a:buSzPct val="100000"/>
              <a:buFont typeface="Roboto"/>
              <a:buChar char="▹"/>
              <a:defRPr sz="2400" b="0" i="0" u="none" strike="noStrike" cap="none">
                <a:solidFill>
                  <a:srgbClr val="073763"/>
                </a:solidFill>
                <a:latin typeface="Roboto"/>
                <a:ea typeface="Roboto"/>
                <a:cs typeface="Roboto"/>
                <a:sym typeface="Roboto"/>
              </a:defRPr>
            </a:lvl2pPr>
            <a:lvl3pPr marR="0" lvl="2" algn="l" rtl="0">
              <a:lnSpc>
                <a:spcPct val="100000"/>
              </a:lnSpc>
              <a:spcBef>
                <a:spcPts val="480"/>
              </a:spcBef>
              <a:spcAft>
                <a:spcPts val="0"/>
              </a:spcAft>
              <a:buClr>
                <a:srgbClr val="6FA8DC"/>
              </a:buClr>
              <a:buSzPct val="100000"/>
              <a:buFont typeface="Roboto"/>
              <a:buNone/>
              <a:defRPr sz="2400" b="0" i="0" u="none" strike="noStrike" cap="none">
                <a:solidFill>
                  <a:srgbClr val="073763"/>
                </a:solidFill>
                <a:latin typeface="Roboto"/>
                <a:ea typeface="Roboto"/>
                <a:cs typeface="Roboto"/>
                <a:sym typeface="Roboto"/>
              </a:defRPr>
            </a:lvl3pPr>
            <a:lvl4pPr marR="0" lvl="3" algn="l" rtl="0">
              <a:lnSpc>
                <a:spcPct val="100000"/>
              </a:lnSpc>
              <a:spcBef>
                <a:spcPts val="360"/>
              </a:spcBef>
              <a:spcAft>
                <a:spcPts val="0"/>
              </a:spcAft>
              <a:buClr>
                <a:srgbClr val="6FA8DC"/>
              </a:buClr>
              <a:buSzPct val="100000"/>
              <a:buFont typeface="Roboto"/>
              <a:buNone/>
              <a:defRPr sz="1800" b="0" i="0" u="none" strike="noStrike" cap="none">
                <a:solidFill>
                  <a:srgbClr val="073763"/>
                </a:solidFill>
                <a:latin typeface="Roboto"/>
                <a:ea typeface="Roboto"/>
                <a:cs typeface="Roboto"/>
                <a:sym typeface="Roboto"/>
              </a:defRPr>
            </a:lvl4pPr>
            <a:lvl5pPr marR="0" lvl="4" algn="l" rtl="0">
              <a:lnSpc>
                <a:spcPct val="100000"/>
              </a:lnSpc>
              <a:spcBef>
                <a:spcPts val="360"/>
              </a:spcBef>
              <a:spcAft>
                <a:spcPts val="0"/>
              </a:spcAft>
              <a:buClr>
                <a:srgbClr val="073763"/>
              </a:buClr>
              <a:buSzPct val="100000"/>
              <a:buFont typeface="Roboto"/>
              <a:buNone/>
              <a:defRPr sz="1800" b="0" i="0" u="none" strike="noStrike" cap="none">
                <a:solidFill>
                  <a:srgbClr val="073763"/>
                </a:solidFill>
                <a:latin typeface="Roboto"/>
                <a:ea typeface="Roboto"/>
                <a:cs typeface="Roboto"/>
                <a:sym typeface="Roboto"/>
              </a:defRPr>
            </a:lvl5pPr>
            <a:lvl6pPr marR="0" lvl="5" algn="l" rtl="0">
              <a:lnSpc>
                <a:spcPct val="100000"/>
              </a:lnSpc>
              <a:spcBef>
                <a:spcPts val="360"/>
              </a:spcBef>
              <a:spcAft>
                <a:spcPts val="0"/>
              </a:spcAft>
              <a:buClr>
                <a:srgbClr val="073763"/>
              </a:buClr>
              <a:buSzPct val="100000"/>
              <a:buFont typeface="Roboto"/>
              <a:buNone/>
              <a:defRPr sz="1800" b="0" i="0" u="none" strike="noStrike" cap="none">
                <a:solidFill>
                  <a:srgbClr val="073763"/>
                </a:solidFill>
                <a:latin typeface="Roboto"/>
                <a:ea typeface="Roboto"/>
                <a:cs typeface="Roboto"/>
                <a:sym typeface="Roboto"/>
              </a:defRPr>
            </a:lvl6pPr>
            <a:lvl7pPr marR="0" lvl="6" algn="l" rtl="0">
              <a:lnSpc>
                <a:spcPct val="100000"/>
              </a:lnSpc>
              <a:spcBef>
                <a:spcPts val="360"/>
              </a:spcBef>
              <a:spcAft>
                <a:spcPts val="0"/>
              </a:spcAft>
              <a:buClr>
                <a:srgbClr val="073763"/>
              </a:buClr>
              <a:buSzPct val="100000"/>
              <a:buFont typeface="Roboto"/>
              <a:buNone/>
              <a:defRPr sz="1800" b="0" i="0" u="none" strike="noStrike" cap="none">
                <a:solidFill>
                  <a:srgbClr val="073763"/>
                </a:solidFill>
                <a:latin typeface="Roboto"/>
                <a:ea typeface="Roboto"/>
                <a:cs typeface="Roboto"/>
                <a:sym typeface="Roboto"/>
              </a:defRPr>
            </a:lvl7pPr>
            <a:lvl8pPr marR="0" lvl="7" algn="l" rtl="0">
              <a:lnSpc>
                <a:spcPct val="100000"/>
              </a:lnSpc>
              <a:spcBef>
                <a:spcPts val="360"/>
              </a:spcBef>
              <a:spcAft>
                <a:spcPts val="0"/>
              </a:spcAft>
              <a:buClr>
                <a:srgbClr val="073763"/>
              </a:buClr>
              <a:buSzPct val="100000"/>
              <a:buFont typeface="Roboto"/>
              <a:buNone/>
              <a:defRPr sz="1800" b="0" i="0" u="none" strike="noStrike" cap="none">
                <a:solidFill>
                  <a:srgbClr val="073763"/>
                </a:solidFill>
                <a:latin typeface="Roboto"/>
                <a:ea typeface="Roboto"/>
                <a:cs typeface="Roboto"/>
                <a:sym typeface="Roboto"/>
              </a:defRPr>
            </a:lvl8pPr>
            <a:lvl9pPr marR="0" lvl="8" algn="l" rtl="0">
              <a:lnSpc>
                <a:spcPct val="100000"/>
              </a:lnSpc>
              <a:spcBef>
                <a:spcPts val="360"/>
              </a:spcBef>
              <a:spcAft>
                <a:spcPts val="0"/>
              </a:spcAft>
              <a:buClr>
                <a:srgbClr val="073763"/>
              </a:buClr>
              <a:buSzPct val="100000"/>
              <a:buFont typeface="Roboto"/>
              <a:buNone/>
              <a:defRPr sz="1800" b="0" i="0" u="none" strike="noStrike" cap="none">
                <a:solidFill>
                  <a:srgbClr val="073763"/>
                </a:solidFill>
                <a:latin typeface="Roboto"/>
                <a:ea typeface="Roboto"/>
                <a:cs typeface="Roboto"/>
                <a:sym typeface="Roboto"/>
              </a:defRPr>
            </a:lvl9pPr>
          </a:lstStyle>
          <a:p>
            <a:pPr>
              <a:spcBef>
                <a:spcPts val="0"/>
              </a:spcBef>
              <a:buNone/>
            </a:pPr>
            <a:r>
              <a:rPr lang="en-US" sz="4267" b="1" i="1" dirty="0">
                <a:solidFill>
                  <a:srgbClr val="00B050"/>
                </a:solidFill>
              </a:rPr>
              <a:t>Thank </a:t>
            </a:r>
            <a:r>
              <a:rPr lang="en-US" sz="4267" b="1" i="1">
                <a:solidFill>
                  <a:srgbClr val="00B050"/>
                </a:solidFill>
              </a:rPr>
              <a:t>you</a:t>
            </a:r>
            <a:r>
              <a:rPr lang="en-US" sz="4267" b="1"/>
              <a:t> </a:t>
            </a:r>
            <a:r>
              <a:rPr lang="en-US" sz="4267" b="1" smtClean="0"/>
              <a:t> from </a:t>
            </a:r>
            <a:r>
              <a:rPr lang="en-US" sz="4267" b="1" dirty="0"/>
              <a:t>the</a:t>
            </a:r>
          </a:p>
          <a:p>
            <a:pPr algn="ctr">
              <a:spcBef>
                <a:spcPts val="0"/>
              </a:spcBef>
              <a:buNone/>
            </a:pPr>
            <a:r>
              <a:rPr lang="en-US" sz="4267" b="1" dirty="0"/>
              <a:t>Income Tax Team Members</a:t>
            </a:r>
            <a:endParaRPr lang="en" sz="4267" b="1" dirty="0"/>
          </a:p>
        </p:txBody>
      </p:sp>
    </p:spTree>
    <p:extLst>
      <p:ext uri="{BB962C8B-B14F-4D97-AF65-F5344CB8AC3E}">
        <p14:creationId xmlns:p14="http://schemas.microsoft.com/office/powerpoint/2010/main" xmlns="" val="157166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814" y="1681320"/>
            <a:ext cx="2410407" cy="3624473"/>
          </a:xfrm>
        </p:spPr>
        <p:txBody>
          <a:bodyPr/>
          <a:lstStyle/>
          <a:p>
            <a:r>
              <a:rPr lang="en" sz="2667" dirty="0"/>
              <a:t>Sec. 3  Income Tax Rates on Individual Citizen &amp; Individual Resident Alien</a:t>
            </a:r>
          </a:p>
        </p:txBody>
      </p:sp>
      <p:sp>
        <p:nvSpPr>
          <p:cNvPr id="3" name="Slide Number Placeholder 2"/>
          <p:cNvSpPr>
            <a:spLocks noGrp="1"/>
          </p:cNvSpPr>
          <p:nvPr>
            <p:ph type="sldNum" idx="12"/>
          </p:nvPr>
        </p:nvSpPr>
        <p:spPr/>
        <p:txBody>
          <a:bodyPr/>
          <a:lstStyle/>
          <a:p>
            <a:fld id="{00000000-1234-1234-1234-123412341234}" type="slidenum">
              <a:rPr lang="en" smtClean="0"/>
              <a:pPr/>
              <a:t>8</a:t>
            </a:fld>
            <a:endParaRPr lang="en"/>
          </a:p>
        </p:txBody>
      </p:sp>
      <p:sp>
        <p:nvSpPr>
          <p:cNvPr id="5" name="Content Placeholder 2"/>
          <p:cNvSpPr txBox="1">
            <a:spLocks/>
          </p:cNvSpPr>
          <p:nvPr/>
        </p:nvSpPr>
        <p:spPr>
          <a:xfrm>
            <a:off x="3212765" y="824878"/>
            <a:ext cx="8102935" cy="5004422"/>
          </a:xfrm>
          <a:prstGeom prst="rect">
            <a:avLst/>
          </a:prstGeom>
        </p:spPr>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marL="609585" indent="-609585">
              <a:lnSpc>
                <a:spcPct val="120000"/>
              </a:lnSpc>
              <a:spcBef>
                <a:spcPts val="800"/>
              </a:spcBef>
              <a:buFont typeface="Wingdings" panose="05000000000000000000" pitchFamily="2" charset="2"/>
              <a:buChar char="Ø"/>
            </a:pPr>
            <a:r>
              <a:rPr lang="en-PH" sz="2800" dirty="0">
                <a:latin typeface="Roboto" panose="020B0604020202020204" charset="0"/>
                <a:ea typeface="Roboto" panose="020B0604020202020204" charset="0"/>
              </a:rPr>
              <a:t>Taxpayer shall be </a:t>
            </a:r>
            <a:r>
              <a:rPr lang="en-PH" sz="2800" dirty="0">
                <a:solidFill>
                  <a:srgbClr val="FF0000"/>
                </a:solidFill>
                <a:latin typeface="Roboto" panose="020B0604020202020204" charset="0"/>
                <a:ea typeface="Roboto" panose="020B0604020202020204" charset="0"/>
              </a:rPr>
              <a:t>considered as having availed of the graduated income tax rates</a:t>
            </a:r>
          </a:p>
          <a:p>
            <a:pPr marL="1523962" indent="-609585">
              <a:lnSpc>
                <a:spcPct val="120000"/>
              </a:lnSpc>
              <a:spcBef>
                <a:spcPts val="800"/>
              </a:spcBef>
              <a:buFont typeface="Arial" panose="020B0604020202020204" pitchFamily="34" charset="0"/>
              <a:buChar char="•"/>
            </a:pPr>
            <a:r>
              <a:rPr lang="en-PH" sz="2800" dirty="0">
                <a:latin typeface="Roboto" panose="020B0604020202020204" charset="0"/>
                <a:ea typeface="Roboto" panose="020B0604020202020204" charset="0"/>
              </a:rPr>
              <a:t>unless signifies the intention to elect the 8% income tax rate in the </a:t>
            </a:r>
            <a:r>
              <a:rPr lang="en-PH" sz="2800" dirty="0">
                <a:solidFill>
                  <a:srgbClr val="FF0000"/>
                </a:solidFill>
                <a:latin typeface="Roboto" panose="020B0604020202020204" charset="0"/>
                <a:ea typeface="Roboto" panose="020B0604020202020204" charset="0"/>
              </a:rPr>
              <a:t>1</a:t>
            </a:r>
            <a:r>
              <a:rPr lang="en-PH" sz="2800" baseline="30000" dirty="0">
                <a:solidFill>
                  <a:srgbClr val="FF0000"/>
                </a:solidFill>
                <a:latin typeface="Roboto" panose="020B0604020202020204" charset="0"/>
                <a:ea typeface="Roboto" panose="020B0604020202020204" charset="0"/>
              </a:rPr>
              <a:t>st</a:t>
            </a:r>
            <a:r>
              <a:rPr lang="en-PH" sz="2800" dirty="0">
                <a:solidFill>
                  <a:srgbClr val="FF0000"/>
                </a:solidFill>
                <a:latin typeface="Roboto" panose="020B0604020202020204" charset="0"/>
                <a:ea typeface="Roboto" panose="020B0604020202020204" charset="0"/>
              </a:rPr>
              <a:t> Quarter</a:t>
            </a:r>
            <a:r>
              <a:rPr lang="en-US" sz="2800" dirty="0">
                <a:solidFill>
                  <a:srgbClr val="FF0000"/>
                </a:solidFill>
                <a:latin typeface="Roboto" panose="020B0604020202020204" charset="0"/>
                <a:ea typeface="Roboto" panose="020B0604020202020204" charset="0"/>
              </a:rPr>
              <a:t> </a:t>
            </a:r>
            <a:r>
              <a:rPr lang="en-US" sz="2800" dirty="0">
                <a:latin typeface="Roboto" panose="020B0604020202020204" charset="0"/>
                <a:ea typeface="Roboto" panose="020B0604020202020204" charset="0"/>
              </a:rPr>
              <a:t>Percentage and/or</a:t>
            </a:r>
            <a:r>
              <a:rPr lang="en-PH" sz="2800" dirty="0">
                <a:latin typeface="Roboto" panose="020B0604020202020204" charset="0"/>
                <a:ea typeface="Roboto" panose="020B0604020202020204" charset="0"/>
              </a:rPr>
              <a:t> Income Tax Return </a:t>
            </a:r>
            <a:r>
              <a:rPr lang="en-US" sz="2800" dirty="0">
                <a:latin typeface="Roboto" panose="020B0604020202020204" charset="0"/>
                <a:ea typeface="Roboto" panose="020B0604020202020204" charset="0"/>
              </a:rPr>
              <a:t>or on the </a:t>
            </a:r>
            <a:r>
              <a:rPr lang="en-US" sz="2800" dirty="0">
                <a:solidFill>
                  <a:srgbClr val="FF0000"/>
                </a:solidFill>
                <a:latin typeface="Roboto" panose="020B0604020202020204" charset="0"/>
                <a:ea typeface="Roboto" panose="020B0604020202020204" charset="0"/>
              </a:rPr>
              <a:t>initial quarter </a:t>
            </a:r>
            <a:r>
              <a:rPr lang="en-US" sz="2800" dirty="0">
                <a:latin typeface="Roboto" panose="020B0604020202020204" charset="0"/>
                <a:ea typeface="Roboto" panose="020B0604020202020204" charset="0"/>
              </a:rPr>
              <a:t>return</a:t>
            </a:r>
            <a:r>
              <a:rPr lang="en-PH" sz="2800" dirty="0">
                <a:latin typeface="Roboto" panose="020B0604020202020204" charset="0"/>
                <a:ea typeface="Roboto" panose="020B0604020202020204" charset="0"/>
              </a:rPr>
              <a:t>;</a:t>
            </a:r>
          </a:p>
          <a:p>
            <a:pPr marL="1523962" indent="-609585">
              <a:lnSpc>
                <a:spcPct val="120000"/>
              </a:lnSpc>
              <a:spcBef>
                <a:spcPts val="800"/>
              </a:spcBef>
              <a:buFont typeface="Arial" panose="020B0604020202020204" pitchFamily="34" charset="0"/>
              <a:buChar char="•"/>
            </a:pPr>
            <a:r>
              <a:rPr lang="en-PH" sz="2800" dirty="0">
                <a:latin typeface="Roboto" panose="020B0604020202020204" charset="0"/>
                <a:ea typeface="Roboto" panose="020B0604020202020204" charset="0"/>
              </a:rPr>
              <a:t>election shall be </a:t>
            </a:r>
            <a:r>
              <a:rPr lang="en-PH" sz="2800" dirty="0">
                <a:solidFill>
                  <a:srgbClr val="FF0000"/>
                </a:solidFill>
                <a:latin typeface="Roboto" panose="020B0604020202020204" charset="0"/>
                <a:ea typeface="Roboto" panose="020B0604020202020204" charset="0"/>
              </a:rPr>
              <a:t>irrevocable </a:t>
            </a:r>
            <a:r>
              <a:rPr lang="en-US" sz="2800" dirty="0">
                <a:latin typeface="Roboto" panose="020B0604020202020204" charset="0"/>
                <a:ea typeface="Roboto" panose="020B0604020202020204" charset="0"/>
              </a:rPr>
              <a:t>and </a:t>
            </a:r>
            <a:r>
              <a:rPr lang="en-US" sz="2800" dirty="0">
                <a:solidFill>
                  <a:srgbClr val="FF0000"/>
                </a:solidFill>
                <a:latin typeface="Roboto" panose="020B0604020202020204" charset="0"/>
                <a:ea typeface="Roboto" panose="020B0604020202020204" charset="0"/>
              </a:rPr>
              <a:t>no amendment of option</a:t>
            </a:r>
            <a:r>
              <a:rPr lang="en-US" sz="2800" dirty="0">
                <a:latin typeface="Roboto" panose="020B0604020202020204" charset="0"/>
                <a:ea typeface="Roboto" panose="020B0604020202020204" charset="0"/>
              </a:rPr>
              <a:t> shall be made</a:t>
            </a:r>
            <a:r>
              <a:rPr lang="en-PH" sz="2800" dirty="0">
                <a:solidFill>
                  <a:srgbClr val="FF0000"/>
                </a:solidFill>
                <a:latin typeface="Roboto" panose="020B0604020202020204" charset="0"/>
                <a:ea typeface="Roboto" panose="020B0604020202020204" charset="0"/>
              </a:rPr>
              <a:t> </a:t>
            </a:r>
          </a:p>
          <a:p>
            <a:pPr marL="609585" lvl="1">
              <a:lnSpc>
                <a:spcPct val="120000"/>
              </a:lnSpc>
              <a:spcBef>
                <a:spcPts val="800"/>
              </a:spcBef>
            </a:pPr>
            <a:endParaRPr lang="en-PH" sz="2800" dirty="0">
              <a:latin typeface="Roboto" panose="020B0604020202020204" charset="0"/>
              <a:ea typeface="Roboto" panose="020B0604020202020204" charset="0"/>
            </a:endParaRPr>
          </a:p>
          <a:p>
            <a:pPr>
              <a:lnSpc>
                <a:spcPct val="120000"/>
              </a:lnSpc>
              <a:spcBef>
                <a:spcPts val="800"/>
              </a:spcBef>
            </a:pPr>
            <a:endParaRPr lang="en-PH" sz="2800" dirty="0">
              <a:latin typeface="Roboto" panose="020B0604020202020204" charset="0"/>
              <a:ea typeface="Roboto" panose="020B0604020202020204" charset="0"/>
            </a:endParaRPr>
          </a:p>
          <a:p>
            <a:pPr>
              <a:lnSpc>
                <a:spcPct val="120000"/>
              </a:lnSpc>
              <a:spcBef>
                <a:spcPts val="800"/>
              </a:spcBef>
            </a:pPr>
            <a:endParaRPr lang="en-PH" sz="28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1422470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502" y="1636986"/>
            <a:ext cx="2343905" cy="3771829"/>
          </a:xfrm>
        </p:spPr>
        <p:txBody>
          <a:bodyPr/>
          <a:lstStyle/>
          <a:p>
            <a:r>
              <a:rPr lang="en" sz="2667" dirty="0"/>
              <a:t>Sec. 3  Income Tax Rates on Individual Citizen &amp; Individual Resident Alien</a:t>
            </a:r>
          </a:p>
        </p:txBody>
      </p:sp>
      <p:sp>
        <p:nvSpPr>
          <p:cNvPr id="3" name="Slide Number Placeholder 2"/>
          <p:cNvSpPr>
            <a:spLocks noGrp="1"/>
          </p:cNvSpPr>
          <p:nvPr>
            <p:ph type="sldNum" idx="12"/>
          </p:nvPr>
        </p:nvSpPr>
        <p:spPr/>
        <p:txBody>
          <a:bodyPr/>
          <a:lstStyle/>
          <a:p>
            <a:fld id="{00000000-1234-1234-1234-123412341234}" type="slidenum">
              <a:rPr lang="en" smtClean="0"/>
              <a:pPr/>
              <a:t>9</a:t>
            </a:fld>
            <a:endParaRPr lang="en"/>
          </a:p>
        </p:txBody>
      </p:sp>
      <p:sp>
        <p:nvSpPr>
          <p:cNvPr id="4" name="Content Placeholder 2"/>
          <p:cNvSpPr txBox="1">
            <a:spLocks/>
          </p:cNvSpPr>
          <p:nvPr/>
        </p:nvSpPr>
        <p:spPr>
          <a:xfrm>
            <a:off x="2954663" y="884903"/>
            <a:ext cx="8785053" cy="5515897"/>
          </a:xfrm>
          <a:prstGeom prst="rect">
            <a:avLst/>
          </a:prstGeom>
        </p:spPr>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marL="609585" indent="-609585">
              <a:buFont typeface="Wingdings" panose="05000000000000000000" pitchFamily="2" charset="2"/>
              <a:buChar char="Ø"/>
            </a:pPr>
            <a:r>
              <a:rPr lang="en-US" sz="2667" dirty="0">
                <a:latin typeface="Roboto" panose="020B0604020202020204" charset="0"/>
                <a:ea typeface="Roboto" panose="020B0604020202020204" charset="0"/>
              </a:rPr>
              <a:t>The option to be taxed at 8% income tax rate is </a:t>
            </a:r>
            <a:r>
              <a:rPr lang="en-US" sz="2667" dirty="0" smtClean="0">
                <a:solidFill>
                  <a:srgbClr val="FF0000"/>
                </a:solidFill>
                <a:latin typeface="Roboto" panose="020B0604020202020204" charset="0"/>
                <a:ea typeface="Roboto" panose="020B0604020202020204" charset="0"/>
              </a:rPr>
              <a:t>NOT available </a:t>
            </a:r>
            <a:r>
              <a:rPr lang="en-US" sz="2667" dirty="0">
                <a:solidFill>
                  <a:srgbClr val="FF0000"/>
                </a:solidFill>
                <a:latin typeface="Roboto" panose="020B0604020202020204" charset="0"/>
                <a:ea typeface="Roboto" panose="020B0604020202020204" charset="0"/>
              </a:rPr>
              <a:t>to</a:t>
            </a:r>
            <a:r>
              <a:rPr lang="en-US" sz="2667" b="1" dirty="0">
                <a:latin typeface="Roboto" panose="020B0604020202020204" charset="0"/>
                <a:ea typeface="Roboto" panose="020B0604020202020204" charset="0"/>
              </a:rPr>
              <a:t>:</a:t>
            </a:r>
          </a:p>
          <a:p>
            <a:endParaRPr lang="en-US" sz="2667" b="1" dirty="0">
              <a:latin typeface="Roboto" panose="020B0604020202020204" charset="0"/>
              <a:ea typeface="Roboto" panose="020B0604020202020204" charset="0"/>
            </a:endParaRPr>
          </a:p>
          <a:p>
            <a:pPr marL="1371566" indent="-457189">
              <a:buFont typeface="Arial" panose="020B0604020202020204" pitchFamily="34" charset="0"/>
              <a:buChar char="•"/>
            </a:pPr>
            <a:r>
              <a:rPr lang="en-US" sz="2667" dirty="0" smtClean="0">
                <a:latin typeface="Roboto" panose="020B0604020202020204" charset="0"/>
                <a:ea typeface="Roboto" panose="020B0604020202020204" charset="0"/>
              </a:rPr>
              <a:t>individuals with </a:t>
            </a:r>
            <a:r>
              <a:rPr lang="en-US" sz="2667" dirty="0">
                <a:latin typeface="Roboto" panose="020B0604020202020204" charset="0"/>
                <a:ea typeface="Roboto" panose="020B0604020202020204" charset="0"/>
              </a:rPr>
              <a:t>gross sales/receipts and other non-operating income </a:t>
            </a:r>
            <a:r>
              <a:rPr lang="en-US" sz="2667" dirty="0" smtClean="0">
                <a:latin typeface="Roboto" panose="020B0604020202020204" charset="0"/>
                <a:ea typeface="Roboto" panose="020B0604020202020204" charset="0"/>
              </a:rPr>
              <a:t>which </a:t>
            </a:r>
            <a:r>
              <a:rPr lang="en-US" sz="2667" dirty="0" smtClean="0">
                <a:solidFill>
                  <a:srgbClr val="FF0000"/>
                </a:solidFill>
                <a:latin typeface="Roboto" panose="020B0604020202020204" charset="0"/>
                <a:ea typeface="Roboto" panose="020B0604020202020204" charset="0"/>
              </a:rPr>
              <a:t>exceeded</a:t>
            </a:r>
            <a:r>
              <a:rPr lang="en-US" sz="2667" dirty="0" smtClean="0">
                <a:latin typeface="Roboto" panose="020B0604020202020204" charset="0"/>
                <a:ea typeface="Roboto" panose="020B0604020202020204" charset="0"/>
              </a:rPr>
              <a:t> </a:t>
            </a:r>
            <a:r>
              <a:rPr lang="en-US" sz="2667" dirty="0">
                <a:latin typeface="Roboto" panose="020B0604020202020204" charset="0"/>
                <a:ea typeface="Roboto" panose="020B0604020202020204" charset="0"/>
              </a:rPr>
              <a:t>₱3,000,000.00</a:t>
            </a:r>
          </a:p>
          <a:p>
            <a:pPr marL="1371566" indent="-457189">
              <a:buFont typeface="Arial" panose="020B0604020202020204" pitchFamily="34" charset="0"/>
              <a:buChar char="•"/>
            </a:pPr>
            <a:r>
              <a:rPr lang="en-US" sz="2667" dirty="0">
                <a:latin typeface="Roboto" panose="020B0604020202020204" charset="0"/>
                <a:ea typeface="Roboto" panose="020B0604020202020204" charset="0"/>
              </a:rPr>
              <a:t>a</a:t>
            </a:r>
            <a:r>
              <a:rPr lang="en-US" sz="2667" dirty="0">
                <a:solidFill>
                  <a:srgbClr val="FF0000"/>
                </a:solidFill>
                <a:latin typeface="Roboto" panose="020B0604020202020204" charset="0"/>
                <a:ea typeface="Roboto" panose="020B0604020202020204" charset="0"/>
              </a:rPr>
              <a:t> VAT-registered taxpayer</a:t>
            </a:r>
            <a:endParaRPr lang="en-US" sz="2667" dirty="0">
              <a:latin typeface="Roboto" panose="020B0604020202020204" charset="0"/>
              <a:ea typeface="Roboto" panose="020B0604020202020204" charset="0"/>
            </a:endParaRPr>
          </a:p>
          <a:p>
            <a:pPr marL="1371566" indent="-457189">
              <a:buFont typeface="Arial" panose="020B0604020202020204" pitchFamily="34" charset="0"/>
              <a:buChar char="•"/>
            </a:pPr>
            <a:r>
              <a:rPr lang="en-US" sz="2667" dirty="0" smtClean="0">
                <a:latin typeface="Roboto" panose="020B0604020202020204" charset="0"/>
                <a:ea typeface="Roboto" panose="020B0604020202020204" charset="0"/>
              </a:rPr>
              <a:t>those subject </a:t>
            </a:r>
            <a:r>
              <a:rPr lang="en-US" sz="2667" dirty="0">
                <a:latin typeface="Roboto" panose="020B0604020202020204" charset="0"/>
                <a:ea typeface="Roboto" panose="020B0604020202020204" charset="0"/>
              </a:rPr>
              <a:t>to </a:t>
            </a:r>
            <a:r>
              <a:rPr lang="en-US" sz="2667" dirty="0">
                <a:solidFill>
                  <a:srgbClr val="FF0000"/>
                </a:solidFill>
                <a:latin typeface="Roboto" panose="020B0604020202020204" charset="0"/>
                <a:ea typeface="Roboto" panose="020B0604020202020204" charset="0"/>
              </a:rPr>
              <a:t>Other Percentage Taxes </a:t>
            </a:r>
            <a:r>
              <a:rPr lang="en-US" sz="2667" dirty="0">
                <a:latin typeface="Roboto" panose="020B0604020202020204" charset="0"/>
                <a:ea typeface="Roboto" panose="020B0604020202020204" charset="0"/>
              </a:rPr>
              <a:t>under Title V of the Tax Code, as amended, except under Section 116 </a:t>
            </a:r>
          </a:p>
          <a:p>
            <a:pPr marL="1371566" indent="-457189">
              <a:buFont typeface="Arial" panose="020B0604020202020204" pitchFamily="34" charset="0"/>
              <a:buChar char="•"/>
            </a:pPr>
            <a:r>
              <a:rPr lang="en-US" sz="2667" dirty="0">
                <a:solidFill>
                  <a:srgbClr val="FF0000"/>
                </a:solidFill>
                <a:latin typeface="Roboto" panose="020B0604020202020204" charset="0"/>
                <a:ea typeface="Roboto" panose="020B0604020202020204" charset="0"/>
              </a:rPr>
              <a:t>partners</a:t>
            </a:r>
            <a:r>
              <a:rPr lang="en-US" sz="2667" dirty="0">
                <a:latin typeface="Roboto" panose="020B0604020202020204" charset="0"/>
                <a:ea typeface="Roboto" panose="020B0604020202020204" charset="0"/>
              </a:rPr>
              <a:t> of a General Professional Partnership (</a:t>
            </a:r>
            <a:r>
              <a:rPr lang="en-US" sz="2667" dirty="0">
                <a:solidFill>
                  <a:srgbClr val="FF0000"/>
                </a:solidFill>
                <a:latin typeface="Roboto" panose="020B0604020202020204" charset="0"/>
                <a:ea typeface="Roboto" panose="020B0604020202020204" charset="0"/>
              </a:rPr>
              <a:t>GPP</a:t>
            </a:r>
            <a:r>
              <a:rPr lang="en-US" sz="2667" dirty="0" smtClean="0">
                <a:latin typeface="Roboto" panose="020B0604020202020204" charset="0"/>
                <a:ea typeface="Roboto" panose="020B0604020202020204" charset="0"/>
              </a:rPr>
              <a:t>)</a:t>
            </a:r>
          </a:p>
          <a:p>
            <a:pPr marL="1371566" indent="-457189">
              <a:buFont typeface="Arial" panose="020B0604020202020204" pitchFamily="34" charset="0"/>
              <a:buChar char="•"/>
            </a:pPr>
            <a:r>
              <a:rPr lang="en-US" sz="2667" dirty="0" smtClean="0">
                <a:latin typeface="Roboto" panose="020B0604020202020204" charset="0"/>
                <a:ea typeface="Roboto" panose="020B0604020202020204" charset="0"/>
              </a:rPr>
              <a:t>have not signified intention to avail of this </a:t>
            </a:r>
            <a:endParaRPr lang="en-US" sz="2667"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3883972692"/>
      </p:ext>
    </p:extLst>
  </p:cSld>
  <p:clrMapOvr>
    <a:masterClrMapping/>
  </p:clrMapOvr>
  <p:timing>
    <p:tnLst>
      <p:par>
        <p:cTn id="1" dur="indefinite" restart="never" nodeType="tmRoot"/>
      </p:par>
    </p:tnLst>
  </p:timing>
</p:sld>
</file>

<file path=ppt/theme/theme1.xml><?xml version="1.0" encoding="utf-8"?>
<a:theme xmlns:a="http://schemas.openxmlformats.org/drawingml/2006/main" name="Aemelia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Aemelia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2076</TotalTime>
  <Words>8656</Words>
  <Application>Microsoft Office PowerPoint</Application>
  <PresentationFormat>Custom</PresentationFormat>
  <Paragraphs>1083</Paragraphs>
  <Slides>74</Slides>
  <Notes>51</Notes>
  <HiddenSlides>0</HiddenSlides>
  <MMClips>0</MMClips>
  <ScaleCrop>false</ScaleCrop>
  <HeadingPairs>
    <vt:vector size="4" baseType="variant">
      <vt:variant>
        <vt:lpstr>Theme</vt:lpstr>
      </vt:variant>
      <vt:variant>
        <vt:i4>2</vt:i4>
      </vt:variant>
      <vt:variant>
        <vt:lpstr>Slide Titles</vt:lpstr>
      </vt:variant>
      <vt:variant>
        <vt:i4>74</vt:i4>
      </vt:variant>
    </vt:vector>
  </HeadingPairs>
  <TitlesOfParts>
    <vt:vector size="76" baseType="lpstr">
      <vt:lpstr>Aemelia template</vt:lpstr>
      <vt:lpstr>1_Aemelia template</vt:lpstr>
      <vt:lpstr>Slide 1</vt:lpstr>
      <vt:lpstr>Slide 2</vt:lpstr>
      <vt:lpstr>Slide 3</vt:lpstr>
      <vt:lpstr>Slide 4</vt:lpstr>
      <vt:lpstr>Sec. 3  Income Tax Rates on Individual Citizen &amp; Individual Resident Alien</vt:lpstr>
      <vt:lpstr>Sec. 3  Income Tax Rates on Individual Citizen &amp; Individual Resident Alien</vt:lpstr>
      <vt:lpstr>Slide 7</vt:lpstr>
      <vt:lpstr>Sec. 3  Income Tax Rates on Individual Citizen &amp; Individual Resident Alien</vt:lpstr>
      <vt:lpstr>Sec. 3  Income Tax Rates on Individual Citizen &amp; Individual Resident Alien</vt:lpstr>
      <vt:lpstr>Sec. 3  Income Tax Rates on Individual Citizen &amp; Individual Resident Alien</vt:lpstr>
      <vt:lpstr>Sec. 3  Income Tax Rates on Individual Citizen &amp; Individual Resident Alien</vt:lpstr>
      <vt:lpstr>Sec. 3  Income Tax Rates on Individual Citizen &amp; Individual Resident Alien</vt:lpstr>
      <vt:lpstr>Sec. 3  Income Tax Rates on Individual Citizen &amp; Individual Resident Alien</vt:lpstr>
      <vt:lpstr>Slide 14</vt:lpstr>
      <vt:lpstr>Sec. 3  Income Tax Rates on Individual Citizen &amp; Individual Resident Alien</vt:lpstr>
      <vt:lpstr>Sec. 3  Income Tax Rates on Individual Citizen &amp; Individual Resident Alien</vt:lpstr>
      <vt:lpstr>Sec. 3  Income Tax Rates on Individual Citizen &amp; Individual Resident Alien</vt:lpstr>
      <vt:lpstr>Sec. 12   Registration Updates</vt:lpstr>
      <vt:lpstr>Sec. 12   Registration Updates</vt:lpstr>
      <vt:lpstr>Sec. 12   Registration Updates</vt:lpstr>
      <vt:lpstr>Sec. 12  Registration Updates</vt:lpstr>
      <vt:lpstr>Sec. 13   Transitory Provisions</vt:lpstr>
      <vt:lpstr>Slide 23</vt:lpstr>
      <vt:lpstr>Slide 24</vt:lpstr>
      <vt:lpstr>Slide 25</vt:lpstr>
      <vt:lpstr>Slide 26</vt:lpstr>
      <vt:lpstr>Slide 27</vt:lpstr>
      <vt:lpstr>Sec. 2.57.2  Income Payments Subject to Creditable Withholding Tax</vt:lpstr>
      <vt:lpstr>Sec. 2.57.2  Income Payments Subject to Creditable Withholding Tax</vt:lpstr>
      <vt:lpstr>Sec. 2.57.2  Income Payments Subject to Creditable Withholding Tax</vt:lpstr>
      <vt:lpstr>Sec. 2.57.2  Income Payments Subject to Creditable Withholding Tax</vt:lpstr>
      <vt:lpstr>Section 2.57.2 Income Payments Subject to Creditable Withholding Tax</vt:lpstr>
      <vt:lpstr>Slide 33</vt:lpstr>
      <vt:lpstr>Slide 34</vt:lpstr>
      <vt:lpstr>Slide 35</vt:lpstr>
      <vt:lpstr>Sec. 2.57.3  Persons Required to Deduct and Withhold</vt:lpstr>
      <vt:lpstr>Sec. 2.57.3  Persons Required to Deduct and Withhold</vt:lpstr>
      <vt:lpstr>Sec. 2.57.3  Persons Required to Deduct and Withhold</vt:lpstr>
      <vt:lpstr>Sec. 2.57.3  Persons Required to Deduct and Withhold</vt:lpstr>
      <vt:lpstr>Sec. 2.57.5  Exemption from Withholding of CWT Withhold</vt:lpstr>
      <vt:lpstr>Slide 41</vt:lpstr>
      <vt:lpstr>Slide 42</vt:lpstr>
      <vt:lpstr>Slide 43</vt:lpstr>
      <vt:lpstr>Slide 44</vt:lpstr>
      <vt:lpstr>Slide 45</vt:lpstr>
      <vt:lpstr>Slide 46</vt:lpstr>
      <vt:lpstr>Slide 47</vt:lpstr>
      <vt:lpstr>Sec. 2.78.1  Withholding Tax on Compensation</vt:lpstr>
      <vt:lpstr>Slide 49</vt:lpstr>
      <vt:lpstr>Sec. 2.78.1  Withholding Tax on Compensation</vt:lpstr>
      <vt:lpstr>Slide 51</vt:lpstr>
      <vt:lpstr>Slide 52</vt:lpstr>
      <vt:lpstr>Slide 53</vt:lpstr>
      <vt:lpstr>Slide 54</vt:lpstr>
      <vt:lpstr>Slide 55</vt:lpstr>
      <vt:lpstr>Sec. 2.79  Income Tax Collected at Source on Compensation Income </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Transitory Provisions</vt:lpstr>
      <vt:lpstr>Transitory Provisions</vt:lpstr>
      <vt:lpstr>Slide 72</vt:lpstr>
      <vt:lpstr>Slide 73</vt:lpstr>
      <vt:lpstr>Slide 74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Patricia de Guzman</dc:creator>
  <cp:lastModifiedBy>Cora Sta. Ana</cp:lastModifiedBy>
  <cp:revision>183</cp:revision>
  <cp:lastPrinted>2018-04-18T00:08:48Z</cp:lastPrinted>
  <dcterms:created xsi:type="dcterms:W3CDTF">2018-01-16T12:39:53Z</dcterms:created>
  <dcterms:modified xsi:type="dcterms:W3CDTF">2018-04-24T04:26:01Z</dcterms:modified>
</cp:coreProperties>
</file>